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4" r:id="rId1"/>
    <p:sldMasterId id="2147483731" r:id="rId2"/>
  </p:sldMasterIdLst>
  <p:notesMasterIdLst>
    <p:notesMasterId r:id="rId83"/>
  </p:notesMasterIdLst>
  <p:sldIdLst>
    <p:sldId id="755" r:id="rId3"/>
    <p:sldId id="756" r:id="rId4"/>
    <p:sldId id="256" r:id="rId5"/>
    <p:sldId id="257" r:id="rId6"/>
    <p:sldId id="288" r:id="rId7"/>
    <p:sldId id="299" r:id="rId8"/>
    <p:sldId id="284" r:id="rId9"/>
    <p:sldId id="300" r:id="rId10"/>
    <p:sldId id="292" r:id="rId11"/>
    <p:sldId id="301" r:id="rId12"/>
    <p:sldId id="298" r:id="rId13"/>
    <p:sldId id="295" r:id="rId14"/>
    <p:sldId id="282" r:id="rId15"/>
    <p:sldId id="302" r:id="rId16"/>
    <p:sldId id="281" r:id="rId17"/>
    <p:sldId id="294" r:id="rId18"/>
    <p:sldId id="291" r:id="rId19"/>
    <p:sldId id="296" r:id="rId20"/>
    <p:sldId id="275" r:id="rId21"/>
    <p:sldId id="289" r:id="rId22"/>
    <p:sldId id="258" r:id="rId23"/>
    <p:sldId id="303" r:id="rId24"/>
    <p:sldId id="304" r:id="rId25"/>
    <p:sldId id="274" r:id="rId26"/>
    <p:sldId id="757" r:id="rId27"/>
    <p:sldId id="297" r:id="rId28"/>
    <p:sldId id="758" r:id="rId29"/>
    <p:sldId id="759" r:id="rId30"/>
    <p:sldId id="760" r:id="rId31"/>
    <p:sldId id="286" r:id="rId32"/>
    <p:sldId id="761" r:id="rId33"/>
    <p:sldId id="762" r:id="rId34"/>
    <p:sldId id="763" r:id="rId35"/>
    <p:sldId id="293" r:id="rId36"/>
    <p:sldId id="764" r:id="rId37"/>
    <p:sldId id="765" r:id="rId38"/>
    <p:sldId id="766" r:id="rId39"/>
    <p:sldId id="807" r:id="rId40"/>
    <p:sldId id="767" r:id="rId41"/>
    <p:sldId id="768" r:id="rId42"/>
    <p:sldId id="802" r:id="rId43"/>
    <p:sldId id="769" r:id="rId44"/>
    <p:sldId id="770" r:id="rId45"/>
    <p:sldId id="285" r:id="rId46"/>
    <p:sldId id="803" r:id="rId47"/>
    <p:sldId id="287" r:id="rId48"/>
    <p:sldId id="772" r:id="rId49"/>
    <p:sldId id="773" r:id="rId50"/>
    <p:sldId id="774" r:id="rId51"/>
    <p:sldId id="290" r:id="rId52"/>
    <p:sldId id="775" r:id="rId53"/>
    <p:sldId id="776" r:id="rId54"/>
    <p:sldId id="777" r:id="rId55"/>
    <p:sldId id="804" r:id="rId56"/>
    <p:sldId id="779" r:id="rId57"/>
    <p:sldId id="780" r:id="rId58"/>
    <p:sldId id="781" r:id="rId59"/>
    <p:sldId id="805" r:id="rId60"/>
    <p:sldId id="783" r:id="rId61"/>
    <p:sldId id="306" r:id="rId62"/>
    <p:sldId id="784" r:id="rId63"/>
    <p:sldId id="785" r:id="rId64"/>
    <p:sldId id="786" r:id="rId65"/>
    <p:sldId id="787" r:id="rId66"/>
    <p:sldId id="788" r:id="rId67"/>
    <p:sldId id="789" r:id="rId68"/>
    <p:sldId id="790" r:id="rId69"/>
    <p:sldId id="791" r:id="rId70"/>
    <p:sldId id="792" r:id="rId71"/>
    <p:sldId id="793" r:id="rId72"/>
    <p:sldId id="794" r:id="rId73"/>
    <p:sldId id="277" r:id="rId74"/>
    <p:sldId id="795" r:id="rId75"/>
    <p:sldId id="796" r:id="rId76"/>
    <p:sldId id="797" r:id="rId77"/>
    <p:sldId id="798" r:id="rId78"/>
    <p:sldId id="799" r:id="rId79"/>
    <p:sldId id="800" r:id="rId80"/>
    <p:sldId id="801" r:id="rId81"/>
    <p:sldId id="806" r:id="rId82"/>
  </p:sldIdLst>
  <p:sldSz cx="9144000" cy="5143500" type="screen16x9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E5F14059-4364-4793-B8F5-A74AA1ADBF8A}">
          <p14:sldIdLst>
            <p14:sldId id="755"/>
            <p14:sldId id="756"/>
            <p14:sldId id="256"/>
            <p14:sldId id="257"/>
            <p14:sldId id="288"/>
            <p14:sldId id="299"/>
            <p14:sldId id="284"/>
            <p14:sldId id="300"/>
            <p14:sldId id="292"/>
            <p14:sldId id="301"/>
            <p14:sldId id="298"/>
            <p14:sldId id="295"/>
            <p14:sldId id="282"/>
            <p14:sldId id="302"/>
            <p14:sldId id="281"/>
            <p14:sldId id="294"/>
            <p14:sldId id="291"/>
            <p14:sldId id="296"/>
            <p14:sldId id="275"/>
            <p14:sldId id="289"/>
            <p14:sldId id="258"/>
            <p14:sldId id="303"/>
            <p14:sldId id="304"/>
            <p14:sldId id="274"/>
          </p14:sldIdLst>
        </p14:section>
        <p14:section name="Default Section" id="{BEB67E48-A3B0-43D8-B46B-352415A70AC8}">
          <p14:sldIdLst>
            <p14:sldId id="757"/>
            <p14:sldId id="297"/>
            <p14:sldId id="758"/>
            <p14:sldId id="759"/>
            <p14:sldId id="760"/>
            <p14:sldId id="286"/>
            <p14:sldId id="761"/>
            <p14:sldId id="762"/>
            <p14:sldId id="763"/>
            <p14:sldId id="293"/>
            <p14:sldId id="764"/>
            <p14:sldId id="765"/>
            <p14:sldId id="766"/>
            <p14:sldId id="807"/>
            <p14:sldId id="767"/>
            <p14:sldId id="768"/>
            <p14:sldId id="802"/>
            <p14:sldId id="769"/>
            <p14:sldId id="770"/>
            <p14:sldId id="285"/>
            <p14:sldId id="803"/>
            <p14:sldId id="287"/>
            <p14:sldId id="772"/>
            <p14:sldId id="773"/>
            <p14:sldId id="774"/>
            <p14:sldId id="290"/>
            <p14:sldId id="775"/>
            <p14:sldId id="776"/>
            <p14:sldId id="777"/>
            <p14:sldId id="804"/>
            <p14:sldId id="779"/>
            <p14:sldId id="780"/>
            <p14:sldId id="781"/>
            <p14:sldId id="805"/>
            <p14:sldId id="783"/>
            <p14:sldId id="306"/>
            <p14:sldId id="784"/>
            <p14:sldId id="785"/>
            <p14:sldId id="786"/>
            <p14:sldId id="787"/>
            <p14:sldId id="788"/>
            <p14:sldId id="789"/>
            <p14:sldId id="790"/>
            <p14:sldId id="791"/>
            <p14:sldId id="792"/>
            <p14:sldId id="793"/>
            <p14:sldId id="794"/>
            <p14:sldId id="277"/>
            <p14:sldId id="795"/>
            <p14:sldId id="796"/>
            <p14:sldId id="797"/>
            <p14:sldId id="798"/>
            <p14:sldId id="799"/>
            <p14:sldId id="800"/>
            <p14:sldId id="801"/>
            <p14:sldId id="80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52"/>
    <p:restoredTop sz="96327"/>
  </p:normalViewPr>
  <p:slideViewPr>
    <p:cSldViewPr snapToGrid="0" showGuides="1">
      <p:cViewPr varScale="1">
        <p:scale>
          <a:sx n="146" d="100"/>
          <a:sy n="146" d="100"/>
        </p:scale>
        <p:origin x="876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presProps" Target="presProps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5" Type="http://schemas.openxmlformats.org/officeDocument/2006/relationships/slide" Target="slides/slide3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87" Type="http://schemas.openxmlformats.org/officeDocument/2006/relationships/tableStyles" Target="tableStyles.xml"/><Relationship Id="rId61" Type="http://schemas.openxmlformats.org/officeDocument/2006/relationships/slide" Target="slides/slide59.xml"/><Relationship Id="rId82" Type="http://schemas.openxmlformats.org/officeDocument/2006/relationships/slide" Target="slides/slide8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5995D197-D0AD-204A-8909-62A0F200B341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01B4C4A1-13B4-C548-93CD-E73245EABE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1817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07766-8F5C-4940-9571-DE1755C7C7B2}" type="slidenum">
              <a:rPr lang="de-AT" smtClean="0"/>
              <a:pPr/>
              <a:t>1</a:t>
            </a:fld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F65F48C6-7910-4C30-9AF6-CA2BE6631ADB}" type="datetime1">
              <a:rPr lang="de-DE" smtClean="0"/>
              <a:t>26.09.2024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AT"/>
              <a:t>RA Michael Huetz</a:t>
            </a:r>
          </a:p>
        </p:txBody>
      </p:sp>
      <p:sp>
        <p:nvSpPr>
          <p:cNvPr id="7" name="Kopfzeilenplatzhalt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/>
              <a:t>Handlungspflichten und Haftung des Steuerberaters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76811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Benutzerdefiniertes Layou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13FEE7-9AD3-43DA-71C5-35FE10857D6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50" y="1905919"/>
            <a:ext cx="7886700" cy="3580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Kurzvorstellung</a:t>
            </a:r>
          </a:p>
        </p:txBody>
      </p:sp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D26648AF-0BA7-3E7D-DF21-8DA248F7408B}"/>
              </a:ext>
            </a:extLst>
          </p:cNvPr>
          <p:cNvCxnSpPr>
            <a:cxnSpLocks/>
          </p:cNvCxnSpPr>
          <p:nvPr userDrawn="1"/>
        </p:nvCxnSpPr>
        <p:spPr>
          <a:xfrm>
            <a:off x="0" y="727103"/>
            <a:ext cx="91440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fik 6">
            <a:extLst>
              <a:ext uri="{FF2B5EF4-FFF2-40B4-BE49-F238E27FC236}">
                <a16:creationId xmlns:a16="http://schemas.microsoft.com/office/drawing/2014/main" id="{64BCCA90-FCC4-CEAC-48C2-33A9E5F65C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86965" y="-139689"/>
            <a:ext cx="2557034" cy="780315"/>
          </a:xfrm>
          <a:prstGeom prst="rect">
            <a:avLst/>
          </a:prstGeom>
        </p:spPr>
      </p:pic>
      <p:sp>
        <p:nvSpPr>
          <p:cNvPr id="8" name="Titelplatzhalter 6">
            <a:extLst>
              <a:ext uri="{FF2B5EF4-FFF2-40B4-BE49-F238E27FC236}">
                <a16:creationId xmlns:a16="http://schemas.microsoft.com/office/drawing/2014/main" id="{F6B619AA-073C-7282-3C90-A958E1908B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278476"/>
            <a:ext cx="7886700" cy="10931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AT" dirty="0">
                <a:solidFill>
                  <a:schemeClr val="tx1"/>
                </a:solidFill>
                <a:effectLst/>
                <a:latin typeface="Calibri Light" panose="020F0302020204030204" pitchFamily="34" charset="0"/>
              </a:rPr>
              <a:t>Praxisgruppe Vergaberecht / öffentliches Recht</a:t>
            </a:r>
            <a:br>
              <a:rPr lang="de-AT" dirty="0">
                <a:solidFill>
                  <a:schemeClr val="tx1"/>
                </a:solidFill>
                <a:effectLst/>
                <a:latin typeface="Calibri Light" panose="020F0302020204030204" pitchFamily="34" charset="0"/>
              </a:rPr>
            </a:br>
            <a:r>
              <a:rPr lang="de-AT" dirty="0">
                <a:solidFill>
                  <a:schemeClr val="tx1"/>
                </a:solidFill>
                <a:effectLst/>
                <a:latin typeface="Calibri Light" panose="020F0302020204030204" pitchFamily="34" charset="0"/>
              </a:rPr>
              <a:t>CHG </a:t>
            </a:r>
            <a:r>
              <a:rPr lang="de-AT" dirty="0" err="1">
                <a:solidFill>
                  <a:schemeClr val="tx1"/>
                </a:solidFill>
                <a:effectLst/>
                <a:latin typeface="Calibri Light" panose="020F0302020204030204" pitchFamily="34" charset="0"/>
              </a:rPr>
              <a:t>Czernich</a:t>
            </a:r>
            <a:r>
              <a:rPr lang="de-AT" dirty="0">
                <a:solidFill>
                  <a:schemeClr val="tx1"/>
                </a:solidFill>
                <a:effectLst/>
                <a:latin typeface="Calibri Light" panose="020F0302020204030204" pitchFamily="34" charset="0"/>
              </a:rPr>
              <a:t> </a:t>
            </a:r>
            <a:r>
              <a:rPr lang="de-AT" dirty="0" err="1">
                <a:solidFill>
                  <a:schemeClr val="tx1"/>
                </a:solidFill>
                <a:effectLst/>
                <a:latin typeface="Calibri Light" panose="020F0302020204030204" pitchFamily="34" charset="0"/>
              </a:rPr>
              <a:t>Haidlen</a:t>
            </a:r>
            <a:r>
              <a:rPr lang="de-AT" dirty="0">
                <a:solidFill>
                  <a:schemeClr val="tx1"/>
                </a:solidFill>
                <a:effectLst/>
                <a:latin typeface="Calibri Light" panose="020F0302020204030204" pitchFamily="34" charset="0"/>
              </a:rPr>
              <a:t> Gast und </a:t>
            </a:r>
            <a:br>
              <a:rPr lang="de-AT" dirty="0">
                <a:solidFill>
                  <a:schemeClr val="tx1"/>
                </a:solidFill>
                <a:effectLst/>
                <a:latin typeface="Calibri Light" panose="020F0302020204030204" pitchFamily="34" charset="0"/>
              </a:rPr>
            </a:br>
            <a:r>
              <a:rPr lang="de-AT" dirty="0">
                <a:solidFill>
                  <a:schemeClr val="tx1"/>
                </a:solidFill>
                <a:effectLst/>
                <a:latin typeface="Calibri Light" panose="020F0302020204030204" pitchFamily="34" charset="0"/>
              </a:rPr>
              <a:t>Partner Rechtsanwälte GmbH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1396B816-CD5B-17E5-C4CD-50B819E54E4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650" y="3388854"/>
            <a:ext cx="7886700" cy="3580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1000">
                <a:latin typeface="+mj-lt"/>
              </a:defRPr>
            </a:lvl1pPr>
          </a:lstStyle>
          <a:p>
            <a:pPr lvl="0"/>
            <a:r>
              <a:rPr lang="de-DE" dirty="0"/>
              <a:t>Innsbruck, Jänner 2024</a:t>
            </a:r>
            <a:endParaRPr lang="en-US" dirty="0"/>
          </a:p>
        </p:txBody>
      </p:sp>
      <p:sp>
        <p:nvSpPr>
          <p:cNvPr id="19" name="Datumsplatzhalter 18">
            <a:extLst>
              <a:ext uri="{FF2B5EF4-FFF2-40B4-BE49-F238E27FC236}">
                <a16:creationId xmlns:a16="http://schemas.microsoft.com/office/drawing/2014/main" id="{70CC575A-7DEF-581F-AF69-36ABB12F840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sz="900"/>
            </a:lvl1pPr>
          </a:lstStyle>
          <a:p>
            <a:fld id="{0CA59623-2709-BA49-AB0F-D614EE7595EB}" type="datetime1">
              <a:rPr lang="de-AT" smtClean="0"/>
              <a:t>26.09.2024</a:t>
            </a:fld>
            <a:endParaRPr lang="de-DE"/>
          </a:p>
        </p:txBody>
      </p:sp>
      <p:sp>
        <p:nvSpPr>
          <p:cNvPr id="20" name="Fußzeilenplatzhalter 19">
            <a:extLst>
              <a:ext uri="{FF2B5EF4-FFF2-40B4-BE49-F238E27FC236}">
                <a16:creationId xmlns:a16="http://schemas.microsoft.com/office/drawing/2014/main" id="{514F18C3-078B-49FD-2239-191B2088F96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/>
              <a:t>Thema der Präsentation</a:t>
            </a:r>
          </a:p>
        </p:txBody>
      </p:sp>
      <p:sp>
        <p:nvSpPr>
          <p:cNvPr id="21" name="Foliennummernplatzhalter 20">
            <a:extLst>
              <a:ext uri="{FF2B5EF4-FFF2-40B4-BE49-F238E27FC236}">
                <a16:creationId xmlns:a16="http://schemas.microsoft.com/office/drawing/2014/main" id="{E74ECD5E-AF5D-66A9-D533-15626258239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900"/>
            </a:lvl1pPr>
          </a:lstStyle>
          <a:p>
            <a:fld id="{B44D6AE0-5C4D-8C42-A26C-36DDA3637F4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1653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Benutzerdefiniertes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2B240013-4D54-EAE2-8C8C-1B2AABA7353C}"/>
              </a:ext>
            </a:extLst>
          </p:cNvPr>
          <p:cNvSpPr/>
          <p:nvPr userDrawn="1"/>
        </p:nvSpPr>
        <p:spPr>
          <a:xfrm>
            <a:off x="4572001" y="0"/>
            <a:ext cx="4572000" cy="51435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6449EF-78E3-F62D-C7CB-289CDC09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0653" y="1134737"/>
            <a:ext cx="3541510" cy="630395"/>
          </a:xfrm>
          <a:prstGeom prst="rect">
            <a:avLst/>
          </a:prstGeom>
        </p:spPr>
        <p:txBody>
          <a:bodyPr anchor="t"/>
          <a:lstStyle>
            <a:lvl1pPr algn="l">
              <a:defRPr sz="2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Überschrift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6D314C3D-0B7A-A3C3-A4C9-9B88DA846C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0653" y="1847467"/>
            <a:ext cx="3541510" cy="2327926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lang="de-AT" sz="1400" dirty="0"/>
            </a:lvl1pPr>
          </a:lstStyle>
          <a:p>
            <a:r>
              <a:rPr lang="de-AT" b="1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Erhöhung</a:t>
            </a:r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der Attraktivität eines Unternehmens</a:t>
            </a:r>
            <a:b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</a:br>
            <a:endParaRPr lang="de-AT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de-AT" b="1" dirty="0">
                <a:effectLst/>
                <a:latin typeface="Calibri" panose="020F0502020204030204" pitchFamily="34" charset="0"/>
              </a:rPr>
              <a:t>Binden</a:t>
            </a:r>
            <a:r>
              <a:rPr lang="de-AT" dirty="0">
                <a:effectLst/>
                <a:latin typeface="Calibri" panose="020F0502020204030204" pitchFamily="34" charset="0"/>
              </a:rPr>
              <a:t> von Schlüsselpersonal (interne wie externe Personen) an das Unternehmen</a:t>
            </a:r>
            <a:br>
              <a:rPr lang="de-AT" dirty="0">
                <a:effectLst/>
                <a:latin typeface="Calibri" panose="020F0502020204030204" pitchFamily="34" charset="0"/>
              </a:rPr>
            </a:br>
            <a:endParaRPr lang="de-AT" dirty="0">
              <a:effectLst/>
              <a:latin typeface="Calibri" panose="020F0502020204030204" pitchFamily="34" charset="0"/>
            </a:endParaRPr>
          </a:p>
          <a:p>
            <a:r>
              <a:rPr lang="de-AT" b="1" dirty="0">
                <a:effectLst/>
                <a:latin typeface="Calibri" panose="020F0502020204030204" pitchFamily="34" charset="0"/>
              </a:rPr>
              <a:t>Start-Ups</a:t>
            </a:r>
            <a:r>
              <a:rPr lang="de-AT" dirty="0">
                <a:effectLst/>
                <a:latin typeface="Calibri" panose="020F0502020204030204" pitchFamily="34" charset="0"/>
              </a:rPr>
              <a:t>: Aussicht auf zukünftige Gewinne soll Bezüge unter dem Marktwert ausgleichen</a:t>
            </a:r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58EB56D1-12D6-A7E2-44F1-BD4D0CCAC903}"/>
              </a:ext>
            </a:extLst>
          </p:cNvPr>
          <p:cNvCxnSpPr/>
          <p:nvPr userDrawn="1"/>
        </p:nvCxnSpPr>
        <p:spPr>
          <a:xfrm>
            <a:off x="0" y="413133"/>
            <a:ext cx="9144000" cy="0"/>
          </a:xfrm>
          <a:prstGeom prst="line">
            <a:avLst/>
          </a:prstGeom>
          <a:ln w="9525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id="{ECF6EDE4-BC33-9091-696E-57D3B8DDBC58}"/>
              </a:ext>
            </a:extLst>
          </p:cNvPr>
          <p:cNvSpPr txBox="1"/>
          <p:nvPr userDrawn="1"/>
        </p:nvSpPr>
        <p:spPr>
          <a:xfrm>
            <a:off x="479867" y="84583"/>
            <a:ext cx="17322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CHG </a:t>
            </a:r>
            <a:r>
              <a:rPr lang="de-AT" sz="1000" dirty="0" err="1">
                <a:solidFill>
                  <a:srgbClr val="949391"/>
                </a:solidFill>
                <a:effectLst/>
                <a:latin typeface="+mj-lt"/>
              </a:rPr>
              <a:t>Czernich</a:t>
            </a: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 Rechtsanwälte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147B249-9935-83AB-E3A3-0A1537962AA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900"/>
            </a:lvl1pPr>
          </a:lstStyle>
          <a:p>
            <a:fld id="{3BECF36E-62D6-0145-A66D-450E40B7E9BF}" type="datetime1">
              <a:rPr lang="de-AT" smtClean="0"/>
              <a:t>26.09.2024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C606A96-275D-C35B-77E0-1E9FD984723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/>
              <a:t>Thema der Präsentation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5735C586-CBD8-F129-1D30-B9F1B955DC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900"/>
            </a:lvl1pPr>
          </a:lstStyle>
          <a:p>
            <a:fld id="{B44D6AE0-5C4D-8C42-A26C-36DDA3637F4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4" name="Bildplatzhalter 3">
            <a:extLst>
              <a:ext uri="{FF2B5EF4-FFF2-40B4-BE49-F238E27FC236}">
                <a16:creationId xmlns:a16="http://schemas.microsoft.com/office/drawing/2014/main" id="{5FB1264E-4D20-7E18-B731-E26DC986CCF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293567" y="1135063"/>
            <a:ext cx="3134471" cy="2889250"/>
          </a:xfr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08234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5_Benutzerdefiniertes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2B240013-4D54-EAE2-8C8C-1B2AABA7353C}"/>
              </a:ext>
            </a:extLst>
          </p:cNvPr>
          <p:cNvSpPr/>
          <p:nvPr userDrawn="1"/>
        </p:nvSpPr>
        <p:spPr>
          <a:xfrm>
            <a:off x="5293567" y="0"/>
            <a:ext cx="3850433" cy="51435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6449EF-78E3-F62D-C7CB-289CDC09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0653" y="1134737"/>
            <a:ext cx="4101347" cy="630395"/>
          </a:xfrm>
          <a:prstGeom prst="rect">
            <a:avLst/>
          </a:prstGeom>
        </p:spPr>
        <p:txBody>
          <a:bodyPr anchor="t"/>
          <a:lstStyle>
            <a:lvl1pPr algn="l">
              <a:defRPr sz="2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Überschrift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6D314C3D-0B7A-A3C3-A4C9-9B88DA846C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0653" y="1847467"/>
            <a:ext cx="4101347" cy="2327926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lang="de-AT" sz="1400" dirty="0"/>
            </a:lvl1pPr>
          </a:lstStyle>
          <a:p>
            <a:r>
              <a:rPr lang="de-AT" b="1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Erhöhung</a:t>
            </a:r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der Attraktivität eines Unternehmens</a:t>
            </a:r>
            <a:b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</a:br>
            <a:endParaRPr lang="de-AT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de-AT" b="1" dirty="0">
                <a:effectLst/>
                <a:latin typeface="Calibri" panose="020F0502020204030204" pitchFamily="34" charset="0"/>
              </a:rPr>
              <a:t>Binden</a:t>
            </a:r>
            <a:r>
              <a:rPr lang="de-AT" dirty="0">
                <a:effectLst/>
                <a:latin typeface="Calibri" panose="020F0502020204030204" pitchFamily="34" charset="0"/>
              </a:rPr>
              <a:t> von Schlüsselpersonal (interne wie externe Personen) an das Unternehmen</a:t>
            </a:r>
            <a:br>
              <a:rPr lang="de-AT" dirty="0">
                <a:effectLst/>
                <a:latin typeface="Calibri" panose="020F0502020204030204" pitchFamily="34" charset="0"/>
              </a:rPr>
            </a:br>
            <a:endParaRPr lang="de-AT" dirty="0">
              <a:effectLst/>
              <a:latin typeface="Calibri" panose="020F0502020204030204" pitchFamily="34" charset="0"/>
            </a:endParaRPr>
          </a:p>
          <a:p>
            <a:r>
              <a:rPr lang="de-AT" b="1" dirty="0">
                <a:effectLst/>
                <a:latin typeface="Calibri" panose="020F0502020204030204" pitchFamily="34" charset="0"/>
              </a:rPr>
              <a:t>Start-Ups</a:t>
            </a:r>
            <a:r>
              <a:rPr lang="de-AT" dirty="0">
                <a:effectLst/>
                <a:latin typeface="Calibri" panose="020F0502020204030204" pitchFamily="34" charset="0"/>
              </a:rPr>
              <a:t>: Aussicht auf zukünftige Gewinne soll Bezüge unter dem Marktwert ausgleichen</a:t>
            </a:r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58EB56D1-12D6-A7E2-44F1-BD4D0CCAC903}"/>
              </a:ext>
            </a:extLst>
          </p:cNvPr>
          <p:cNvCxnSpPr/>
          <p:nvPr userDrawn="1"/>
        </p:nvCxnSpPr>
        <p:spPr>
          <a:xfrm>
            <a:off x="0" y="413133"/>
            <a:ext cx="9144000" cy="0"/>
          </a:xfrm>
          <a:prstGeom prst="line">
            <a:avLst/>
          </a:prstGeom>
          <a:ln w="9525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id="{ECF6EDE4-BC33-9091-696E-57D3B8DDBC58}"/>
              </a:ext>
            </a:extLst>
          </p:cNvPr>
          <p:cNvSpPr txBox="1"/>
          <p:nvPr userDrawn="1"/>
        </p:nvSpPr>
        <p:spPr>
          <a:xfrm>
            <a:off x="479867" y="84583"/>
            <a:ext cx="17322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CHG </a:t>
            </a:r>
            <a:r>
              <a:rPr lang="de-AT" sz="1000" dirty="0" err="1">
                <a:solidFill>
                  <a:srgbClr val="949391"/>
                </a:solidFill>
                <a:effectLst/>
                <a:latin typeface="+mj-lt"/>
              </a:rPr>
              <a:t>Czernich</a:t>
            </a: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 Rechtsanwälte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147B249-9935-83AB-E3A3-0A1537962AA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900"/>
            </a:lvl1pPr>
          </a:lstStyle>
          <a:p>
            <a:fld id="{AA20265B-CD8F-DC4B-9C7A-77705FA1723B}" type="datetime1">
              <a:rPr lang="de-AT" smtClean="0"/>
              <a:t>26.09.2024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C606A96-275D-C35B-77E0-1E9FD984723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/>
              <a:t>Thema der Präsentation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5735C586-CBD8-F129-1D30-B9F1B955DC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900"/>
            </a:lvl1pPr>
          </a:lstStyle>
          <a:p>
            <a:fld id="{B44D6AE0-5C4D-8C42-A26C-36DDA3637F4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4" name="Bildplatzhalter 3">
            <a:extLst>
              <a:ext uri="{FF2B5EF4-FFF2-40B4-BE49-F238E27FC236}">
                <a16:creationId xmlns:a16="http://schemas.microsoft.com/office/drawing/2014/main" id="{5FB1264E-4D20-7E18-B731-E26DC986CCF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21388" y="1135063"/>
            <a:ext cx="2406650" cy="2889250"/>
          </a:xfr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397342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Benutzerdefiniertes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AFE764EB-6671-F4D4-5071-6D633B811FC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6015037" cy="5143500"/>
          </a:xfr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6449EF-78E3-F62D-C7CB-289CDC09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95292" y="1134737"/>
            <a:ext cx="2352101" cy="861131"/>
          </a:xfrm>
          <a:prstGeom prst="rect">
            <a:avLst/>
          </a:prstGeom>
        </p:spPr>
        <p:txBody>
          <a:bodyPr anchor="t"/>
          <a:lstStyle>
            <a:lvl1pPr algn="l">
              <a:defRPr sz="2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Überschrift</a:t>
            </a:r>
            <a:br>
              <a:rPr lang="de-DE" dirty="0"/>
            </a:br>
            <a:r>
              <a:rPr lang="de-DE" dirty="0"/>
              <a:t>max. zwei Zeilen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6D314C3D-0B7A-A3C3-A4C9-9B88DA846C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93860" y="2081053"/>
            <a:ext cx="2352101" cy="209434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Erhöhung der Attraktivität eines Unternehmens</a:t>
            </a:r>
          </a:p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Binden von Schlüsselpersonal (interne wie externe Personen) an das Unternehmen</a:t>
            </a:r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58EB56D1-12D6-A7E2-44F1-BD4D0CCAC903}"/>
              </a:ext>
            </a:extLst>
          </p:cNvPr>
          <p:cNvCxnSpPr/>
          <p:nvPr userDrawn="1"/>
        </p:nvCxnSpPr>
        <p:spPr>
          <a:xfrm>
            <a:off x="0" y="413133"/>
            <a:ext cx="9144000" cy="0"/>
          </a:xfrm>
          <a:prstGeom prst="line">
            <a:avLst/>
          </a:prstGeom>
          <a:ln w="9525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147B249-9935-83AB-E3A3-0A1537962AA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900"/>
            </a:lvl1pPr>
          </a:lstStyle>
          <a:p>
            <a:fld id="{59D63D5D-78B0-C546-8718-2740EE54F978}" type="datetime1">
              <a:rPr lang="de-AT" smtClean="0"/>
              <a:t>26.09.2024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C606A96-275D-C35B-77E0-1E9FD984723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/>
              <a:t>Thema der Präsentation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5735C586-CBD8-F129-1D30-B9F1B955DC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900"/>
            </a:lvl1pPr>
          </a:lstStyle>
          <a:p>
            <a:fld id="{B44D6AE0-5C4D-8C42-A26C-36DDA3637F4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EDB60370-EB08-A136-B3BB-3FFBD05EBF9D}"/>
              </a:ext>
            </a:extLst>
          </p:cNvPr>
          <p:cNvSpPr txBox="1"/>
          <p:nvPr userDrawn="1"/>
        </p:nvSpPr>
        <p:spPr>
          <a:xfrm>
            <a:off x="6896559" y="84583"/>
            <a:ext cx="18508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CHG </a:t>
            </a:r>
            <a:r>
              <a:rPr lang="de-AT" sz="1000" dirty="0" err="1">
                <a:solidFill>
                  <a:srgbClr val="949391"/>
                </a:solidFill>
                <a:effectLst/>
                <a:latin typeface="+mj-lt"/>
              </a:rPr>
              <a:t>Czernich</a:t>
            </a: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 Rechtsanwälte</a:t>
            </a:r>
          </a:p>
        </p:txBody>
      </p:sp>
    </p:spTree>
    <p:extLst>
      <p:ext uri="{BB962C8B-B14F-4D97-AF65-F5344CB8AC3E}">
        <p14:creationId xmlns:p14="http://schemas.microsoft.com/office/powerpoint/2010/main" val="2236086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_Benutzerdefiniertes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AFE764EB-6671-F4D4-5071-6D633B811FC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" y="0"/>
            <a:ext cx="4572000" cy="5143500"/>
          </a:xfr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6449EF-78E3-F62D-C7CB-289CDC09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94514" y="1134737"/>
            <a:ext cx="3652879" cy="861131"/>
          </a:xfrm>
          <a:prstGeom prst="rect">
            <a:avLst/>
          </a:prstGeom>
        </p:spPr>
        <p:txBody>
          <a:bodyPr anchor="t"/>
          <a:lstStyle>
            <a:lvl1pPr algn="l">
              <a:defRPr sz="2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Längere Überschrift</a:t>
            </a:r>
            <a:br>
              <a:rPr lang="de-DE" dirty="0"/>
            </a:br>
            <a:r>
              <a:rPr lang="de-DE" dirty="0"/>
              <a:t>max. zwei Zeilen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6D314C3D-0B7A-A3C3-A4C9-9B88DA846C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93084" y="2081053"/>
            <a:ext cx="3652878" cy="209434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Erhöhung der Attraktivität eines Unternehmens</a:t>
            </a:r>
          </a:p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Binden von Schlüsselpersonal (interne wie externe Personen) an das Unternehmen</a:t>
            </a:r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58EB56D1-12D6-A7E2-44F1-BD4D0CCAC903}"/>
              </a:ext>
            </a:extLst>
          </p:cNvPr>
          <p:cNvCxnSpPr/>
          <p:nvPr userDrawn="1"/>
        </p:nvCxnSpPr>
        <p:spPr>
          <a:xfrm>
            <a:off x="0" y="413133"/>
            <a:ext cx="9144000" cy="0"/>
          </a:xfrm>
          <a:prstGeom prst="line">
            <a:avLst/>
          </a:prstGeom>
          <a:ln w="9525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147B249-9935-83AB-E3A3-0A1537962AA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900"/>
            </a:lvl1pPr>
          </a:lstStyle>
          <a:p>
            <a:fld id="{94C786D2-BBB3-C541-926C-438056992BF8}" type="datetime1">
              <a:rPr lang="de-AT" smtClean="0"/>
              <a:t>26.09.2024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C606A96-275D-C35B-77E0-1E9FD984723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/>
              <a:t>Thema der Präsentation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5735C586-CBD8-F129-1D30-B9F1B955DC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900"/>
            </a:lvl1pPr>
          </a:lstStyle>
          <a:p>
            <a:fld id="{B44D6AE0-5C4D-8C42-A26C-36DDA3637F4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EDB60370-EB08-A136-B3BB-3FFBD05EBF9D}"/>
              </a:ext>
            </a:extLst>
          </p:cNvPr>
          <p:cNvSpPr txBox="1"/>
          <p:nvPr userDrawn="1"/>
        </p:nvSpPr>
        <p:spPr>
          <a:xfrm>
            <a:off x="6896559" y="84583"/>
            <a:ext cx="18508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CHG </a:t>
            </a:r>
            <a:r>
              <a:rPr lang="de-AT" sz="1000" dirty="0" err="1">
                <a:solidFill>
                  <a:srgbClr val="949391"/>
                </a:solidFill>
                <a:effectLst/>
                <a:latin typeface="+mj-lt"/>
              </a:rPr>
              <a:t>Czernich</a:t>
            </a: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 Rechtsanwälte</a:t>
            </a:r>
          </a:p>
        </p:txBody>
      </p:sp>
    </p:spTree>
    <p:extLst>
      <p:ext uri="{BB962C8B-B14F-4D97-AF65-F5344CB8AC3E}">
        <p14:creationId xmlns:p14="http://schemas.microsoft.com/office/powerpoint/2010/main" val="3125356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Benutzerdefiniertes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AFE764EB-6671-F4D4-5071-6D633B811FC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2419739" cy="5143500"/>
          </a:xfr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6449EF-78E3-F62D-C7CB-289CDC09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28950" y="1134737"/>
            <a:ext cx="5718443" cy="861131"/>
          </a:xfrm>
          <a:prstGeom prst="rect">
            <a:avLst/>
          </a:prstGeom>
        </p:spPr>
        <p:txBody>
          <a:bodyPr anchor="t"/>
          <a:lstStyle>
            <a:lvl1pPr algn="l">
              <a:defRPr sz="2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Längere Überschrift möglich</a:t>
            </a:r>
            <a:br>
              <a:rPr lang="de-DE" dirty="0"/>
            </a:br>
            <a:r>
              <a:rPr lang="de-DE" dirty="0"/>
              <a:t>Zeile 2 </a:t>
            </a:r>
            <a:br>
              <a:rPr lang="de-DE" dirty="0"/>
            </a:br>
            <a:r>
              <a:rPr lang="de-DE" dirty="0"/>
              <a:t>Zeile 3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6D314C3D-0B7A-A3C3-A4C9-9B88DA846C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27518" y="2407297"/>
            <a:ext cx="5718443" cy="1768095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400"/>
            </a:lvl1pPr>
          </a:lstStyle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Erhöhung der Attraktivität eines Unternehmens</a:t>
            </a:r>
          </a:p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Binden von Schlüsselpersonal (interne wie externe Personen) an das Unternehmen</a:t>
            </a:r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58EB56D1-12D6-A7E2-44F1-BD4D0CCAC903}"/>
              </a:ext>
            </a:extLst>
          </p:cNvPr>
          <p:cNvCxnSpPr/>
          <p:nvPr userDrawn="1"/>
        </p:nvCxnSpPr>
        <p:spPr>
          <a:xfrm>
            <a:off x="0" y="413133"/>
            <a:ext cx="9144000" cy="0"/>
          </a:xfrm>
          <a:prstGeom prst="line">
            <a:avLst/>
          </a:prstGeom>
          <a:ln w="9525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147B249-9935-83AB-E3A3-0A1537962AA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900"/>
            </a:lvl1pPr>
          </a:lstStyle>
          <a:p>
            <a:fld id="{6A28DD1D-B634-4F49-BD9C-356CF9AB5604}" type="datetime1">
              <a:rPr lang="de-AT" smtClean="0"/>
              <a:t>26.09.2024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C606A96-275D-C35B-77E0-1E9FD984723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/>
              <a:t>Thema der Präsentation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5735C586-CBD8-F129-1D30-B9F1B955DC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900"/>
            </a:lvl1pPr>
          </a:lstStyle>
          <a:p>
            <a:fld id="{B44D6AE0-5C4D-8C42-A26C-36DDA3637F4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EDB60370-EB08-A136-B3BB-3FFBD05EBF9D}"/>
              </a:ext>
            </a:extLst>
          </p:cNvPr>
          <p:cNvSpPr txBox="1"/>
          <p:nvPr userDrawn="1"/>
        </p:nvSpPr>
        <p:spPr>
          <a:xfrm>
            <a:off x="6896559" y="84583"/>
            <a:ext cx="18508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CHG </a:t>
            </a:r>
            <a:r>
              <a:rPr lang="de-AT" sz="1000" dirty="0" err="1">
                <a:solidFill>
                  <a:srgbClr val="949391"/>
                </a:solidFill>
                <a:effectLst/>
                <a:latin typeface="+mj-lt"/>
              </a:rPr>
              <a:t>Czernich</a:t>
            </a: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 Rechtsanwälte</a:t>
            </a:r>
          </a:p>
        </p:txBody>
      </p:sp>
    </p:spTree>
    <p:extLst>
      <p:ext uri="{BB962C8B-B14F-4D97-AF65-F5344CB8AC3E}">
        <p14:creationId xmlns:p14="http://schemas.microsoft.com/office/powerpoint/2010/main" val="2966869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enutzerdefiniertes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2B240013-4D54-EAE2-8C8C-1B2AABA7353C}"/>
              </a:ext>
            </a:extLst>
          </p:cNvPr>
          <p:cNvSpPr/>
          <p:nvPr userDrawn="1"/>
        </p:nvSpPr>
        <p:spPr>
          <a:xfrm>
            <a:off x="-1" y="0"/>
            <a:ext cx="3850433" cy="51435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6449EF-78E3-F62D-C7CB-289CDC09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1999" y="1134737"/>
            <a:ext cx="4061927" cy="631850"/>
          </a:xfrm>
          <a:prstGeom prst="rect">
            <a:avLst/>
          </a:prstGeom>
        </p:spPr>
        <p:txBody>
          <a:bodyPr anchor="t"/>
          <a:lstStyle>
            <a:lvl1pPr>
              <a:defRPr sz="2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Kurze Überschrift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6D314C3D-0B7A-A3C3-A4C9-9B88DA846C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72000" y="1841269"/>
            <a:ext cx="4061926" cy="3142778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400" strike="noStrike" baseline="0">
                <a:latin typeface="Calibri Light" panose="020F0302020204030204" pitchFamily="34" charset="0"/>
              </a:defRPr>
            </a:lvl1pPr>
          </a:lstStyle>
          <a:p>
            <a:r>
              <a:rPr lang="de-AT" b="1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Erhöhung</a:t>
            </a:r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der Attraktivität eines Unternehmens</a:t>
            </a:r>
            <a:b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</a:br>
            <a:endParaRPr lang="de-AT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de-AT" b="1" dirty="0">
                <a:effectLst/>
                <a:latin typeface="Calibri" panose="020F0502020204030204" pitchFamily="34" charset="0"/>
              </a:rPr>
              <a:t>Binden</a:t>
            </a:r>
            <a:r>
              <a:rPr lang="de-AT" dirty="0">
                <a:effectLst/>
                <a:latin typeface="Calibri" panose="020F0502020204030204" pitchFamily="34" charset="0"/>
              </a:rPr>
              <a:t> von Schlüsselpersonal (interne wie externe Personen) an das Unternehmen</a:t>
            </a:r>
            <a:br>
              <a:rPr lang="de-AT" dirty="0">
                <a:effectLst/>
                <a:latin typeface="Calibri" panose="020F0502020204030204" pitchFamily="34" charset="0"/>
              </a:rPr>
            </a:br>
            <a:endParaRPr lang="de-AT" dirty="0">
              <a:effectLst/>
              <a:latin typeface="Calibri" panose="020F0502020204030204" pitchFamily="34" charset="0"/>
            </a:endParaRPr>
          </a:p>
          <a:p>
            <a:r>
              <a:rPr lang="de-AT" b="1" dirty="0">
                <a:effectLst/>
                <a:latin typeface="Calibri" panose="020F0502020204030204" pitchFamily="34" charset="0"/>
              </a:rPr>
              <a:t>Start-Ups</a:t>
            </a:r>
            <a:r>
              <a:rPr lang="de-AT" dirty="0">
                <a:effectLst/>
                <a:latin typeface="Calibri" panose="020F0502020204030204" pitchFamily="34" charset="0"/>
              </a:rPr>
              <a:t>: Aussicht auf zukünftige Gewinne soll Bezüge unter dem Marktwert ausgleichen</a:t>
            </a:r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58EB56D1-12D6-A7E2-44F1-BD4D0CCAC903}"/>
              </a:ext>
            </a:extLst>
          </p:cNvPr>
          <p:cNvCxnSpPr/>
          <p:nvPr userDrawn="1"/>
        </p:nvCxnSpPr>
        <p:spPr>
          <a:xfrm>
            <a:off x="0" y="413133"/>
            <a:ext cx="9144000" cy="0"/>
          </a:xfrm>
          <a:prstGeom prst="line">
            <a:avLst/>
          </a:prstGeom>
          <a:ln w="9525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id="{ECF6EDE4-BC33-9091-696E-57D3B8DDBC58}"/>
              </a:ext>
            </a:extLst>
          </p:cNvPr>
          <p:cNvSpPr txBox="1"/>
          <p:nvPr userDrawn="1"/>
        </p:nvSpPr>
        <p:spPr>
          <a:xfrm>
            <a:off x="6896559" y="84583"/>
            <a:ext cx="18508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CHG </a:t>
            </a:r>
            <a:r>
              <a:rPr lang="de-AT" sz="1000" dirty="0" err="1">
                <a:solidFill>
                  <a:srgbClr val="949391"/>
                </a:solidFill>
                <a:effectLst/>
                <a:latin typeface="+mj-lt"/>
              </a:rPr>
              <a:t>Czernich</a:t>
            </a: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 Rechtsanwälte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147B249-9935-83AB-E3A3-0A1537962AA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900"/>
            </a:lvl1pPr>
          </a:lstStyle>
          <a:p>
            <a:fld id="{38232769-DACC-6645-8A05-E4ECF5315B85}" type="datetime1">
              <a:rPr lang="de-AT" smtClean="0"/>
              <a:t>26.09.2024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C606A96-275D-C35B-77E0-1E9FD984723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/>
              <a:t>Thema der Präsentation</a:t>
            </a:r>
            <a:endParaRPr lang="de-DE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5735C586-CBD8-F129-1D30-B9F1B955DC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900"/>
            </a:lvl1pPr>
          </a:lstStyle>
          <a:p>
            <a:fld id="{B44D6AE0-5C4D-8C42-A26C-36DDA3637F4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Bildplatzhalter 3">
            <a:extLst>
              <a:ext uri="{FF2B5EF4-FFF2-40B4-BE49-F238E27FC236}">
                <a16:creationId xmlns:a16="http://schemas.microsoft.com/office/drawing/2014/main" id="{61E90A59-E2C4-2D75-7A0D-3BF818F9290E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18764" y="1135063"/>
            <a:ext cx="2410102" cy="2889250"/>
          </a:xfr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373582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6_Benutzerdefiniertes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2B240013-4D54-EAE2-8C8C-1B2AABA7353C}"/>
              </a:ext>
            </a:extLst>
          </p:cNvPr>
          <p:cNvSpPr/>
          <p:nvPr userDrawn="1"/>
        </p:nvSpPr>
        <p:spPr>
          <a:xfrm>
            <a:off x="-1" y="0"/>
            <a:ext cx="4572001" cy="51435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6449EF-78E3-F62D-C7CB-289CDC09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94041" y="1134737"/>
            <a:ext cx="3439885" cy="631850"/>
          </a:xfrm>
          <a:prstGeom prst="rect">
            <a:avLst/>
          </a:prstGeom>
        </p:spPr>
        <p:txBody>
          <a:bodyPr anchor="t"/>
          <a:lstStyle>
            <a:lvl1pPr>
              <a:defRPr sz="2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Kurze Überschrift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6D314C3D-0B7A-A3C3-A4C9-9B88DA846C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94040" y="1841269"/>
            <a:ext cx="3439885" cy="3142778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400" strike="noStrike" baseline="0">
                <a:latin typeface="Calibri Light" panose="020F0302020204030204" pitchFamily="34" charset="0"/>
              </a:defRPr>
            </a:lvl1pPr>
          </a:lstStyle>
          <a:p>
            <a:r>
              <a:rPr lang="de-AT" b="1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Erhöhung</a:t>
            </a:r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der Attraktivität eines Unternehmens</a:t>
            </a:r>
            <a:b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</a:br>
            <a:endParaRPr lang="de-AT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de-AT" b="1" dirty="0">
                <a:effectLst/>
                <a:latin typeface="Calibri" panose="020F0502020204030204" pitchFamily="34" charset="0"/>
              </a:rPr>
              <a:t>Binden</a:t>
            </a:r>
            <a:r>
              <a:rPr lang="de-AT" dirty="0">
                <a:effectLst/>
                <a:latin typeface="Calibri" panose="020F0502020204030204" pitchFamily="34" charset="0"/>
              </a:rPr>
              <a:t> von Schlüsselpersonal (interne wie externe Personen) an das Unternehmen</a:t>
            </a:r>
            <a:br>
              <a:rPr lang="de-AT" dirty="0">
                <a:effectLst/>
                <a:latin typeface="Calibri" panose="020F0502020204030204" pitchFamily="34" charset="0"/>
              </a:rPr>
            </a:br>
            <a:endParaRPr lang="de-AT" dirty="0">
              <a:effectLst/>
              <a:latin typeface="Calibri" panose="020F0502020204030204" pitchFamily="34" charset="0"/>
            </a:endParaRPr>
          </a:p>
          <a:p>
            <a:r>
              <a:rPr lang="de-AT" b="1" dirty="0">
                <a:effectLst/>
                <a:latin typeface="Calibri" panose="020F0502020204030204" pitchFamily="34" charset="0"/>
              </a:rPr>
              <a:t>Start-Ups</a:t>
            </a:r>
            <a:r>
              <a:rPr lang="de-AT" dirty="0">
                <a:effectLst/>
                <a:latin typeface="Calibri" panose="020F0502020204030204" pitchFamily="34" charset="0"/>
              </a:rPr>
              <a:t>: Aussicht auf zukünftige Gewinne soll Bezüge unter dem Marktwert ausgleichen</a:t>
            </a:r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58EB56D1-12D6-A7E2-44F1-BD4D0CCAC903}"/>
              </a:ext>
            </a:extLst>
          </p:cNvPr>
          <p:cNvCxnSpPr/>
          <p:nvPr userDrawn="1"/>
        </p:nvCxnSpPr>
        <p:spPr>
          <a:xfrm>
            <a:off x="0" y="413133"/>
            <a:ext cx="9144000" cy="0"/>
          </a:xfrm>
          <a:prstGeom prst="line">
            <a:avLst/>
          </a:prstGeom>
          <a:ln w="9525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id="{ECF6EDE4-BC33-9091-696E-57D3B8DDBC58}"/>
              </a:ext>
            </a:extLst>
          </p:cNvPr>
          <p:cNvSpPr txBox="1"/>
          <p:nvPr userDrawn="1"/>
        </p:nvSpPr>
        <p:spPr>
          <a:xfrm>
            <a:off x="6896559" y="84583"/>
            <a:ext cx="18508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CHG </a:t>
            </a:r>
            <a:r>
              <a:rPr lang="de-AT" sz="1000" dirty="0" err="1">
                <a:solidFill>
                  <a:srgbClr val="949391"/>
                </a:solidFill>
                <a:effectLst/>
                <a:latin typeface="+mj-lt"/>
              </a:rPr>
              <a:t>Czernich</a:t>
            </a: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 Rechtsanwälte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147B249-9935-83AB-E3A3-0A1537962AA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900"/>
            </a:lvl1pPr>
          </a:lstStyle>
          <a:p>
            <a:fld id="{0298C290-294E-784E-95E6-A7A08724FB1E}" type="datetime1">
              <a:rPr lang="de-AT" smtClean="0"/>
              <a:t>26.09.2024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C606A96-275D-C35B-77E0-1E9FD984723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/>
              <a:t>Thema der Präsentation</a:t>
            </a:r>
            <a:endParaRPr lang="de-DE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5735C586-CBD8-F129-1D30-B9F1B955DC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900"/>
            </a:lvl1pPr>
          </a:lstStyle>
          <a:p>
            <a:fld id="{B44D6AE0-5C4D-8C42-A26C-36DDA3637F4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Bildplatzhalter 3">
            <a:extLst>
              <a:ext uri="{FF2B5EF4-FFF2-40B4-BE49-F238E27FC236}">
                <a16:creationId xmlns:a16="http://schemas.microsoft.com/office/drawing/2014/main" id="{E83B7560-93F2-BABE-E91F-A2CE0293996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18763" y="1135063"/>
            <a:ext cx="3134471" cy="2889250"/>
          </a:xfr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23764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7_Benutzerdefiniertes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3">
            <a:extLst>
              <a:ext uri="{FF2B5EF4-FFF2-40B4-BE49-F238E27FC236}">
                <a16:creationId xmlns:a16="http://schemas.microsoft.com/office/drawing/2014/main" id="{61E90A59-E2C4-2D75-7A0D-3BF818F9290E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2B240013-4D54-EAE2-8C8C-1B2AABA7353C}"/>
              </a:ext>
            </a:extLst>
          </p:cNvPr>
          <p:cNvSpPr/>
          <p:nvPr userDrawn="1"/>
        </p:nvSpPr>
        <p:spPr>
          <a:xfrm>
            <a:off x="1685731" y="1134736"/>
            <a:ext cx="5778759" cy="3076473"/>
          </a:xfrm>
          <a:prstGeom prst="rect">
            <a:avLst/>
          </a:prstGeom>
          <a:solidFill>
            <a:srgbClr val="FFFFFF">
              <a:alpha val="40392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6449EF-78E3-F62D-C7CB-289CDC09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31571" y="1458197"/>
            <a:ext cx="4680857" cy="631850"/>
          </a:xfrm>
          <a:prstGeom prst="rect">
            <a:avLst/>
          </a:prstGeom>
        </p:spPr>
        <p:txBody>
          <a:bodyPr anchor="t"/>
          <a:lstStyle>
            <a:lvl1pPr>
              <a:defRPr sz="2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Kurze Überschrift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6D314C3D-0B7A-A3C3-A4C9-9B88DA846C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31571" y="2164729"/>
            <a:ext cx="4680857" cy="1844035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 strike="noStrike" baseline="0">
                <a:latin typeface="Calibri Light" panose="020F0302020204030204" pitchFamily="34" charset="0"/>
              </a:defRPr>
            </a:lvl1pPr>
          </a:lstStyle>
          <a:p>
            <a:r>
              <a:rPr lang="de-AT" b="1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Erhöhung</a:t>
            </a:r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der Attraktivität eines Unternehmens</a:t>
            </a:r>
            <a:b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</a:br>
            <a:endParaRPr lang="de-AT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de-AT" b="1" dirty="0">
                <a:effectLst/>
                <a:latin typeface="Calibri" panose="020F0502020204030204" pitchFamily="34" charset="0"/>
              </a:rPr>
              <a:t>Binden</a:t>
            </a:r>
            <a:r>
              <a:rPr lang="de-AT" dirty="0">
                <a:effectLst/>
                <a:latin typeface="Calibri" panose="020F0502020204030204" pitchFamily="34" charset="0"/>
              </a:rPr>
              <a:t> von Schlüsselpersonal (interne wie externe Personen) an das Unternehmen</a:t>
            </a:r>
            <a:br>
              <a:rPr lang="de-AT" dirty="0">
                <a:effectLst/>
                <a:latin typeface="Calibri" panose="020F0502020204030204" pitchFamily="34" charset="0"/>
              </a:rPr>
            </a:br>
            <a:endParaRPr lang="de-AT" dirty="0">
              <a:effectLst/>
              <a:latin typeface="Calibri" panose="020F0502020204030204" pitchFamily="34" charset="0"/>
            </a:endParaRPr>
          </a:p>
          <a:p>
            <a:r>
              <a:rPr lang="de-AT" b="1" dirty="0">
                <a:effectLst/>
                <a:latin typeface="Calibri" panose="020F0502020204030204" pitchFamily="34" charset="0"/>
              </a:rPr>
              <a:t>Start-Ups</a:t>
            </a:r>
            <a:r>
              <a:rPr lang="de-AT" dirty="0">
                <a:effectLst/>
                <a:latin typeface="Calibri" panose="020F0502020204030204" pitchFamily="34" charset="0"/>
              </a:rPr>
              <a:t>: Aussicht auf zukünftige Gewinne soll Bezüge unter dem Marktwert ausgleichen</a:t>
            </a:r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58EB56D1-12D6-A7E2-44F1-BD4D0CCAC903}"/>
              </a:ext>
            </a:extLst>
          </p:cNvPr>
          <p:cNvCxnSpPr/>
          <p:nvPr userDrawn="1"/>
        </p:nvCxnSpPr>
        <p:spPr>
          <a:xfrm>
            <a:off x="0" y="413133"/>
            <a:ext cx="9144000" cy="0"/>
          </a:xfrm>
          <a:prstGeom prst="line">
            <a:avLst/>
          </a:prstGeom>
          <a:ln w="9525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id="{ECF6EDE4-BC33-9091-696E-57D3B8DDBC58}"/>
              </a:ext>
            </a:extLst>
          </p:cNvPr>
          <p:cNvSpPr txBox="1"/>
          <p:nvPr userDrawn="1"/>
        </p:nvSpPr>
        <p:spPr>
          <a:xfrm>
            <a:off x="6896559" y="84583"/>
            <a:ext cx="18508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CHG </a:t>
            </a:r>
            <a:r>
              <a:rPr lang="de-AT" sz="1000" dirty="0" err="1">
                <a:solidFill>
                  <a:srgbClr val="949391"/>
                </a:solidFill>
                <a:effectLst/>
                <a:latin typeface="+mj-lt"/>
              </a:rPr>
              <a:t>Czernich</a:t>
            </a: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 Rechtsanwälte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147B249-9935-83AB-E3A3-0A1537962AA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900"/>
            </a:lvl1pPr>
          </a:lstStyle>
          <a:p>
            <a:fld id="{EC140C66-DB34-2F40-BF3F-070A91C02E87}" type="datetime1">
              <a:rPr lang="de-AT" smtClean="0"/>
              <a:t>26.09.2024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C606A96-275D-C35B-77E0-1E9FD984723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/>
              <a:t>Thema der Präsentation</a:t>
            </a:r>
            <a:endParaRPr lang="de-DE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5735C586-CBD8-F129-1D30-B9F1B955DC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900"/>
            </a:lvl1pPr>
          </a:lstStyle>
          <a:p>
            <a:fld id="{B44D6AE0-5C4D-8C42-A26C-36DDA3637F4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30364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8_Benutzerdefiniertes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2B240013-4D54-EAE2-8C8C-1B2AABA7353C}"/>
              </a:ext>
            </a:extLst>
          </p:cNvPr>
          <p:cNvSpPr/>
          <p:nvPr userDrawn="1"/>
        </p:nvSpPr>
        <p:spPr>
          <a:xfrm>
            <a:off x="0" y="0"/>
            <a:ext cx="3128790" cy="51435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6449EF-78E3-F62D-C7CB-289CDC09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6607" y="1134737"/>
            <a:ext cx="2352101" cy="513667"/>
          </a:xfrm>
          <a:prstGeom prst="rect">
            <a:avLst/>
          </a:prstGeom>
        </p:spPr>
        <p:txBody>
          <a:bodyPr anchor="t"/>
          <a:lstStyle>
            <a:lvl1pPr>
              <a:defRPr sz="2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Unser Team</a:t>
            </a:r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58EB56D1-12D6-A7E2-44F1-BD4D0CCAC903}"/>
              </a:ext>
            </a:extLst>
          </p:cNvPr>
          <p:cNvCxnSpPr/>
          <p:nvPr userDrawn="1"/>
        </p:nvCxnSpPr>
        <p:spPr>
          <a:xfrm>
            <a:off x="0" y="413133"/>
            <a:ext cx="9144000" cy="0"/>
          </a:xfrm>
          <a:prstGeom prst="line">
            <a:avLst/>
          </a:prstGeom>
          <a:ln w="9525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id="{ECF6EDE4-BC33-9091-696E-57D3B8DDBC58}"/>
              </a:ext>
            </a:extLst>
          </p:cNvPr>
          <p:cNvSpPr txBox="1"/>
          <p:nvPr userDrawn="1"/>
        </p:nvSpPr>
        <p:spPr>
          <a:xfrm>
            <a:off x="6896559" y="84583"/>
            <a:ext cx="18508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CHG </a:t>
            </a:r>
            <a:r>
              <a:rPr lang="de-AT" sz="1000" dirty="0" err="1">
                <a:solidFill>
                  <a:srgbClr val="949391"/>
                </a:solidFill>
                <a:effectLst/>
                <a:latin typeface="+mj-lt"/>
              </a:rPr>
              <a:t>Czernich</a:t>
            </a: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 Rechtsanwälte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147B249-9935-83AB-E3A3-0A1537962AA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900"/>
            </a:lvl1pPr>
          </a:lstStyle>
          <a:p>
            <a:fld id="{DF61C9A7-1DB8-EE4E-9F9B-C47059473B1D}" type="datetime1">
              <a:rPr lang="de-AT" smtClean="0"/>
              <a:t>26.09.2024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C606A96-275D-C35B-77E0-1E9FD984723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/>
              <a:t>Thema der Präsentation</a:t>
            </a:r>
            <a:endParaRPr lang="de-DE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5735C586-CBD8-F129-1D30-B9F1B955DC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900"/>
            </a:lvl1pPr>
          </a:lstStyle>
          <a:p>
            <a:fld id="{B44D6AE0-5C4D-8C42-A26C-36DDA3637F4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1E71268-FD16-573D-4ECD-45BB60EE3BB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97829" y="3209736"/>
            <a:ext cx="1545977" cy="920620"/>
          </a:xfrm>
        </p:spPr>
        <p:txBody>
          <a:bodyPr>
            <a:normAutofit/>
          </a:bodyPr>
          <a:lstStyle>
            <a:lvl1pPr>
              <a:defRPr sz="900"/>
            </a:lvl1pPr>
          </a:lstStyle>
          <a:p>
            <a:pPr lvl="0"/>
            <a:r>
              <a:rPr lang="de-DE" dirty="0"/>
              <a:t>komplexe Vergabeverfahren, Gutachtenerstellung, Vertragsrecht, Projektentwicklung, Verkehrsrecht</a:t>
            </a:r>
          </a:p>
        </p:txBody>
      </p:sp>
      <p:sp>
        <p:nvSpPr>
          <p:cNvPr id="14" name="Textplatzhalter 4">
            <a:extLst>
              <a:ext uri="{FF2B5EF4-FFF2-40B4-BE49-F238E27FC236}">
                <a16:creationId xmlns:a16="http://schemas.microsoft.com/office/drawing/2014/main" id="{BFC6F10F-F93A-29B2-AF0C-D2AE8408410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697829" y="2857442"/>
            <a:ext cx="1545977" cy="332312"/>
          </a:xfrm>
        </p:spPr>
        <p:txBody>
          <a:bodyPr>
            <a:normAutofit/>
          </a:bodyPr>
          <a:lstStyle>
            <a:lvl1pPr>
              <a:defRPr sz="9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RA Dr. Vorname Nachname</a:t>
            </a:r>
          </a:p>
        </p:txBody>
      </p:sp>
      <p:sp>
        <p:nvSpPr>
          <p:cNvPr id="18" name="Textplatzhalter 4">
            <a:extLst>
              <a:ext uri="{FF2B5EF4-FFF2-40B4-BE49-F238E27FC236}">
                <a16:creationId xmlns:a16="http://schemas.microsoft.com/office/drawing/2014/main" id="{4DF3BA51-B998-F216-203C-4F33BA149E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96001" y="2857442"/>
            <a:ext cx="1545977" cy="332312"/>
          </a:xfrm>
        </p:spPr>
        <p:txBody>
          <a:bodyPr>
            <a:normAutofit/>
          </a:bodyPr>
          <a:lstStyle>
            <a:lvl1pPr>
              <a:defRPr sz="9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RA Dr. Vorname Nachname</a:t>
            </a:r>
          </a:p>
        </p:txBody>
      </p:sp>
      <p:sp>
        <p:nvSpPr>
          <p:cNvPr id="19" name="Textplatzhalter 4">
            <a:extLst>
              <a:ext uri="{FF2B5EF4-FFF2-40B4-BE49-F238E27FC236}">
                <a16:creationId xmlns:a16="http://schemas.microsoft.com/office/drawing/2014/main" id="{E19ABC49-8EE7-5792-FBB1-0CBAEA24C6C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075511" y="2857442"/>
            <a:ext cx="1545977" cy="332312"/>
          </a:xfrm>
        </p:spPr>
        <p:txBody>
          <a:bodyPr>
            <a:normAutofit/>
          </a:bodyPr>
          <a:lstStyle>
            <a:lvl1pPr>
              <a:defRPr sz="9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RA Dr. Vorname Nachname</a:t>
            </a:r>
          </a:p>
        </p:txBody>
      </p:sp>
      <p:sp>
        <p:nvSpPr>
          <p:cNvPr id="21" name="Bildplatzhalter 20">
            <a:extLst>
              <a:ext uri="{FF2B5EF4-FFF2-40B4-BE49-F238E27FC236}">
                <a16:creationId xmlns:a16="http://schemas.microsoft.com/office/drawing/2014/main" id="{EA4CFBDE-0FD9-7B29-6232-07C1F4EE7E6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701890" y="1135063"/>
            <a:ext cx="1547812" cy="1547812"/>
          </a:xfr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2" name="Bildplatzhalter 20">
            <a:extLst>
              <a:ext uri="{FF2B5EF4-FFF2-40B4-BE49-F238E27FC236}">
                <a16:creationId xmlns:a16="http://schemas.microsoft.com/office/drawing/2014/main" id="{8B07A031-4B83-1B3A-B2CE-F8490189CA25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387621" y="1135063"/>
            <a:ext cx="1547812" cy="1547812"/>
          </a:xfr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3" name="Bildplatzhalter 20">
            <a:extLst>
              <a:ext uri="{FF2B5EF4-FFF2-40B4-BE49-F238E27FC236}">
                <a16:creationId xmlns:a16="http://schemas.microsoft.com/office/drawing/2014/main" id="{38284669-91F8-D71A-4849-F9AEAEDEB4C8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7067131" y="1135063"/>
            <a:ext cx="1547812" cy="1547812"/>
          </a:xfr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4" name="Textplatzhalter 4">
            <a:extLst>
              <a:ext uri="{FF2B5EF4-FFF2-40B4-BE49-F238E27FC236}">
                <a16:creationId xmlns:a16="http://schemas.microsoft.com/office/drawing/2014/main" id="{6EC1E032-5260-EEF4-9679-26F54E6798A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396000" y="3209736"/>
            <a:ext cx="1545977" cy="920620"/>
          </a:xfrm>
        </p:spPr>
        <p:txBody>
          <a:bodyPr>
            <a:normAutofit/>
          </a:bodyPr>
          <a:lstStyle>
            <a:lvl1pPr>
              <a:defRPr sz="900"/>
            </a:lvl1pPr>
          </a:lstStyle>
          <a:p>
            <a:pPr lvl="0"/>
            <a:r>
              <a:rPr lang="de-DE" dirty="0"/>
              <a:t>Lehrauftrag an der Uni </a:t>
            </a:r>
            <a:r>
              <a:rPr lang="de-DE" dirty="0" err="1"/>
              <a:t>InnsbruckVergaberecht</a:t>
            </a:r>
            <a:r>
              <a:rPr lang="de-DE" dirty="0"/>
              <a:t>, Beihilferecht, Energierecht, Umweltrecht</a:t>
            </a:r>
          </a:p>
        </p:txBody>
      </p:sp>
      <p:sp>
        <p:nvSpPr>
          <p:cNvPr id="25" name="Textplatzhalter 4">
            <a:extLst>
              <a:ext uri="{FF2B5EF4-FFF2-40B4-BE49-F238E27FC236}">
                <a16:creationId xmlns:a16="http://schemas.microsoft.com/office/drawing/2014/main" id="{63861BD7-C11D-76AF-A9FC-29E1670A29A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075510" y="3209736"/>
            <a:ext cx="1545977" cy="920620"/>
          </a:xfrm>
        </p:spPr>
        <p:txBody>
          <a:bodyPr>
            <a:normAutofit/>
          </a:bodyPr>
          <a:lstStyle>
            <a:lvl1pPr>
              <a:defRPr sz="900"/>
            </a:lvl1pPr>
          </a:lstStyle>
          <a:p>
            <a:pPr lvl="0"/>
            <a:r>
              <a:rPr lang="de-DE" dirty="0"/>
              <a:t>Bauvertragsrecht, Baumängelprozesse, Insolvenzrecht</a:t>
            </a:r>
          </a:p>
        </p:txBody>
      </p:sp>
    </p:spTree>
    <p:extLst>
      <p:ext uri="{BB962C8B-B14F-4D97-AF65-F5344CB8AC3E}">
        <p14:creationId xmlns:p14="http://schemas.microsoft.com/office/powerpoint/2010/main" val="16068745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9_Benutzerdefiniertes Layou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D26648AF-0BA7-3E7D-DF21-8DA248F7408B}"/>
              </a:ext>
            </a:extLst>
          </p:cNvPr>
          <p:cNvCxnSpPr>
            <a:cxnSpLocks/>
          </p:cNvCxnSpPr>
          <p:nvPr userDrawn="1"/>
        </p:nvCxnSpPr>
        <p:spPr>
          <a:xfrm>
            <a:off x="0" y="727103"/>
            <a:ext cx="91440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fik 6">
            <a:extLst>
              <a:ext uri="{FF2B5EF4-FFF2-40B4-BE49-F238E27FC236}">
                <a16:creationId xmlns:a16="http://schemas.microsoft.com/office/drawing/2014/main" id="{64BCCA90-FCC4-CEAC-48C2-33A9E5F65C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86965" y="-139689"/>
            <a:ext cx="2557034" cy="780315"/>
          </a:xfrm>
          <a:prstGeom prst="rect">
            <a:avLst/>
          </a:prstGeom>
        </p:spPr>
      </p:pic>
      <p:sp>
        <p:nvSpPr>
          <p:cNvPr id="8" name="Titelplatzhalter 6">
            <a:extLst>
              <a:ext uri="{FF2B5EF4-FFF2-40B4-BE49-F238E27FC236}">
                <a16:creationId xmlns:a16="http://schemas.microsoft.com/office/drawing/2014/main" id="{F6B619AA-073C-7282-3C90-A958E1908B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1905920"/>
            <a:ext cx="7886700" cy="6658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AT" dirty="0">
                <a:solidFill>
                  <a:schemeClr val="tx1"/>
                </a:solidFill>
                <a:effectLst/>
                <a:latin typeface="Calibri Light" panose="020F0302020204030204" pitchFamily="34" charset="0"/>
              </a:rPr>
              <a:t>Wir danken für Ihre Aufmerksamkeit!</a:t>
            </a:r>
          </a:p>
        </p:txBody>
      </p:sp>
      <p:sp>
        <p:nvSpPr>
          <p:cNvPr id="19" name="Datumsplatzhalter 18">
            <a:extLst>
              <a:ext uri="{FF2B5EF4-FFF2-40B4-BE49-F238E27FC236}">
                <a16:creationId xmlns:a16="http://schemas.microsoft.com/office/drawing/2014/main" id="{70CC575A-7DEF-581F-AF69-36ABB12F840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sz="900"/>
            </a:lvl1pPr>
          </a:lstStyle>
          <a:p>
            <a:fld id="{0E2F3B9B-6B49-E14F-AB17-7D6A81EA6032}" type="datetime1">
              <a:rPr lang="de-AT" smtClean="0"/>
              <a:t>26.09.2024</a:t>
            </a:fld>
            <a:endParaRPr lang="de-DE" dirty="0"/>
          </a:p>
        </p:txBody>
      </p:sp>
      <p:sp>
        <p:nvSpPr>
          <p:cNvPr id="20" name="Fußzeilenplatzhalter 19">
            <a:extLst>
              <a:ext uri="{FF2B5EF4-FFF2-40B4-BE49-F238E27FC236}">
                <a16:creationId xmlns:a16="http://schemas.microsoft.com/office/drawing/2014/main" id="{514F18C3-078B-49FD-2239-191B2088F96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/>
              <a:t>Thema der Präsentation</a:t>
            </a:r>
          </a:p>
        </p:txBody>
      </p:sp>
      <p:sp>
        <p:nvSpPr>
          <p:cNvPr id="21" name="Foliennummernplatzhalter 20">
            <a:extLst>
              <a:ext uri="{FF2B5EF4-FFF2-40B4-BE49-F238E27FC236}">
                <a16:creationId xmlns:a16="http://schemas.microsoft.com/office/drawing/2014/main" id="{E74ECD5E-AF5D-66A9-D533-15626258239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900"/>
            </a:lvl1pPr>
          </a:lstStyle>
          <a:p>
            <a:fld id="{B44D6AE0-5C4D-8C42-A26C-36DDA3637F4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7EAD7EB-FE87-EC48-0086-D376756156F7}"/>
              </a:ext>
            </a:extLst>
          </p:cNvPr>
          <p:cNvSpPr txBox="1"/>
          <p:nvPr userDrawn="1"/>
        </p:nvSpPr>
        <p:spPr>
          <a:xfrm>
            <a:off x="628650" y="3628721"/>
            <a:ext cx="78867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000" b="0" dirty="0">
                <a:latin typeface="+mn-lt"/>
              </a:rPr>
              <a:t>CHG </a:t>
            </a:r>
            <a:r>
              <a:rPr lang="de-DE" sz="1000" b="0" dirty="0" err="1">
                <a:latin typeface="+mn-lt"/>
              </a:rPr>
              <a:t>Czernich</a:t>
            </a:r>
            <a:r>
              <a:rPr lang="de-DE" sz="1000" b="0" dirty="0">
                <a:latin typeface="+mn-lt"/>
              </a:rPr>
              <a:t> </a:t>
            </a:r>
            <a:r>
              <a:rPr lang="de-DE" sz="1000" b="0" dirty="0" err="1">
                <a:latin typeface="+mn-lt"/>
              </a:rPr>
              <a:t>Haidlen</a:t>
            </a:r>
            <a:r>
              <a:rPr lang="de-DE" sz="1000" b="0" dirty="0">
                <a:latin typeface="+mn-lt"/>
              </a:rPr>
              <a:t> Gast &amp; Partner Rechtsanwälte GmbH</a:t>
            </a:r>
            <a:endParaRPr lang="en-US" sz="1000" b="0" dirty="0">
              <a:latin typeface="+mn-lt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BAFFD4F-4877-465D-7AC0-9FA877E0C060}"/>
              </a:ext>
            </a:extLst>
          </p:cNvPr>
          <p:cNvSpPr txBox="1"/>
          <p:nvPr userDrawn="1"/>
        </p:nvSpPr>
        <p:spPr>
          <a:xfrm>
            <a:off x="628650" y="3798705"/>
            <a:ext cx="78867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000" b="0" dirty="0">
                <a:latin typeface="+mj-lt"/>
              </a:rPr>
              <a:t>Bozner Platz 4 – Palais Hauser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000" b="0" dirty="0">
                <a:latin typeface="+mj-lt"/>
              </a:rPr>
              <a:t>6020 Innsbruck • Österreich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000" b="0" dirty="0">
                <a:latin typeface="+mj-lt"/>
              </a:rPr>
              <a:t>+43 512 56 73 73 • </a:t>
            </a:r>
            <a:r>
              <a:rPr lang="de-DE" sz="1000" b="0" dirty="0" err="1">
                <a:latin typeface="+mj-lt"/>
              </a:rPr>
              <a:t>office@chg.at</a:t>
            </a:r>
            <a:r>
              <a:rPr lang="de-DE" sz="1000" b="0" dirty="0">
                <a:latin typeface="+mj-lt"/>
              </a:rPr>
              <a:t> • </a:t>
            </a:r>
            <a:r>
              <a:rPr lang="de-DE" sz="1000" b="0" dirty="0" err="1">
                <a:latin typeface="+mj-lt"/>
              </a:rPr>
              <a:t>www.chg.at</a:t>
            </a:r>
            <a:endParaRPr lang="en-US" sz="1000" b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764970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nutzerdefiniertes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2B240013-4D54-EAE2-8C8C-1B2AABA7353C}"/>
              </a:ext>
            </a:extLst>
          </p:cNvPr>
          <p:cNvSpPr/>
          <p:nvPr userDrawn="1"/>
        </p:nvSpPr>
        <p:spPr>
          <a:xfrm>
            <a:off x="0" y="0"/>
            <a:ext cx="3128790" cy="51435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6449EF-78E3-F62D-C7CB-289CDC09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6607" y="1134737"/>
            <a:ext cx="2352101" cy="1795750"/>
          </a:xfrm>
          <a:prstGeom prst="rect">
            <a:avLst/>
          </a:prstGeom>
        </p:spPr>
        <p:txBody>
          <a:bodyPr anchor="t"/>
          <a:lstStyle>
            <a:lvl1pPr>
              <a:defRPr sz="2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Kurze Überschrift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6D314C3D-0B7A-A3C3-A4C9-9B88DA846C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19041" y="1135644"/>
            <a:ext cx="5001658" cy="3039749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400" strike="noStrike" baseline="0">
                <a:latin typeface="Calibri Light" panose="020F0302020204030204" pitchFamily="34" charset="0"/>
              </a:defRPr>
            </a:lvl1pPr>
          </a:lstStyle>
          <a:p>
            <a:r>
              <a:rPr lang="de-AT" b="1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Erhöhung</a:t>
            </a:r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der Attraktivität eines Unternehmens</a:t>
            </a:r>
            <a:b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</a:br>
            <a:endParaRPr lang="de-AT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de-AT" b="1" dirty="0">
                <a:effectLst/>
                <a:latin typeface="Calibri" panose="020F0502020204030204" pitchFamily="34" charset="0"/>
              </a:rPr>
              <a:t>Binden</a:t>
            </a:r>
            <a:r>
              <a:rPr lang="de-AT" dirty="0">
                <a:effectLst/>
                <a:latin typeface="Calibri" panose="020F0502020204030204" pitchFamily="34" charset="0"/>
              </a:rPr>
              <a:t> von Schlüsselpersonal (interne wie externe Personen) an das Unternehmen</a:t>
            </a:r>
            <a:br>
              <a:rPr lang="de-AT" dirty="0">
                <a:effectLst/>
                <a:latin typeface="Calibri" panose="020F0502020204030204" pitchFamily="34" charset="0"/>
              </a:rPr>
            </a:br>
            <a:endParaRPr lang="de-AT" dirty="0">
              <a:effectLst/>
              <a:latin typeface="Calibri" panose="020F0502020204030204" pitchFamily="34" charset="0"/>
            </a:endParaRPr>
          </a:p>
          <a:p>
            <a:r>
              <a:rPr lang="de-AT" b="1" dirty="0">
                <a:effectLst/>
                <a:latin typeface="Calibri" panose="020F0502020204030204" pitchFamily="34" charset="0"/>
              </a:rPr>
              <a:t>Start-Ups</a:t>
            </a:r>
            <a:r>
              <a:rPr lang="de-AT" dirty="0">
                <a:effectLst/>
                <a:latin typeface="Calibri" panose="020F0502020204030204" pitchFamily="34" charset="0"/>
              </a:rPr>
              <a:t>: Aussicht auf zukünftige Gewinne soll Bezüge unter dem Marktwert ausgleichen</a:t>
            </a:r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58EB56D1-12D6-A7E2-44F1-BD4D0CCAC903}"/>
              </a:ext>
            </a:extLst>
          </p:cNvPr>
          <p:cNvCxnSpPr/>
          <p:nvPr userDrawn="1"/>
        </p:nvCxnSpPr>
        <p:spPr>
          <a:xfrm>
            <a:off x="0" y="413133"/>
            <a:ext cx="9144000" cy="0"/>
          </a:xfrm>
          <a:prstGeom prst="line">
            <a:avLst/>
          </a:prstGeom>
          <a:ln w="9525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id="{ECF6EDE4-BC33-9091-696E-57D3B8DDBC58}"/>
              </a:ext>
            </a:extLst>
          </p:cNvPr>
          <p:cNvSpPr txBox="1"/>
          <p:nvPr userDrawn="1"/>
        </p:nvSpPr>
        <p:spPr>
          <a:xfrm>
            <a:off x="6896559" y="84583"/>
            <a:ext cx="18508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CHG </a:t>
            </a:r>
            <a:r>
              <a:rPr lang="de-AT" sz="1000" dirty="0" err="1">
                <a:solidFill>
                  <a:srgbClr val="949391"/>
                </a:solidFill>
                <a:effectLst/>
                <a:latin typeface="+mj-lt"/>
              </a:rPr>
              <a:t>Czernich</a:t>
            </a: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 Rechtsanwälte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147B249-9935-83AB-E3A3-0A1537962AA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900"/>
            </a:lvl1pPr>
          </a:lstStyle>
          <a:p>
            <a:fld id="{2A534F87-DFE8-4A47-849C-6FECD76B0410}" type="datetime1">
              <a:rPr lang="de-AT" smtClean="0"/>
              <a:t>26.09.2024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C606A96-275D-C35B-77E0-1E9FD984723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/>
              <a:t>Thema der Präsentation</a:t>
            </a:r>
            <a:endParaRPr lang="de-DE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5735C586-CBD8-F129-1D30-B9F1B955DC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900"/>
            </a:lvl1pPr>
          </a:lstStyle>
          <a:p>
            <a:fld id="{B44D6AE0-5C4D-8C42-A26C-36DDA3637F4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52334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bg>
      <p:bgPr>
        <a:solidFill>
          <a:srgbClr val="D04F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15.07.2019</a:t>
            </a:r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/>
              <a:t>Arnold Autengruber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95419A-6D94-4C23-86A2-8395073799EB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329381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Benutzerdefiniertes Layou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13FEE7-9AD3-43DA-71C5-35FE10857D6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50" y="1905919"/>
            <a:ext cx="7886700" cy="3580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Kurzvorstellung</a:t>
            </a:r>
          </a:p>
        </p:txBody>
      </p:sp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D26648AF-0BA7-3E7D-DF21-8DA248F7408B}"/>
              </a:ext>
            </a:extLst>
          </p:cNvPr>
          <p:cNvCxnSpPr>
            <a:cxnSpLocks/>
          </p:cNvCxnSpPr>
          <p:nvPr userDrawn="1"/>
        </p:nvCxnSpPr>
        <p:spPr>
          <a:xfrm>
            <a:off x="0" y="727103"/>
            <a:ext cx="91440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fik 6">
            <a:extLst>
              <a:ext uri="{FF2B5EF4-FFF2-40B4-BE49-F238E27FC236}">
                <a16:creationId xmlns:a16="http://schemas.microsoft.com/office/drawing/2014/main" id="{64BCCA90-FCC4-CEAC-48C2-33A9E5F65C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86965" y="-139689"/>
            <a:ext cx="2557034" cy="780315"/>
          </a:xfrm>
          <a:prstGeom prst="rect">
            <a:avLst/>
          </a:prstGeom>
        </p:spPr>
      </p:pic>
      <p:sp>
        <p:nvSpPr>
          <p:cNvPr id="8" name="Titelplatzhalter 6">
            <a:extLst>
              <a:ext uri="{FF2B5EF4-FFF2-40B4-BE49-F238E27FC236}">
                <a16:creationId xmlns:a16="http://schemas.microsoft.com/office/drawing/2014/main" id="{F6B619AA-073C-7282-3C90-A958E1908B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278476"/>
            <a:ext cx="7886700" cy="10931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AT" dirty="0">
                <a:solidFill>
                  <a:schemeClr val="tx1"/>
                </a:solidFill>
                <a:effectLst/>
                <a:latin typeface="Calibri Light" panose="020F0302020204030204" pitchFamily="34" charset="0"/>
              </a:rPr>
              <a:t>Praxisgruppe Vergaberecht / öffentliches Recht</a:t>
            </a:r>
            <a:br>
              <a:rPr lang="de-AT" dirty="0">
                <a:solidFill>
                  <a:schemeClr val="tx1"/>
                </a:solidFill>
                <a:effectLst/>
                <a:latin typeface="Calibri Light" panose="020F0302020204030204" pitchFamily="34" charset="0"/>
              </a:rPr>
            </a:br>
            <a:r>
              <a:rPr lang="de-AT" dirty="0">
                <a:solidFill>
                  <a:schemeClr val="tx1"/>
                </a:solidFill>
                <a:effectLst/>
                <a:latin typeface="Calibri Light" panose="020F0302020204030204" pitchFamily="34" charset="0"/>
              </a:rPr>
              <a:t>CHG </a:t>
            </a:r>
            <a:r>
              <a:rPr lang="de-AT" dirty="0" err="1">
                <a:solidFill>
                  <a:schemeClr val="tx1"/>
                </a:solidFill>
                <a:effectLst/>
                <a:latin typeface="Calibri Light" panose="020F0302020204030204" pitchFamily="34" charset="0"/>
              </a:rPr>
              <a:t>Czernich</a:t>
            </a:r>
            <a:r>
              <a:rPr lang="de-AT" dirty="0">
                <a:solidFill>
                  <a:schemeClr val="tx1"/>
                </a:solidFill>
                <a:effectLst/>
                <a:latin typeface="Calibri Light" panose="020F0302020204030204" pitchFamily="34" charset="0"/>
              </a:rPr>
              <a:t> </a:t>
            </a:r>
            <a:r>
              <a:rPr lang="de-AT" dirty="0" err="1">
                <a:solidFill>
                  <a:schemeClr val="tx1"/>
                </a:solidFill>
                <a:effectLst/>
                <a:latin typeface="Calibri Light" panose="020F0302020204030204" pitchFamily="34" charset="0"/>
              </a:rPr>
              <a:t>Haidlen</a:t>
            </a:r>
            <a:r>
              <a:rPr lang="de-AT" dirty="0">
                <a:solidFill>
                  <a:schemeClr val="tx1"/>
                </a:solidFill>
                <a:effectLst/>
                <a:latin typeface="Calibri Light" panose="020F0302020204030204" pitchFamily="34" charset="0"/>
              </a:rPr>
              <a:t> Gast und </a:t>
            </a:r>
            <a:br>
              <a:rPr lang="de-AT" dirty="0">
                <a:solidFill>
                  <a:schemeClr val="tx1"/>
                </a:solidFill>
                <a:effectLst/>
                <a:latin typeface="Calibri Light" panose="020F0302020204030204" pitchFamily="34" charset="0"/>
              </a:rPr>
            </a:br>
            <a:r>
              <a:rPr lang="de-AT" dirty="0">
                <a:solidFill>
                  <a:schemeClr val="tx1"/>
                </a:solidFill>
                <a:effectLst/>
                <a:latin typeface="Calibri Light" panose="020F0302020204030204" pitchFamily="34" charset="0"/>
              </a:rPr>
              <a:t>Partner Rechtsanwälte GmbH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1396B816-CD5B-17E5-C4CD-50B819E54E4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650" y="3388854"/>
            <a:ext cx="7886700" cy="3580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1000">
                <a:latin typeface="+mj-lt"/>
              </a:defRPr>
            </a:lvl1pPr>
          </a:lstStyle>
          <a:p>
            <a:pPr lvl="0"/>
            <a:r>
              <a:rPr lang="de-DE" dirty="0"/>
              <a:t>Innsbruck, Jänner 2024</a:t>
            </a:r>
            <a:endParaRPr lang="en-US" dirty="0"/>
          </a:p>
        </p:txBody>
      </p:sp>
      <p:sp>
        <p:nvSpPr>
          <p:cNvPr id="19" name="Datumsplatzhalter 18">
            <a:extLst>
              <a:ext uri="{FF2B5EF4-FFF2-40B4-BE49-F238E27FC236}">
                <a16:creationId xmlns:a16="http://schemas.microsoft.com/office/drawing/2014/main" id="{70CC575A-7DEF-581F-AF69-36ABB12F840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sz="900"/>
            </a:lvl1pPr>
          </a:lstStyle>
          <a:p>
            <a:fld id="{0CA59623-2709-BA49-AB0F-D614EE7595EB}" type="datetime1">
              <a:rPr lang="de-AT" smtClean="0"/>
              <a:t>26.09.2024</a:t>
            </a:fld>
            <a:endParaRPr lang="de-DE"/>
          </a:p>
        </p:txBody>
      </p:sp>
      <p:sp>
        <p:nvSpPr>
          <p:cNvPr id="20" name="Fußzeilenplatzhalter 19">
            <a:extLst>
              <a:ext uri="{FF2B5EF4-FFF2-40B4-BE49-F238E27FC236}">
                <a16:creationId xmlns:a16="http://schemas.microsoft.com/office/drawing/2014/main" id="{514F18C3-078B-49FD-2239-191B2088F96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/>
              <a:t>Thema der Präsentation</a:t>
            </a:r>
          </a:p>
        </p:txBody>
      </p:sp>
      <p:sp>
        <p:nvSpPr>
          <p:cNvPr id="21" name="Foliennummernplatzhalter 20">
            <a:extLst>
              <a:ext uri="{FF2B5EF4-FFF2-40B4-BE49-F238E27FC236}">
                <a16:creationId xmlns:a16="http://schemas.microsoft.com/office/drawing/2014/main" id="{E74ECD5E-AF5D-66A9-D533-15626258239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900"/>
            </a:lvl1pPr>
          </a:lstStyle>
          <a:p>
            <a:fld id="{B44D6AE0-5C4D-8C42-A26C-36DDA3637F4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97060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nutzerdefiniertes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2B240013-4D54-EAE2-8C8C-1B2AABA7353C}"/>
              </a:ext>
            </a:extLst>
          </p:cNvPr>
          <p:cNvSpPr/>
          <p:nvPr userDrawn="1"/>
        </p:nvSpPr>
        <p:spPr>
          <a:xfrm>
            <a:off x="0" y="0"/>
            <a:ext cx="3128790" cy="51435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6449EF-78E3-F62D-C7CB-289CDC09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6607" y="1134737"/>
            <a:ext cx="2352101" cy="1795750"/>
          </a:xfrm>
          <a:prstGeom prst="rect">
            <a:avLst/>
          </a:prstGeom>
        </p:spPr>
        <p:txBody>
          <a:bodyPr anchor="t"/>
          <a:lstStyle>
            <a:lvl1pPr>
              <a:defRPr sz="2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Kurze Überschrift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6D314C3D-0B7A-A3C3-A4C9-9B88DA846C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19041" y="1135644"/>
            <a:ext cx="5001658" cy="3039749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400" strike="noStrike" baseline="0">
                <a:latin typeface="Calibri Light" panose="020F0302020204030204" pitchFamily="34" charset="0"/>
              </a:defRPr>
            </a:lvl1pPr>
          </a:lstStyle>
          <a:p>
            <a:r>
              <a:rPr lang="de-AT" b="1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Erhöhung</a:t>
            </a:r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der Attraktivität eines Unternehmens</a:t>
            </a:r>
            <a:b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</a:br>
            <a:endParaRPr lang="de-AT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de-AT" b="1" dirty="0">
                <a:effectLst/>
                <a:latin typeface="Calibri" panose="020F0502020204030204" pitchFamily="34" charset="0"/>
              </a:rPr>
              <a:t>Binden</a:t>
            </a:r>
            <a:r>
              <a:rPr lang="de-AT" dirty="0">
                <a:effectLst/>
                <a:latin typeface="Calibri" panose="020F0502020204030204" pitchFamily="34" charset="0"/>
              </a:rPr>
              <a:t> von Schlüsselpersonal (interne wie externe Personen) an das Unternehmen</a:t>
            </a:r>
            <a:br>
              <a:rPr lang="de-AT" dirty="0">
                <a:effectLst/>
                <a:latin typeface="Calibri" panose="020F0502020204030204" pitchFamily="34" charset="0"/>
              </a:rPr>
            </a:br>
            <a:endParaRPr lang="de-AT" dirty="0">
              <a:effectLst/>
              <a:latin typeface="Calibri" panose="020F0502020204030204" pitchFamily="34" charset="0"/>
            </a:endParaRPr>
          </a:p>
          <a:p>
            <a:r>
              <a:rPr lang="de-AT" b="1" dirty="0">
                <a:effectLst/>
                <a:latin typeface="Calibri" panose="020F0502020204030204" pitchFamily="34" charset="0"/>
              </a:rPr>
              <a:t>Start-Ups</a:t>
            </a:r>
            <a:r>
              <a:rPr lang="de-AT" dirty="0">
                <a:effectLst/>
                <a:latin typeface="Calibri" panose="020F0502020204030204" pitchFamily="34" charset="0"/>
              </a:rPr>
              <a:t>: Aussicht auf zukünftige Gewinne soll Bezüge unter dem Marktwert ausgleichen</a:t>
            </a:r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58EB56D1-12D6-A7E2-44F1-BD4D0CCAC903}"/>
              </a:ext>
            </a:extLst>
          </p:cNvPr>
          <p:cNvCxnSpPr/>
          <p:nvPr userDrawn="1"/>
        </p:nvCxnSpPr>
        <p:spPr>
          <a:xfrm>
            <a:off x="0" y="413133"/>
            <a:ext cx="9144000" cy="0"/>
          </a:xfrm>
          <a:prstGeom prst="line">
            <a:avLst/>
          </a:prstGeom>
          <a:ln w="9525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id="{ECF6EDE4-BC33-9091-696E-57D3B8DDBC58}"/>
              </a:ext>
            </a:extLst>
          </p:cNvPr>
          <p:cNvSpPr txBox="1"/>
          <p:nvPr userDrawn="1"/>
        </p:nvSpPr>
        <p:spPr>
          <a:xfrm>
            <a:off x="6896559" y="84583"/>
            <a:ext cx="18508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CHG </a:t>
            </a:r>
            <a:r>
              <a:rPr lang="de-AT" sz="1000" dirty="0" err="1">
                <a:solidFill>
                  <a:srgbClr val="949391"/>
                </a:solidFill>
                <a:effectLst/>
                <a:latin typeface="+mj-lt"/>
              </a:rPr>
              <a:t>Czernich</a:t>
            </a: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 Rechtsanwälte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147B249-9935-83AB-E3A3-0A1537962AA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900"/>
            </a:lvl1pPr>
          </a:lstStyle>
          <a:p>
            <a:fld id="{2A534F87-DFE8-4A47-849C-6FECD76B0410}" type="datetime1">
              <a:rPr lang="de-AT" smtClean="0"/>
              <a:t>26.09.2024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C606A96-275D-C35B-77E0-1E9FD984723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/>
              <a:t>Thema der Präsentation</a:t>
            </a:r>
            <a:endParaRPr lang="de-DE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5735C586-CBD8-F129-1D30-B9F1B955DC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900"/>
            </a:lvl1pPr>
          </a:lstStyle>
          <a:p>
            <a:fld id="{B44D6AE0-5C4D-8C42-A26C-36DDA3637F4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54761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Benutzerdefiniertes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2B240013-4D54-EAE2-8C8C-1B2AABA7353C}"/>
              </a:ext>
            </a:extLst>
          </p:cNvPr>
          <p:cNvSpPr/>
          <p:nvPr userDrawn="1"/>
        </p:nvSpPr>
        <p:spPr>
          <a:xfrm>
            <a:off x="6015210" y="0"/>
            <a:ext cx="3128790" cy="51435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6449EF-78E3-F62D-C7CB-289CDC09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30551" y="1134737"/>
            <a:ext cx="2352101" cy="1795750"/>
          </a:xfrm>
          <a:prstGeom prst="rect">
            <a:avLst/>
          </a:prstGeom>
        </p:spPr>
        <p:txBody>
          <a:bodyPr anchor="t"/>
          <a:lstStyle>
            <a:lvl1pPr algn="l">
              <a:defRPr sz="2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Kurze Überschrift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6D314C3D-0B7A-A3C3-A4C9-9B88DA846C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0653" y="1135644"/>
            <a:ext cx="5001658" cy="3039749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lang="de-AT" sz="1400" dirty="0"/>
            </a:lvl1pPr>
          </a:lstStyle>
          <a:p>
            <a:r>
              <a:rPr lang="de-AT" b="1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Erhöhung</a:t>
            </a:r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der Attraktivität eines Unternehmens</a:t>
            </a:r>
            <a:b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</a:br>
            <a:endParaRPr lang="de-AT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de-AT" b="1" dirty="0">
                <a:effectLst/>
                <a:latin typeface="Calibri" panose="020F0502020204030204" pitchFamily="34" charset="0"/>
              </a:rPr>
              <a:t>Binden</a:t>
            </a:r>
            <a:r>
              <a:rPr lang="de-AT" dirty="0">
                <a:effectLst/>
                <a:latin typeface="Calibri" panose="020F0502020204030204" pitchFamily="34" charset="0"/>
              </a:rPr>
              <a:t> von Schlüsselpersonal (interne wie externe Personen) an das Unternehmen</a:t>
            </a:r>
            <a:br>
              <a:rPr lang="de-AT" dirty="0">
                <a:effectLst/>
                <a:latin typeface="Calibri" panose="020F0502020204030204" pitchFamily="34" charset="0"/>
              </a:rPr>
            </a:br>
            <a:endParaRPr lang="de-AT" dirty="0">
              <a:effectLst/>
              <a:latin typeface="Calibri" panose="020F0502020204030204" pitchFamily="34" charset="0"/>
            </a:endParaRPr>
          </a:p>
          <a:p>
            <a:r>
              <a:rPr lang="de-AT" b="1" dirty="0">
                <a:effectLst/>
                <a:latin typeface="Calibri" panose="020F0502020204030204" pitchFamily="34" charset="0"/>
              </a:rPr>
              <a:t>Start-Ups</a:t>
            </a:r>
            <a:r>
              <a:rPr lang="de-AT" dirty="0">
                <a:effectLst/>
                <a:latin typeface="Calibri" panose="020F0502020204030204" pitchFamily="34" charset="0"/>
              </a:rPr>
              <a:t>: Aussicht auf zukünftige Gewinne soll Bezüge unter dem Marktwert ausgleichen</a:t>
            </a:r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58EB56D1-12D6-A7E2-44F1-BD4D0CCAC903}"/>
              </a:ext>
            </a:extLst>
          </p:cNvPr>
          <p:cNvCxnSpPr/>
          <p:nvPr userDrawn="1"/>
        </p:nvCxnSpPr>
        <p:spPr>
          <a:xfrm>
            <a:off x="0" y="413133"/>
            <a:ext cx="9144000" cy="0"/>
          </a:xfrm>
          <a:prstGeom prst="line">
            <a:avLst/>
          </a:prstGeom>
          <a:ln w="9525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id="{ECF6EDE4-BC33-9091-696E-57D3B8DDBC58}"/>
              </a:ext>
            </a:extLst>
          </p:cNvPr>
          <p:cNvSpPr txBox="1"/>
          <p:nvPr userDrawn="1"/>
        </p:nvSpPr>
        <p:spPr>
          <a:xfrm>
            <a:off x="479867" y="84583"/>
            <a:ext cx="17322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CHG </a:t>
            </a:r>
            <a:r>
              <a:rPr lang="de-AT" sz="1000" dirty="0" err="1">
                <a:solidFill>
                  <a:srgbClr val="949391"/>
                </a:solidFill>
                <a:effectLst/>
                <a:latin typeface="+mj-lt"/>
              </a:rPr>
              <a:t>Czernich</a:t>
            </a: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 Rechtsanwälte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147B249-9935-83AB-E3A3-0A1537962AA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900"/>
            </a:lvl1pPr>
          </a:lstStyle>
          <a:p>
            <a:fld id="{61D988C5-369E-7645-946D-541A2D4FEE9A}" type="datetime1">
              <a:rPr lang="de-AT" smtClean="0"/>
              <a:t>26.09.2024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C606A96-275D-C35B-77E0-1E9FD984723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/>
              <a:t>Thema der Präsentation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5735C586-CBD8-F129-1D30-B9F1B955DC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900"/>
            </a:lvl1pPr>
          </a:lstStyle>
          <a:p>
            <a:fld id="{B44D6AE0-5C4D-8C42-A26C-36DDA3637F4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85932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Benutzerdefiniertes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58EB56D1-12D6-A7E2-44F1-BD4D0CCAC903}"/>
              </a:ext>
            </a:extLst>
          </p:cNvPr>
          <p:cNvCxnSpPr/>
          <p:nvPr userDrawn="1"/>
        </p:nvCxnSpPr>
        <p:spPr>
          <a:xfrm>
            <a:off x="0" y="413133"/>
            <a:ext cx="9144000" cy="0"/>
          </a:xfrm>
          <a:prstGeom prst="line">
            <a:avLst/>
          </a:prstGeom>
          <a:ln w="9525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147B249-9935-83AB-E3A3-0A1537962AA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900"/>
            </a:lvl1pPr>
          </a:lstStyle>
          <a:p>
            <a:fld id="{C583EF2A-A2E5-2E48-80EA-CA52DB1ADF5E}" type="datetime1">
              <a:rPr lang="de-AT" smtClean="0"/>
              <a:t>26.09.2024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C606A96-275D-C35B-77E0-1E9FD984723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/>
              <a:t>Thema der Präsentation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5735C586-CBD8-F129-1D30-B9F1B955DC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900"/>
            </a:lvl1pPr>
          </a:lstStyle>
          <a:p>
            <a:fld id="{B44D6AE0-5C4D-8C42-A26C-36DDA3637F4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6251F254-EF2D-AE5A-2846-0927C2449C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5288" y="1902036"/>
            <a:ext cx="3556747" cy="385261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Punkt 1 – Calibri Light 20 </a:t>
            </a:r>
            <a:r>
              <a:rPr lang="de-DE" dirty="0" err="1"/>
              <a:t>pt</a:t>
            </a:r>
            <a:endParaRPr lang="de-DE" dirty="0"/>
          </a:p>
        </p:txBody>
      </p:sp>
      <p:sp>
        <p:nvSpPr>
          <p:cNvPr id="16" name="Textplatzhalter 12">
            <a:extLst>
              <a:ext uri="{FF2B5EF4-FFF2-40B4-BE49-F238E27FC236}">
                <a16:creationId xmlns:a16="http://schemas.microsoft.com/office/drawing/2014/main" id="{5B5246AB-1191-6994-6BFD-0F45B5FC570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047" y="2348426"/>
            <a:ext cx="3556747" cy="1993417"/>
          </a:xfrm>
        </p:spPr>
        <p:txBody>
          <a:bodyPr>
            <a:normAutofit/>
          </a:bodyPr>
          <a:lstStyle>
            <a:lvl1pPr algn="l">
              <a:defRPr sz="1400">
                <a:latin typeface="+mj-lt"/>
              </a:defRPr>
            </a:lvl1pPr>
          </a:lstStyle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Text – Calibri Light 14 </a:t>
            </a:r>
            <a:r>
              <a:rPr lang="de-AT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pt</a:t>
            </a:r>
            <a:endParaRPr lang="de-AT" dirty="0">
              <a:solidFill>
                <a:srgbClr val="333333"/>
              </a:solidFill>
              <a:effectLst/>
              <a:latin typeface="Calibri" panose="020F0502020204030204" pitchFamily="34" charset="0"/>
            </a:endParaRPr>
          </a:p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Erhöhung der Attraktivität eines Unternehmens</a:t>
            </a:r>
          </a:p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Binden von Schlüsselpersonal (interne wie externe Personen) an das Unternehmen</a:t>
            </a:r>
          </a:p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Start-Ups: Aussicht auf zukünftige Gewinne soll Bezüge unter dem Marktwert ausgleichen</a:t>
            </a:r>
            <a:b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</a:br>
            <a:endParaRPr lang="de-AT" dirty="0">
              <a:solidFill>
                <a:srgbClr val="333333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8" name="Textplatzhalter 12">
            <a:extLst>
              <a:ext uri="{FF2B5EF4-FFF2-40B4-BE49-F238E27FC236}">
                <a16:creationId xmlns:a16="http://schemas.microsoft.com/office/drawing/2014/main" id="{A3A770F6-A95E-839A-05D8-1FF0FA11D09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68472" y="1902036"/>
            <a:ext cx="3556747" cy="385255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Punkt 2</a:t>
            </a:r>
          </a:p>
        </p:txBody>
      </p:sp>
      <p:sp>
        <p:nvSpPr>
          <p:cNvPr id="19" name="Textplatzhalter 12">
            <a:extLst>
              <a:ext uri="{FF2B5EF4-FFF2-40B4-BE49-F238E27FC236}">
                <a16:creationId xmlns:a16="http://schemas.microsoft.com/office/drawing/2014/main" id="{0457BC39-EDA4-710E-BC7A-53D922CC919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966231" y="2348425"/>
            <a:ext cx="3556747" cy="1993413"/>
          </a:xfrm>
        </p:spPr>
        <p:txBody>
          <a:bodyPr>
            <a:normAutofit/>
          </a:bodyPr>
          <a:lstStyle>
            <a:lvl1pPr algn="l">
              <a:defRPr lang="de-AT" sz="1400" dirty="0">
                <a:latin typeface="+mj-lt"/>
              </a:defRPr>
            </a:lvl1pPr>
          </a:lstStyle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Erhöhung der Attraktivität eines Unternehmens</a:t>
            </a:r>
          </a:p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Binden von Schlüsselpersonal (interne wie externe Personen) an das Unternehmen</a:t>
            </a:r>
          </a:p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Start-Ups: Aussicht auf zukünftige Gewinne soll Bezüge unter dem Marktwert ausgleichen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2C667FB0-3A56-867C-9F47-1929F5F2A5BD}"/>
              </a:ext>
            </a:extLst>
          </p:cNvPr>
          <p:cNvSpPr txBox="1"/>
          <p:nvPr userDrawn="1"/>
        </p:nvSpPr>
        <p:spPr>
          <a:xfrm>
            <a:off x="6896559" y="84583"/>
            <a:ext cx="18508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CHG </a:t>
            </a:r>
            <a:r>
              <a:rPr lang="de-AT" sz="1000" dirty="0" err="1">
                <a:solidFill>
                  <a:srgbClr val="949391"/>
                </a:solidFill>
                <a:effectLst/>
                <a:latin typeface="+mj-lt"/>
              </a:rPr>
              <a:t>Czernich</a:t>
            </a: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 Rechtsanwälte</a:t>
            </a:r>
          </a:p>
        </p:txBody>
      </p:sp>
      <p:sp>
        <p:nvSpPr>
          <p:cNvPr id="4" name="Textplatzhalter 12">
            <a:extLst>
              <a:ext uri="{FF2B5EF4-FFF2-40B4-BE49-F238E27FC236}">
                <a16:creationId xmlns:a16="http://schemas.microsoft.com/office/drawing/2014/main" id="{2DFF5952-877E-1568-A200-5626322B90E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25288" y="1136930"/>
            <a:ext cx="7890062" cy="664976"/>
          </a:xfrm>
        </p:spPr>
        <p:txBody>
          <a:bodyPr>
            <a:normAutofit/>
          </a:bodyPr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ÜBERSCHRIFT – Schriftschnitt Calibri Light </a:t>
            </a:r>
            <a:r>
              <a:rPr lang="de-DE" dirty="0" err="1"/>
              <a:t>Bold</a:t>
            </a:r>
            <a:r>
              <a:rPr lang="de-DE" dirty="0"/>
              <a:t> 28 </a:t>
            </a:r>
            <a:r>
              <a:rPr lang="de-DE" dirty="0" err="1"/>
              <a:t>pt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14463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Benutzerdefiniertes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58EB56D1-12D6-A7E2-44F1-BD4D0CCAC903}"/>
              </a:ext>
            </a:extLst>
          </p:cNvPr>
          <p:cNvCxnSpPr/>
          <p:nvPr userDrawn="1"/>
        </p:nvCxnSpPr>
        <p:spPr>
          <a:xfrm>
            <a:off x="0" y="413133"/>
            <a:ext cx="9144000" cy="0"/>
          </a:xfrm>
          <a:prstGeom prst="line">
            <a:avLst/>
          </a:prstGeom>
          <a:ln w="9525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147B249-9935-83AB-E3A3-0A1537962AA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900"/>
            </a:lvl1pPr>
          </a:lstStyle>
          <a:p>
            <a:fld id="{C2C79E5C-8AEA-0349-9AA4-C3CBEFFA5056}" type="datetime1">
              <a:rPr lang="de-AT" smtClean="0"/>
              <a:t>26.09.2024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C606A96-275D-C35B-77E0-1E9FD984723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/>
              <a:t>Thema der Präsentation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5735C586-CBD8-F129-1D30-B9F1B955DC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900"/>
            </a:lvl1pPr>
          </a:lstStyle>
          <a:p>
            <a:fld id="{B44D6AE0-5C4D-8C42-A26C-36DDA3637F4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6251F254-EF2D-AE5A-2846-0927C2449C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5288" y="1136930"/>
            <a:ext cx="3556747" cy="664976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Punkt 1</a:t>
            </a:r>
          </a:p>
        </p:txBody>
      </p:sp>
      <p:sp>
        <p:nvSpPr>
          <p:cNvPr id="16" name="Textplatzhalter 12">
            <a:extLst>
              <a:ext uri="{FF2B5EF4-FFF2-40B4-BE49-F238E27FC236}">
                <a16:creationId xmlns:a16="http://schemas.microsoft.com/office/drawing/2014/main" id="{5B5246AB-1191-6994-6BFD-0F45B5FC570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047" y="1906774"/>
            <a:ext cx="3556747" cy="2329050"/>
          </a:xfrm>
        </p:spPr>
        <p:txBody>
          <a:bodyPr>
            <a:normAutofit/>
          </a:bodyPr>
          <a:lstStyle>
            <a:lvl1pPr algn="l">
              <a:defRPr sz="1400">
                <a:latin typeface="+mj-lt"/>
              </a:defRPr>
            </a:lvl1pPr>
          </a:lstStyle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Erhöhung der Attraktivität eines Unternehmens</a:t>
            </a:r>
          </a:p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Binden von Schlüsselpersonal (interne wie externe Personen) an das Unternehmen</a:t>
            </a:r>
          </a:p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Start-Ups: Aussicht auf zukünftige Gewinne soll Bezüge unter dem Marktwert ausgleichen</a:t>
            </a:r>
            <a:b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</a:br>
            <a:endParaRPr lang="de-AT" dirty="0">
              <a:solidFill>
                <a:srgbClr val="333333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8" name="Textplatzhalter 12">
            <a:extLst>
              <a:ext uri="{FF2B5EF4-FFF2-40B4-BE49-F238E27FC236}">
                <a16:creationId xmlns:a16="http://schemas.microsoft.com/office/drawing/2014/main" id="{A3A770F6-A95E-839A-05D8-1FF0FA11D09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68472" y="1136930"/>
            <a:ext cx="3556747" cy="664976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Punkt 2</a:t>
            </a:r>
          </a:p>
        </p:txBody>
      </p:sp>
      <p:sp>
        <p:nvSpPr>
          <p:cNvPr id="19" name="Textplatzhalter 12">
            <a:extLst>
              <a:ext uri="{FF2B5EF4-FFF2-40B4-BE49-F238E27FC236}">
                <a16:creationId xmlns:a16="http://schemas.microsoft.com/office/drawing/2014/main" id="{0457BC39-EDA4-710E-BC7A-53D922CC919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966231" y="1906774"/>
            <a:ext cx="3556747" cy="2329050"/>
          </a:xfrm>
        </p:spPr>
        <p:txBody>
          <a:bodyPr>
            <a:normAutofit/>
          </a:bodyPr>
          <a:lstStyle>
            <a:lvl1pPr algn="l">
              <a:defRPr lang="de-AT" sz="1400" dirty="0">
                <a:latin typeface="+mj-lt"/>
              </a:defRPr>
            </a:lvl1pPr>
          </a:lstStyle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Erhöhung der Attraktivität eines Unternehmens</a:t>
            </a:r>
          </a:p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Binden von Schlüsselpersonal (interne wie externe Personen) an das Unternehmen</a:t>
            </a:r>
          </a:p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Start-Ups: Aussicht auf zukünftige Gewinne soll Bezüge unter dem Marktwert ausgleichen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2C667FB0-3A56-867C-9F47-1929F5F2A5BD}"/>
              </a:ext>
            </a:extLst>
          </p:cNvPr>
          <p:cNvSpPr txBox="1"/>
          <p:nvPr userDrawn="1"/>
        </p:nvSpPr>
        <p:spPr>
          <a:xfrm>
            <a:off x="6896559" y="84583"/>
            <a:ext cx="18508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CHG </a:t>
            </a:r>
            <a:r>
              <a:rPr lang="de-AT" sz="1000" dirty="0" err="1">
                <a:solidFill>
                  <a:srgbClr val="949391"/>
                </a:solidFill>
                <a:effectLst/>
                <a:latin typeface="+mj-lt"/>
              </a:rPr>
              <a:t>Czernich</a:t>
            </a: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 Rechtsanwälte</a:t>
            </a:r>
          </a:p>
        </p:txBody>
      </p:sp>
    </p:spTree>
    <p:extLst>
      <p:ext uri="{BB962C8B-B14F-4D97-AF65-F5344CB8AC3E}">
        <p14:creationId xmlns:p14="http://schemas.microsoft.com/office/powerpoint/2010/main" val="1082809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Benutzerdefiniertes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6449EF-78E3-F62D-C7CB-289CDC09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51031" y="1140212"/>
            <a:ext cx="5041937" cy="945934"/>
          </a:xfrm>
          <a:prstGeom prst="rect">
            <a:avLst/>
          </a:prstGeom>
        </p:spPr>
        <p:txBody>
          <a:bodyPr anchor="t"/>
          <a:lstStyle>
            <a:lvl1pPr algn="ctr">
              <a:defRPr sz="2000" baseline="0">
                <a:solidFill>
                  <a:schemeClr val="tx2"/>
                </a:solidFill>
                <a:latin typeface="+mj-lt"/>
              </a:defRPr>
            </a:lvl1pPr>
          </a:lstStyle>
          <a:p>
            <a:pPr algn="ctr"/>
            <a:r>
              <a:rPr lang="de-DE" dirty="0"/>
              <a:t>Eine etwas längere </a:t>
            </a:r>
            <a:br>
              <a:rPr lang="de-DE" dirty="0"/>
            </a:br>
            <a:r>
              <a:rPr lang="de-DE" dirty="0"/>
              <a:t>Überschrift in zwei bis drei Zeilen</a:t>
            </a:r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58EB56D1-12D6-A7E2-44F1-BD4D0CCAC903}"/>
              </a:ext>
            </a:extLst>
          </p:cNvPr>
          <p:cNvCxnSpPr/>
          <p:nvPr userDrawn="1"/>
        </p:nvCxnSpPr>
        <p:spPr>
          <a:xfrm>
            <a:off x="0" y="413133"/>
            <a:ext cx="9144000" cy="0"/>
          </a:xfrm>
          <a:prstGeom prst="line">
            <a:avLst/>
          </a:prstGeom>
          <a:ln w="9525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147B249-9935-83AB-E3A3-0A1537962AA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900"/>
            </a:lvl1pPr>
          </a:lstStyle>
          <a:p>
            <a:fld id="{C0862974-04E9-8945-85AB-47C54DF472F1}" type="datetime1">
              <a:rPr lang="de-AT" smtClean="0"/>
              <a:t>26.09.2024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C606A96-275D-C35B-77E0-1E9FD984723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/>
              <a:t>Thema der Präsentation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5735C586-CBD8-F129-1D30-B9F1B955DC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900"/>
            </a:lvl1pPr>
          </a:lstStyle>
          <a:p>
            <a:fld id="{B44D6AE0-5C4D-8C42-A26C-36DDA3637F4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9B1DB8E-A7D9-A820-42D1-11559DB38C6F}"/>
              </a:ext>
            </a:extLst>
          </p:cNvPr>
          <p:cNvSpPr txBox="1"/>
          <p:nvPr userDrawn="1"/>
        </p:nvSpPr>
        <p:spPr>
          <a:xfrm>
            <a:off x="6896559" y="84583"/>
            <a:ext cx="18508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CHG </a:t>
            </a:r>
            <a:r>
              <a:rPr lang="de-AT" sz="1000" dirty="0" err="1">
                <a:solidFill>
                  <a:srgbClr val="949391"/>
                </a:solidFill>
                <a:effectLst/>
                <a:latin typeface="+mj-lt"/>
              </a:rPr>
              <a:t>Czernich</a:t>
            </a: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 Rechtsanwälte</a:t>
            </a:r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946D2517-5341-D189-72B5-BD9BFEF93FB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051050" y="2124075"/>
            <a:ext cx="5041900" cy="2360613"/>
          </a:xfrm>
        </p:spPr>
        <p:txBody>
          <a:bodyPr>
            <a:normAutofit/>
          </a:bodyPr>
          <a:lstStyle>
            <a:lvl1pPr algn="ctr">
              <a:defRPr sz="1400">
                <a:latin typeface="+mj-lt"/>
              </a:defRPr>
            </a:lvl1pPr>
          </a:lstStyle>
          <a:p>
            <a:pPr lvl="0"/>
            <a:r>
              <a:rPr lang="de-DE" dirty="0"/>
              <a:t>Erhöhung der Attraktivität eines Unternehmens</a:t>
            </a:r>
          </a:p>
          <a:p>
            <a:pPr lvl="0"/>
            <a:r>
              <a:rPr lang="de-DE" dirty="0"/>
              <a:t>Binden von Schlüsselpersonal (interne wie externe Personen) </a:t>
            </a:r>
            <a:br>
              <a:rPr lang="de-DE" dirty="0"/>
            </a:br>
            <a:r>
              <a:rPr lang="de-DE" dirty="0"/>
              <a:t>an das Unternehmen</a:t>
            </a:r>
          </a:p>
          <a:p>
            <a:pPr lvl="0"/>
            <a:r>
              <a:rPr lang="de-DE" dirty="0"/>
              <a:t>Start-Ups: Aussicht auf zukünftige Gewinne soll Bezüge unter </a:t>
            </a:r>
            <a:br>
              <a:rPr lang="de-DE" dirty="0"/>
            </a:br>
            <a:r>
              <a:rPr lang="de-DE" dirty="0"/>
              <a:t>dem Marktwert ausgleichen</a:t>
            </a:r>
          </a:p>
        </p:txBody>
      </p:sp>
    </p:spTree>
    <p:extLst>
      <p:ext uri="{BB962C8B-B14F-4D97-AF65-F5344CB8AC3E}">
        <p14:creationId xmlns:p14="http://schemas.microsoft.com/office/powerpoint/2010/main" val="29129857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Benutzerdefiniertes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AFE764EB-6671-F4D4-5071-6D633B811FC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128963" y="0"/>
            <a:ext cx="6015037" cy="5143500"/>
          </a:xfr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6449EF-78E3-F62D-C7CB-289CDC09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1299" y="1134737"/>
            <a:ext cx="2352101" cy="863981"/>
          </a:xfrm>
          <a:prstGeom prst="rect">
            <a:avLst/>
          </a:prstGeom>
        </p:spPr>
        <p:txBody>
          <a:bodyPr anchor="t"/>
          <a:lstStyle>
            <a:lvl1pPr algn="l">
              <a:defRPr sz="2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Überschrift</a:t>
            </a:r>
            <a:br>
              <a:rPr lang="de-DE" dirty="0"/>
            </a:br>
            <a:r>
              <a:rPr lang="de-DE" dirty="0"/>
              <a:t>max. zwei Zeilen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6D314C3D-0B7A-A3C3-A4C9-9B88DA846C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867" y="2081053"/>
            <a:ext cx="2352101" cy="209434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Erhöhung der Attraktivität eines Unternehmens</a:t>
            </a:r>
          </a:p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Binden von Schlüsselpersonal (interne wie externe Personen) an das Unternehmen</a:t>
            </a:r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58EB56D1-12D6-A7E2-44F1-BD4D0CCAC903}"/>
              </a:ext>
            </a:extLst>
          </p:cNvPr>
          <p:cNvCxnSpPr/>
          <p:nvPr userDrawn="1"/>
        </p:nvCxnSpPr>
        <p:spPr>
          <a:xfrm>
            <a:off x="0" y="413133"/>
            <a:ext cx="9144000" cy="0"/>
          </a:xfrm>
          <a:prstGeom prst="line">
            <a:avLst/>
          </a:prstGeom>
          <a:ln w="9525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id="{ECF6EDE4-BC33-9091-696E-57D3B8DDBC58}"/>
              </a:ext>
            </a:extLst>
          </p:cNvPr>
          <p:cNvSpPr txBox="1"/>
          <p:nvPr userDrawn="1"/>
        </p:nvSpPr>
        <p:spPr>
          <a:xfrm>
            <a:off x="479867" y="84583"/>
            <a:ext cx="17322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CHG </a:t>
            </a:r>
            <a:r>
              <a:rPr lang="de-AT" sz="1000" dirty="0" err="1">
                <a:solidFill>
                  <a:srgbClr val="949391"/>
                </a:solidFill>
                <a:effectLst/>
                <a:latin typeface="+mj-lt"/>
              </a:rPr>
              <a:t>Czernich</a:t>
            </a: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 Rechtsanwälte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147B249-9935-83AB-E3A3-0A1537962AA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900"/>
            </a:lvl1pPr>
          </a:lstStyle>
          <a:p>
            <a:fld id="{ABFE090A-10EC-0F4E-9E84-3A7D060EF0FB}" type="datetime1">
              <a:rPr lang="de-AT" smtClean="0"/>
              <a:t>26.09.2024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C606A96-275D-C35B-77E0-1E9FD984723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/>
              <a:t>Thema der Präsentation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5735C586-CBD8-F129-1D30-B9F1B955DC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900"/>
            </a:lvl1pPr>
          </a:lstStyle>
          <a:p>
            <a:fld id="{B44D6AE0-5C4D-8C42-A26C-36DDA3637F4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32304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Benutzerdefiniertes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AFE764EB-6671-F4D4-5071-6D633B811FC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572000" y="0"/>
            <a:ext cx="4572000" cy="5143500"/>
          </a:xfr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6449EF-78E3-F62D-C7CB-289CDC09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1299" y="1134737"/>
            <a:ext cx="3605509" cy="863981"/>
          </a:xfrm>
          <a:prstGeom prst="rect">
            <a:avLst/>
          </a:prstGeom>
        </p:spPr>
        <p:txBody>
          <a:bodyPr anchor="t"/>
          <a:lstStyle>
            <a:lvl1pPr algn="l">
              <a:defRPr sz="2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Längere Überschrift</a:t>
            </a:r>
            <a:br>
              <a:rPr lang="de-DE" dirty="0"/>
            </a:br>
            <a:r>
              <a:rPr lang="de-DE" dirty="0"/>
              <a:t>max. zwei Zeilen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6D314C3D-0B7A-A3C3-A4C9-9B88DA846C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867" y="2081053"/>
            <a:ext cx="3605509" cy="209434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Erhöhung der Attraktivität eines Unternehmens</a:t>
            </a:r>
          </a:p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Binden von Schlüsselpersonal (interne wie externe Personen) an das Unternehmen</a:t>
            </a:r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58EB56D1-12D6-A7E2-44F1-BD4D0CCAC903}"/>
              </a:ext>
            </a:extLst>
          </p:cNvPr>
          <p:cNvCxnSpPr/>
          <p:nvPr userDrawn="1"/>
        </p:nvCxnSpPr>
        <p:spPr>
          <a:xfrm>
            <a:off x="0" y="413133"/>
            <a:ext cx="9144000" cy="0"/>
          </a:xfrm>
          <a:prstGeom prst="line">
            <a:avLst/>
          </a:prstGeom>
          <a:ln w="9525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id="{ECF6EDE4-BC33-9091-696E-57D3B8DDBC58}"/>
              </a:ext>
            </a:extLst>
          </p:cNvPr>
          <p:cNvSpPr txBox="1"/>
          <p:nvPr userDrawn="1"/>
        </p:nvSpPr>
        <p:spPr>
          <a:xfrm>
            <a:off x="479867" y="84583"/>
            <a:ext cx="17322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CHG </a:t>
            </a:r>
            <a:r>
              <a:rPr lang="de-AT" sz="1000" dirty="0" err="1">
                <a:solidFill>
                  <a:srgbClr val="949391"/>
                </a:solidFill>
                <a:effectLst/>
                <a:latin typeface="+mj-lt"/>
              </a:rPr>
              <a:t>Czernich</a:t>
            </a: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 Rechtsanwälte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147B249-9935-83AB-E3A3-0A1537962AA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900"/>
            </a:lvl1pPr>
          </a:lstStyle>
          <a:p>
            <a:fld id="{AF047B0C-4C45-8743-A927-09758666D357}" type="datetime1">
              <a:rPr lang="de-AT" smtClean="0"/>
              <a:t>26.09.2024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C606A96-275D-C35B-77E0-1E9FD984723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/>
              <a:t>Thema der Präsentation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5735C586-CBD8-F129-1D30-B9F1B955DC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900"/>
            </a:lvl1pPr>
          </a:lstStyle>
          <a:p>
            <a:fld id="{B44D6AE0-5C4D-8C42-A26C-36DDA3637F4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40926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Benutzerdefiniertes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AFE764EB-6671-F4D4-5071-6D633B811FC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08914" y="0"/>
            <a:ext cx="3135086" cy="5143500"/>
          </a:xfr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6449EF-78E3-F62D-C7CB-289CDC09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1299" y="1134737"/>
            <a:ext cx="5005101" cy="863981"/>
          </a:xfrm>
          <a:prstGeom prst="rect">
            <a:avLst/>
          </a:prstGeom>
        </p:spPr>
        <p:txBody>
          <a:bodyPr anchor="t"/>
          <a:lstStyle>
            <a:lvl1pPr algn="l">
              <a:defRPr sz="2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Längere Überschrift möglich</a:t>
            </a:r>
            <a:br>
              <a:rPr lang="de-DE" dirty="0"/>
            </a:br>
            <a:r>
              <a:rPr lang="de-DE" dirty="0"/>
              <a:t>Zeile 2 </a:t>
            </a:r>
            <a:br>
              <a:rPr lang="de-DE" dirty="0"/>
            </a:br>
            <a:r>
              <a:rPr lang="de-DE" dirty="0"/>
              <a:t>Zeile 3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6D314C3D-0B7A-A3C3-A4C9-9B88DA846C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867" y="2345111"/>
            <a:ext cx="5005101" cy="1830282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400"/>
            </a:lvl1pPr>
          </a:lstStyle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Erhöhung der Attraktivität eines Unternehmens</a:t>
            </a:r>
          </a:p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Binden von Schlüsselpersonal (interne wie externe Personen) an das Unternehmen</a:t>
            </a:r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58EB56D1-12D6-A7E2-44F1-BD4D0CCAC903}"/>
              </a:ext>
            </a:extLst>
          </p:cNvPr>
          <p:cNvCxnSpPr/>
          <p:nvPr userDrawn="1"/>
        </p:nvCxnSpPr>
        <p:spPr>
          <a:xfrm>
            <a:off x="0" y="413133"/>
            <a:ext cx="9144000" cy="0"/>
          </a:xfrm>
          <a:prstGeom prst="line">
            <a:avLst/>
          </a:prstGeom>
          <a:ln w="9525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id="{ECF6EDE4-BC33-9091-696E-57D3B8DDBC58}"/>
              </a:ext>
            </a:extLst>
          </p:cNvPr>
          <p:cNvSpPr txBox="1"/>
          <p:nvPr userDrawn="1"/>
        </p:nvSpPr>
        <p:spPr>
          <a:xfrm>
            <a:off x="479867" y="84583"/>
            <a:ext cx="17322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CHG </a:t>
            </a:r>
            <a:r>
              <a:rPr lang="de-AT" sz="1000" dirty="0" err="1">
                <a:solidFill>
                  <a:srgbClr val="949391"/>
                </a:solidFill>
                <a:effectLst/>
                <a:latin typeface="+mj-lt"/>
              </a:rPr>
              <a:t>Czernich</a:t>
            </a: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 Rechtsanwälte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147B249-9935-83AB-E3A3-0A1537962AA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900"/>
            </a:lvl1pPr>
          </a:lstStyle>
          <a:p>
            <a:fld id="{54116EC0-B917-5F40-A997-D8C6E65FB162}" type="datetime1">
              <a:rPr lang="de-AT" smtClean="0"/>
              <a:t>26.09.2024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C606A96-275D-C35B-77E0-1E9FD984723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/>
              <a:t>Thema der Präsentation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5735C586-CBD8-F129-1D30-B9F1B955DC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900"/>
            </a:lvl1pPr>
          </a:lstStyle>
          <a:p>
            <a:fld id="{B44D6AE0-5C4D-8C42-A26C-36DDA3637F4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30982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Benutzerdefiniertes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2B240013-4D54-EAE2-8C8C-1B2AABA7353C}"/>
              </a:ext>
            </a:extLst>
          </p:cNvPr>
          <p:cNvSpPr/>
          <p:nvPr userDrawn="1"/>
        </p:nvSpPr>
        <p:spPr>
          <a:xfrm>
            <a:off x="6015210" y="0"/>
            <a:ext cx="3128790" cy="51435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6449EF-78E3-F62D-C7CB-289CDC09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30551" y="1134737"/>
            <a:ext cx="2352101" cy="1795750"/>
          </a:xfrm>
          <a:prstGeom prst="rect">
            <a:avLst/>
          </a:prstGeom>
        </p:spPr>
        <p:txBody>
          <a:bodyPr anchor="t"/>
          <a:lstStyle>
            <a:lvl1pPr algn="l">
              <a:defRPr sz="2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Kurze Überschrift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6D314C3D-0B7A-A3C3-A4C9-9B88DA846C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0653" y="1135644"/>
            <a:ext cx="5001658" cy="3039749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lang="de-AT" sz="1400" dirty="0"/>
            </a:lvl1pPr>
          </a:lstStyle>
          <a:p>
            <a:r>
              <a:rPr lang="de-AT" b="1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Erhöhung</a:t>
            </a:r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der Attraktivität eines Unternehmens</a:t>
            </a:r>
            <a:b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</a:br>
            <a:endParaRPr lang="de-AT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de-AT" b="1" dirty="0">
                <a:effectLst/>
                <a:latin typeface="Calibri" panose="020F0502020204030204" pitchFamily="34" charset="0"/>
              </a:rPr>
              <a:t>Binden</a:t>
            </a:r>
            <a:r>
              <a:rPr lang="de-AT" dirty="0">
                <a:effectLst/>
                <a:latin typeface="Calibri" panose="020F0502020204030204" pitchFamily="34" charset="0"/>
              </a:rPr>
              <a:t> von Schlüsselpersonal (interne wie externe Personen) an das Unternehmen</a:t>
            </a:r>
            <a:br>
              <a:rPr lang="de-AT" dirty="0">
                <a:effectLst/>
                <a:latin typeface="Calibri" panose="020F0502020204030204" pitchFamily="34" charset="0"/>
              </a:rPr>
            </a:br>
            <a:endParaRPr lang="de-AT" dirty="0">
              <a:effectLst/>
              <a:latin typeface="Calibri" panose="020F0502020204030204" pitchFamily="34" charset="0"/>
            </a:endParaRPr>
          </a:p>
          <a:p>
            <a:r>
              <a:rPr lang="de-AT" b="1" dirty="0">
                <a:effectLst/>
                <a:latin typeface="Calibri" panose="020F0502020204030204" pitchFamily="34" charset="0"/>
              </a:rPr>
              <a:t>Start-Ups</a:t>
            </a:r>
            <a:r>
              <a:rPr lang="de-AT" dirty="0">
                <a:effectLst/>
                <a:latin typeface="Calibri" panose="020F0502020204030204" pitchFamily="34" charset="0"/>
              </a:rPr>
              <a:t>: Aussicht auf zukünftige Gewinne soll Bezüge unter dem Marktwert ausgleichen</a:t>
            </a:r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58EB56D1-12D6-A7E2-44F1-BD4D0CCAC903}"/>
              </a:ext>
            </a:extLst>
          </p:cNvPr>
          <p:cNvCxnSpPr/>
          <p:nvPr userDrawn="1"/>
        </p:nvCxnSpPr>
        <p:spPr>
          <a:xfrm>
            <a:off x="0" y="413133"/>
            <a:ext cx="9144000" cy="0"/>
          </a:xfrm>
          <a:prstGeom prst="line">
            <a:avLst/>
          </a:prstGeom>
          <a:ln w="9525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id="{ECF6EDE4-BC33-9091-696E-57D3B8DDBC58}"/>
              </a:ext>
            </a:extLst>
          </p:cNvPr>
          <p:cNvSpPr txBox="1"/>
          <p:nvPr userDrawn="1"/>
        </p:nvSpPr>
        <p:spPr>
          <a:xfrm>
            <a:off x="479867" y="84583"/>
            <a:ext cx="17322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CHG </a:t>
            </a:r>
            <a:r>
              <a:rPr lang="de-AT" sz="1000" dirty="0" err="1">
                <a:solidFill>
                  <a:srgbClr val="949391"/>
                </a:solidFill>
                <a:effectLst/>
                <a:latin typeface="+mj-lt"/>
              </a:rPr>
              <a:t>Czernich</a:t>
            </a: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 Rechtsanwälte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147B249-9935-83AB-E3A3-0A1537962AA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900"/>
            </a:lvl1pPr>
          </a:lstStyle>
          <a:p>
            <a:fld id="{61D988C5-369E-7645-946D-541A2D4FEE9A}" type="datetime1">
              <a:rPr lang="de-AT" smtClean="0"/>
              <a:t>26.09.2024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C606A96-275D-C35B-77E0-1E9FD984723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/>
              <a:t>Thema der Präsentation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5735C586-CBD8-F129-1D30-B9F1B955DC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900"/>
            </a:lvl1pPr>
          </a:lstStyle>
          <a:p>
            <a:fld id="{B44D6AE0-5C4D-8C42-A26C-36DDA3637F4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82411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Benutzerdefiniertes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2B240013-4D54-EAE2-8C8C-1B2AABA7353C}"/>
              </a:ext>
            </a:extLst>
          </p:cNvPr>
          <p:cNvSpPr/>
          <p:nvPr userDrawn="1"/>
        </p:nvSpPr>
        <p:spPr>
          <a:xfrm>
            <a:off x="4572001" y="0"/>
            <a:ext cx="4572000" cy="51435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6449EF-78E3-F62D-C7CB-289CDC09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0653" y="1134737"/>
            <a:ext cx="3541510" cy="630395"/>
          </a:xfrm>
          <a:prstGeom prst="rect">
            <a:avLst/>
          </a:prstGeom>
        </p:spPr>
        <p:txBody>
          <a:bodyPr anchor="t"/>
          <a:lstStyle>
            <a:lvl1pPr algn="l">
              <a:defRPr sz="2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Überschrift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6D314C3D-0B7A-A3C3-A4C9-9B88DA846C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0653" y="1847467"/>
            <a:ext cx="3541510" cy="2327926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lang="de-AT" sz="1400" dirty="0"/>
            </a:lvl1pPr>
          </a:lstStyle>
          <a:p>
            <a:r>
              <a:rPr lang="de-AT" b="1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Erhöhung</a:t>
            </a:r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der Attraktivität eines Unternehmens</a:t>
            </a:r>
            <a:b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</a:br>
            <a:endParaRPr lang="de-AT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de-AT" b="1" dirty="0">
                <a:effectLst/>
                <a:latin typeface="Calibri" panose="020F0502020204030204" pitchFamily="34" charset="0"/>
              </a:rPr>
              <a:t>Binden</a:t>
            </a:r>
            <a:r>
              <a:rPr lang="de-AT" dirty="0">
                <a:effectLst/>
                <a:latin typeface="Calibri" panose="020F0502020204030204" pitchFamily="34" charset="0"/>
              </a:rPr>
              <a:t> von Schlüsselpersonal (interne wie externe Personen) an das Unternehmen</a:t>
            </a:r>
            <a:br>
              <a:rPr lang="de-AT" dirty="0">
                <a:effectLst/>
                <a:latin typeface="Calibri" panose="020F0502020204030204" pitchFamily="34" charset="0"/>
              </a:rPr>
            </a:br>
            <a:endParaRPr lang="de-AT" dirty="0">
              <a:effectLst/>
              <a:latin typeface="Calibri" panose="020F0502020204030204" pitchFamily="34" charset="0"/>
            </a:endParaRPr>
          </a:p>
          <a:p>
            <a:r>
              <a:rPr lang="de-AT" b="1" dirty="0">
                <a:effectLst/>
                <a:latin typeface="Calibri" panose="020F0502020204030204" pitchFamily="34" charset="0"/>
              </a:rPr>
              <a:t>Start-Ups</a:t>
            </a:r>
            <a:r>
              <a:rPr lang="de-AT" dirty="0">
                <a:effectLst/>
                <a:latin typeface="Calibri" panose="020F0502020204030204" pitchFamily="34" charset="0"/>
              </a:rPr>
              <a:t>: Aussicht auf zukünftige Gewinne soll Bezüge unter dem Marktwert ausgleichen</a:t>
            </a:r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58EB56D1-12D6-A7E2-44F1-BD4D0CCAC903}"/>
              </a:ext>
            </a:extLst>
          </p:cNvPr>
          <p:cNvCxnSpPr/>
          <p:nvPr userDrawn="1"/>
        </p:nvCxnSpPr>
        <p:spPr>
          <a:xfrm>
            <a:off x="0" y="413133"/>
            <a:ext cx="9144000" cy="0"/>
          </a:xfrm>
          <a:prstGeom prst="line">
            <a:avLst/>
          </a:prstGeom>
          <a:ln w="9525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id="{ECF6EDE4-BC33-9091-696E-57D3B8DDBC58}"/>
              </a:ext>
            </a:extLst>
          </p:cNvPr>
          <p:cNvSpPr txBox="1"/>
          <p:nvPr userDrawn="1"/>
        </p:nvSpPr>
        <p:spPr>
          <a:xfrm>
            <a:off x="479867" y="84583"/>
            <a:ext cx="17322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CHG </a:t>
            </a:r>
            <a:r>
              <a:rPr lang="de-AT" sz="1000" dirty="0" err="1">
                <a:solidFill>
                  <a:srgbClr val="949391"/>
                </a:solidFill>
                <a:effectLst/>
                <a:latin typeface="+mj-lt"/>
              </a:rPr>
              <a:t>Czernich</a:t>
            </a: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 Rechtsanwälte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147B249-9935-83AB-E3A3-0A1537962AA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900"/>
            </a:lvl1pPr>
          </a:lstStyle>
          <a:p>
            <a:fld id="{3BECF36E-62D6-0145-A66D-450E40B7E9BF}" type="datetime1">
              <a:rPr lang="de-AT" smtClean="0"/>
              <a:t>26.09.2024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C606A96-275D-C35B-77E0-1E9FD984723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/>
              <a:t>Thema der Präsentation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5735C586-CBD8-F129-1D30-B9F1B955DC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900"/>
            </a:lvl1pPr>
          </a:lstStyle>
          <a:p>
            <a:fld id="{B44D6AE0-5C4D-8C42-A26C-36DDA3637F4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4" name="Bildplatzhalter 3">
            <a:extLst>
              <a:ext uri="{FF2B5EF4-FFF2-40B4-BE49-F238E27FC236}">
                <a16:creationId xmlns:a16="http://schemas.microsoft.com/office/drawing/2014/main" id="{5FB1264E-4D20-7E18-B731-E26DC986CCF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293567" y="1135063"/>
            <a:ext cx="3134471" cy="2889250"/>
          </a:xfr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84540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5_Benutzerdefiniertes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2B240013-4D54-EAE2-8C8C-1B2AABA7353C}"/>
              </a:ext>
            </a:extLst>
          </p:cNvPr>
          <p:cNvSpPr/>
          <p:nvPr userDrawn="1"/>
        </p:nvSpPr>
        <p:spPr>
          <a:xfrm>
            <a:off x="5293567" y="0"/>
            <a:ext cx="3850433" cy="51435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6449EF-78E3-F62D-C7CB-289CDC09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0653" y="1134737"/>
            <a:ext cx="4101347" cy="630395"/>
          </a:xfrm>
          <a:prstGeom prst="rect">
            <a:avLst/>
          </a:prstGeom>
        </p:spPr>
        <p:txBody>
          <a:bodyPr anchor="t"/>
          <a:lstStyle>
            <a:lvl1pPr algn="l">
              <a:defRPr sz="2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Überschrift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6D314C3D-0B7A-A3C3-A4C9-9B88DA846C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0653" y="1847467"/>
            <a:ext cx="4101347" cy="2327926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lang="de-AT" sz="1400" dirty="0"/>
            </a:lvl1pPr>
          </a:lstStyle>
          <a:p>
            <a:r>
              <a:rPr lang="de-AT" b="1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Erhöhung</a:t>
            </a:r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der Attraktivität eines Unternehmens</a:t>
            </a:r>
            <a:b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</a:br>
            <a:endParaRPr lang="de-AT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de-AT" b="1" dirty="0">
                <a:effectLst/>
                <a:latin typeface="Calibri" panose="020F0502020204030204" pitchFamily="34" charset="0"/>
              </a:rPr>
              <a:t>Binden</a:t>
            </a:r>
            <a:r>
              <a:rPr lang="de-AT" dirty="0">
                <a:effectLst/>
                <a:latin typeface="Calibri" panose="020F0502020204030204" pitchFamily="34" charset="0"/>
              </a:rPr>
              <a:t> von Schlüsselpersonal (interne wie externe Personen) an das Unternehmen</a:t>
            </a:r>
            <a:br>
              <a:rPr lang="de-AT" dirty="0">
                <a:effectLst/>
                <a:latin typeface="Calibri" panose="020F0502020204030204" pitchFamily="34" charset="0"/>
              </a:rPr>
            </a:br>
            <a:endParaRPr lang="de-AT" dirty="0">
              <a:effectLst/>
              <a:latin typeface="Calibri" panose="020F0502020204030204" pitchFamily="34" charset="0"/>
            </a:endParaRPr>
          </a:p>
          <a:p>
            <a:r>
              <a:rPr lang="de-AT" b="1" dirty="0">
                <a:effectLst/>
                <a:latin typeface="Calibri" panose="020F0502020204030204" pitchFamily="34" charset="0"/>
              </a:rPr>
              <a:t>Start-Ups</a:t>
            </a:r>
            <a:r>
              <a:rPr lang="de-AT" dirty="0">
                <a:effectLst/>
                <a:latin typeface="Calibri" panose="020F0502020204030204" pitchFamily="34" charset="0"/>
              </a:rPr>
              <a:t>: Aussicht auf zukünftige Gewinne soll Bezüge unter dem Marktwert ausgleichen</a:t>
            </a:r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58EB56D1-12D6-A7E2-44F1-BD4D0CCAC903}"/>
              </a:ext>
            </a:extLst>
          </p:cNvPr>
          <p:cNvCxnSpPr/>
          <p:nvPr userDrawn="1"/>
        </p:nvCxnSpPr>
        <p:spPr>
          <a:xfrm>
            <a:off x="0" y="413133"/>
            <a:ext cx="9144000" cy="0"/>
          </a:xfrm>
          <a:prstGeom prst="line">
            <a:avLst/>
          </a:prstGeom>
          <a:ln w="9525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id="{ECF6EDE4-BC33-9091-696E-57D3B8DDBC58}"/>
              </a:ext>
            </a:extLst>
          </p:cNvPr>
          <p:cNvSpPr txBox="1"/>
          <p:nvPr userDrawn="1"/>
        </p:nvSpPr>
        <p:spPr>
          <a:xfrm>
            <a:off x="479867" y="84583"/>
            <a:ext cx="17322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CHG </a:t>
            </a:r>
            <a:r>
              <a:rPr lang="de-AT" sz="1000" dirty="0" err="1">
                <a:solidFill>
                  <a:srgbClr val="949391"/>
                </a:solidFill>
                <a:effectLst/>
                <a:latin typeface="+mj-lt"/>
              </a:rPr>
              <a:t>Czernich</a:t>
            </a: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 Rechtsanwälte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147B249-9935-83AB-E3A3-0A1537962AA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900"/>
            </a:lvl1pPr>
          </a:lstStyle>
          <a:p>
            <a:fld id="{AA20265B-CD8F-DC4B-9C7A-77705FA1723B}" type="datetime1">
              <a:rPr lang="de-AT" smtClean="0"/>
              <a:t>26.09.2024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C606A96-275D-C35B-77E0-1E9FD984723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/>
              <a:t>Thema der Präsentation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5735C586-CBD8-F129-1D30-B9F1B955DC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900"/>
            </a:lvl1pPr>
          </a:lstStyle>
          <a:p>
            <a:fld id="{B44D6AE0-5C4D-8C42-A26C-36DDA3637F4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4" name="Bildplatzhalter 3">
            <a:extLst>
              <a:ext uri="{FF2B5EF4-FFF2-40B4-BE49-F238E27FC236}">
                <a16:creationId xmlns:a16="http://schemas.microsoft.com/office/drawing/2014/main" id="{5FB1264E-4D20-7E18-B731-E26DC986CCF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21388" y="1135063"/>
            <a:ext cx="2406650" cy="2889250"/>
          </a:xfr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029215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Benutzerdefiniertes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AFE764EB-6671-F4D4-5071-6D633B811FC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6015037" cy="5143500"/>
          </a:xfr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6449EF-78E3-F62D-C7CB-289CDC09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95292" y="1134737"/>
            <a:ext cx="2352101" cy="861131"/>
          </a:xfrm>
          <a:prstGeom prst="rect">
            <a:avLst/>
          </a:prstGeom>
        </p:spPr>
        <p:txBody>
          <a:bodyPr anchor="t"/>
          <a:lstStyle>
            <a:lvl1pPr algn="l">
              <a:defRPr sz="2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Überschrift</a:t>
            </a:r>
            <a:br>
              <a:rPr lang="de-DE" dirty="0"/>
            </a:br>
            <a:r>
              <a:rPr lang="de-DE" dirty="0"/>
              <a:t>max. zwei Zeilen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6D314C3D-0B7A-A3C3-A4C9-9B88DA846C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93860" y="2081053"/>
            <a:ext cx="2352101" cy="209434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Erhöhung der Attraktivität eines Unternehmens</a:t>
            </a:r>
          </a:p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Binden von Schlüsselpersonal (interne wie externe Personen) an das Unternehmen</a:t>
            </a:r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58EB56D1-12D6-A7E2-44F1-BD4D0CCAC903}"/>
              </a:ext>
            </a:extLst>
          </p:cNvPr>
          <p:cNvCxnSpPr/>
          <p:nvPr userDrawn="1"/>
        </p:nvCxnSpPr>
        <p:spPr>
          <a:xfrm>
            <a:off x="0" y="413133"/>
            <a:ext cx="9144000" cy="0"/>
          </a:xfrm>
          <a:prstGeom prst="line">
            <a:avLst/>
          </a:prstGeom>
          <a:ln w="9525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147B249-9935-83AB-E3A3-0A1537962AA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900"/>
            </a:lvl1pPr>
          </a:lstStyle>
          <a:p>
            <a:fld id="{59D63D5D-78B0-C546-8718-2740EE54F978}" type="datetime1">
              <a:rPr lang="de-AT" smtClean="0"/>
              <a:t>26.09.2024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C606A96-275D-C35B-77E0-1E9FD984723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/>
              <a:t>Thema der Präsentation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5735C586-CBD8-F129-1D30-B9F1B955DC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900"/>
            </a:lvl1pPr>
          </a:lstStyle>
          <a:p>
            <a:fld id="{B44D6AE0-5C4D-8C42-A26C-36DDA3637F4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EDB60370-EB08-A136-B3BB-3FFBD05EBF9D}"/>
              </a:ext>
            </a:extLst>
          </p:cNvPr>
          <p:cNvSpPr txBox="1"/>
          <p:nvPr userDrawn="1"/>
        </p:nvSpPr>
        <p:spPr>
          <a:xfrm>
            <a:off x="6896559" y="84583"/>
            <a:ext cx="18508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CHG </a:t>
            </a:r>
            <a:r>
              <a:rPr lang="de-AT" sz="1000" dirty="0" err="1">
                <a:solidFill>
                  <a:srgbClr val="949391"/>
                </a:solidFill>
                <a:effectLst/>
                <a:latin typeface="+mj-lt"/>
              </a:rPr>
              <a:t>Czernich</a:t>
            </a: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 Rechtsanwälte</a:t>
            </a:r>
          </a:p>
        </p:txBody>
      </p:sp>
    </p:spTree>
    <p:extLst>
      <p:ext uri="{BB962C8B-B14F-4D97-AF65-F5344CB8AC3E}">
        <p14:creationId xmlns:p14="http://schemas.microsoft.com/office/powerpoint/2010/main" val="487459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_Benutzerdefiniertes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AFE764EB-6671-F4D4-5071-6D633B811FC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" y="0"/>
            <a:ext cx="4572000" cy="5143500"/>
          </a:xfr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6449EF-78E3-F62D-C7CB-289CDC09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94514" y="1134737"/>
            <a:ext cx="3652879" cy="861131"/>
          </a:xfrm>
          <a:prstGeom prst="rect">
            <a:avLst/>
          </a:prstGeom>
        </p:spPr>
        <p:txBody>
          <a:bodyPr anchor="t"/>
          <a:lstStyle>
            <a:lvl1pPr algn="l">
              <a:defRPr sz="2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Längere Überschrift</a:t>
            </a:r>
            <a:br>
              <a:rPr lang="de-DE" dirty="0"/>
            </a:br>
            <a:r>
              <a:rPr lang="de-DE" dirty="0"/>
              <a:t>max. zwei Zeilen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6D314C3D-0B7A-A3C3-A4C9-9B88DA846C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93084" y="2081053"/>
            <a:ext cx="3652878" cy="209434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Erhöhung der Attraktivität eines Unternehmens</a:t>
            </a:r>
          </a:p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Binden von Schlüsselpersonal (interne wie externe Personen) an das Unternehmen</a:t>
            </a:r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58EB56D1-12D6-A7E2-44F1-BD4D0CCAC903}"/>
              </a:ext>
            </a:extLst>
          </p:cNvPr>
          <p:cNvCxnSpPr/>
          <p:nvPr userDrawn="1"/>
        </p:nvCxnSpPr>
        <p:spPr>
          <a:xfrm>
            <a:off x="0" y="413133"/>
            <a:ext cx="9144000" cy="0"/>
          </a:xfrm>
          <a:prstGeom prst="line">
            <a:avLst/>
          </a:prstGeom>
          <a:ln w="9525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147B249-9935-83AB-E3A3-0A1537962AA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900"/>
            </a:lvl1pPr>
          </a:lstStyle>
          <a:p>
            <a:fld id="{94C786D2-BBB3-C541-926C-438056992BF8}" type="datetime1">
              <a:rPr lang="de-AT" smtClean="0"/>
              <a:t>26.09.2024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C606A96-275D-C35B-77E0-1E9FD984723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/>
              <a:t>Thema der Präsentation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5735C586-CBD8-F129-1D30-B9F1B955DC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900"/>
            </a:lvl1pPr>
          </a:lstStyle>
          <a:p>
            <a:fld id="{B44D6AE0-5C4D-8C42-A26C-36DDA3637F4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EDB60370-EB08-A136-B3BB-3FFBD05EBF9D}"/>
              </a:ext>
            </a:extLst>
          </p:cNvPr>
          <p:cNvSpPr txBox="1"/>
          <p:nvPr userDrawn="1"/>
        </p:nvSpPr>
        <p:spPr>
          <a:xfrm>
            <a:off x="6896559" y="84583"/>
            <a:ext cx="18508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CHG </a:t>
            </a:r>
            <a:r>
              <a:rPr lang="de-AT" sz="1000" dirty="0" err="1">
                <a:solidFill>
                  <a:srgbClr val="949391"/>
                </a:solidFill>
                <a:effectLst/>
                <a:latin typeface="+mj-lt"/>
              </a:rPr>
              <a:t>Czernich</a:t>
            </a: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 Rechtsanwälte</a:t>
            </a:r>
          </a:p>
        </p:txBody>
      </p:sp>
    </p:spTree>
    <p:extLst>
      <p:ext uri="{BB962C8B-B14F-4D97-AF65-F5344CB8AC3E}">
        <p14:creationId xmlns:p14="http://schemas.microsoft.com/office/powerpoint/2010/main" val="40967364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Benutzerdefiniertes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AFE764EB-6671-F4D4-5071-6D633B811FC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2419739" cy="5143500"/>
          </a:xfr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6449EF-78E3-F62D-C7CB-289CDC09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28950" y="1134737"/>
            <a:ext cx="5718443" cy="861131"/>
          </a:xfrm>
          <a:prstGeom prst="rect">
            <a:avLst/>
          </a:prstGeom>
        </p:spPr>
        <p:txBody>
          <a:bodyPr anchor="t"/>
          <a:lstStyle>
            <a:lvl1pPr algn="l">
              <a:defRPr sz="2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Längere Überschrift möglich</a:t>
            </a:r>
            <a:br>
              <a:rPr lang="de-DE" dirty="0"/>
            </a:br>
            <a:r>
              <a:rPr lang="de-DE" dirty="0"/>
              <a:t>Zeile 2 </a:t>
            </a:r>
            <a:br>
              <a:rPr lang="de-DE" dirty="0"/>
            </a:br>
            <a:r>
              <a:rPr lang="de-DE" dirty="0"/>
              <a:t>Zeile 3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6D314C3D-0B7A-A3C3-A4C9-9B88DA846C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27518" y="2407297"/>
            <a:ext cx="5718443" cy="1768095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400"/>
            </a:lvl1pPr>
          </a:lstStyle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Erhöhung der Attraktivität eines Unternehmens</a:t>
            </a:r>
          </a:p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Binden von Schlüsselpersonal (interne wie externe Personen) an das Unternehmen</a:t>
            </a:r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58EB56D1-12D6-A7E2-44F1-BD4D0CCAC903}"/>
              </a:ext>
            </a:extLst>
          </p:cNvPr>
          <p:cNvCxnSpPr/>
          <p:nvPr userDrawn="1"/>
        </p:nvCxnSpPr>
        <p:spPr>
          <a:xfrm>
            <a:off x="0" y="413133"/>
            <a:ext cx="9144000" cy="0"/>
          </a:xfrm>
          <a:prstGeom prst="line">
            <a:avLst/>
          </a:prstGeom>
          <a:ln w="9525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147B249-9935-83AB-E3A3-0A1537962AA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900"/>
            </a:lvl1pPr>
          </a:lstStyle>
          <a:p>
            <a:fld id="{6A28DD1D-B634-4F49-BD9C-356CF9AB5604}" type="datetime1">
              <a:rPr lang="de-AT" smtClean="0"/>
              <a:t>26.09.2024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C606A96-275D-C35B-77E0-1E9FD984723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/>
              <a:t>Thema der Präsentation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5735C586-CBD8-F129-1D30-B9F1B955DC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900"/>
            </a:lvl1pPr>
          </a:lstStyle>
          <a:p>
            <a:fld id="{B44D6AE0-5C4D-8C42-A26C-36DDA3637F4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EDB60370-EB08-A136-B3BB-3FFBD05EBF9D}"/>
              </a:ext>
            </a:extLst>
          </p:cNvPr>
          <p:cNvSpPr txBox="1"/>
          <p:nvPr userDrawn="1"/>
        </p:nvSpPr>
        <p:spPr>
          <a:xfrm>
            <a:off x="6896559" y="84583"/>
            <a:ext cx="18508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CHG </a:t>
            </a:r>
            <a:r>
              <a:rPr lang="de-AT" sz="1000" dirty="0" err="1">
                <a:solidFill>
                  <a:srgbClr val="949391"/>
                </a:solidFill>
                <a:effectLst/>
                <a:latin typeface="+mj-lt"/>
              </a:rPr>
              <a:t>Czernich</a:t>
            </a: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 Rechtsanwälte</a:t>
            </a:r>
          </a:p>
        </p:txBody>
      </p:sp>
    </p:spTree>
    <p:extLst>
      <p:ext uri="{BB962C8B-B14F-4D97-AF65-F5344CB8AC3E}">
        <p14:creationId xmlns:p14="http://schemas.microsoft.com/office/powerpoint/2010/main" val="32749456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enutzerdefiniertes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2B240013-4D54-EAE2-8C8C-1B2AABA7353C}"/>
              </a:ext>
            </a:extLst>
          </p:cNvPr>
          <p:cNvSpPr/>
          <p:nvPr userDrawn="1"/>
        </p:nvSpPr>
        <p:spPr>
          <a:xfrm>
            <a:off x="-1" y="0"/>
            <a:ext cx="3850433" cy="51435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6449EF-78E3-F62D-C7CB-289CDC09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1999" y="1134737"/>
            <a:ext cx="4061927" cy="631850"/>
          </a:xfrm>
          <a:prstGeom prst="rect">
            <a:avLst/>
          </a:prstGeom>
        </p:spPr>
        <p:txBody>
          <a:bodyPr anchor="t"/>
          <a:lstStyle>
            <a:lvl1pPr>
              <a:defRPr sz="2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Kurze Überschrift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6D314C3D-0B7A-A3C3-A4C9-9B88DA846C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72000" y="1841269"/>
            <a:ext cx="4061926" cy="3142778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400" strike="noStrike" baseline="0">
                <a:latin typeface="Calibri Light" panose="020F0302020204030204" pitchFamily="34" charset="0"/>
              </a:defRPr>
            </a:lvl1pPr>
          </a:lstStyle>
          <a:p>
            <a:r>
              <a:rPr lang="de-AT" b="1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Erhöhung</a:t>
            </a:r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der Attraktivität eines Unternehmens</a:t>
            </a:r>
            <a:b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</a:br>
            <a:endParaRPr lang="de-AT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de-AT" b="1" dirty="0">
                <a:effectLst/>
                <a:latin typeface="Calibri" panose="020F0502020204030204" pitchFamily="34" charset="0"/>
              </a:rPr>
              <a:t>Binden</a:t>
            </a:r>
            <a:r>
              <a:rPr lang="de-AT" dirty="0">
                <a:effectLst/>
                <a:latin typeface="Calibri" panose="020F0502020204030204" pitchFamily="34" charset="0"/>
              </a:rPr>
              <a:t> von Schlüsselpersonal (interne wie externe Personen) an das Unternehmen</a:t>
            </a:r>
            <a:br>
              <a:rPr lang="de-AT" dirty="0">
                <a:effectLst/>
                <a:latin typeface="Calibri" panose="020F0502020204030204" pitchFamily="34" charset="0"/>
              </a:rPr>
            </a:br>
            <a:endParaRPr lang="de-AT" dirty="0">
              <a:effectLst/>
              <a:latin typeface="Calibri" panose="020F0502020204030204" pitchFamily="34" charset="0"/>
            </a:endParaRPr>
          </a:p>
          <a:p>
            <a:r>
              <a:rPr lang="de-AT" b="1" dirty="0">
                <a:effectLst/>
                <a:latin typeface="Calibri" panose="020F0502020204030204" pitchFamily="34" charset="0"/>
              </a:rPr>
              <a:t>Start-Ups</a:t>
            </a:r>
            <a:r>
              <a:rPr lang="de-AT" dirty="0">
                <a:effectLst/>
                <a:latin typeface="Calibri" panose="020F0502020204030204" pitchFamily="34" charset="0"/>
              </a:rPr>
              <a:t>: Aussicht auf zukünftige Gewinne soll Bezüge unter dem Marktwert ausgleichen</a:t>
            </a:r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58EB56D1-12D6-A7E2-44F1-BD4D0CCAC903}"/>
              </a:ext>
            </a:extLst>
          </p:cNvPr>
          <p:cNvCxnSpPr/>
          <p:nvPr userDrawn="1"/>
        </p:nvCxnSpPr>
        <p:spPr>
          <a:xfrm>
            <a:off x="0" y="413133"/>
            <a:ext cx="9144000" cy="0"/>
          </a:xfrm>
          <a:prstGeom prst="line">
            <a:avLst/>
          </a:prstGeom>
          <a:ln w="9525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id="{ECF6EDE4-BC33-9091-696E-57D3B8DDBC58}"/>
              </a:ext>
            </a:extLst>
          </p:cNvPr>
          <p:cNvSpPr txBox="1"/>
          <p:nvPr userDrawn="1"/>
        </p:nvSpPr>
        <p:spPr>
          <a:xfrm>
            <a:off x="6896559" y="84583"/>
            <a:ext cx="18508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CHG </a:t>
            </a:r>
            <a:r>
              <a:rPr lang="de-AT" sz="1000" dirty="0" err="1">
                <a:solidFill>
                  <a:srgbClr val="949391"/>
                </a:solidFill>
                <a:effectLst/>
                <a:latin typeface="+mj-lt"/>
              </a:rPr>
              <a:t>Czernich</a:t>
            </a: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 Rechtsanwälte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147B249-9935-83AB-E3A3-0A1537962AA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900"/>
            </a:lvl1pPr>
          </a:lstStyle>
          <a:p>
            <a:fld id="{38232769-DACC-6645-8A05-E4ECF5315B85}" type="datetime1">
              <a:rPr lang="de-AT" smtClean="0"/>
              <a:t>26.09.2024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C606A96-275D-C35B-77E0-1E9FD984723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/>
              <a:t>Thema der Präsentation</a:t>
            </a:r>
            <a:endParaRPr lang="de-DE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5735C586-CBD8-F129-1D30-B9F1B955DC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900"/>
            </a:lvl1pPr>
          </a:lstStyle>
          <a:p>
            <a:fld id="{B44D6AE0-5C4D-8C42-A26C-36DDA3637F4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Bildplatzhalter 3">
            <a:extLst>
              <a:ext uri="{FF2B5EF4-FFF2-40B4-BE49-F238E27FC236}">
                <a16:creationId xmlns:a16="http://schemas.microsoft.com/office/drawing/2014/main" id="{61E90A59-E2C4-2D75-7A0D-3BF818F9290E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18764" y="1135063"/>
            <a:ext cx="2410102" cy="2889250"/>
          </a:xfr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967390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6_Benutzerdefiniertes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2B240013-4D54-EAE2-8C8C-1B2AABA7353C}"/>
              </a:ext>
            </a:extLst>
          </p:cNvPr>
          <p:cNvSpPr/>
          <p:nvPr userDrawn="1"/>
        </p:nvSpPr>
        <p:spPr>
          <a:xfrm>
            <a:off x="-1" y="0"/>
            <a:ext cx="4572001" cy="51435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6449EF-78E3-F62D-C7CB-289CDC09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94041" y="1134737"/>
            <a:ext cx="3439885" cy="631850"/>
          </a:xfrm>
          <a:prstGeom prst="rect">
            <a:avLst/>
          </a:prstGeom>
        </p:spPr>
        <p:txBody>
          <a:bodyPr anchor="t"/>
          <a:lstStyle>
            <a:lvl1pPr>
              <a:defRPr sz="2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Kurze Überschrift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6D314C3D-0B7A-A3C3-A4C9-9B88DA846C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94040" y="1841269"/>
            <a:ext cx="3439885" cy="3142778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400" strike="noStrike" baseline="0">
                <a:latin typeface="Calibri Light" panose="020F0302020204030204" pitchFamily="34" charset="0"/>
              </a:defRPr>
            </a:lvl1pPr>
          </a:lstStyle>
          <a:p>
            <a:r>
              <a:rPr lang="de-AT" b="1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Erhöhung</a:t>
            </a:r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der Attraktivität eines Unternehmens</a:t>
            </a:r>
            <a:b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</a:br>
            <a:endParaRPr lang="de-AT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de-AT" b="1" dirty="0">
                <a:effectLst/>
                <a:latin typeface="Calibri" panose="020F0502020204030204" pitchFamily="34" charset="0"/>
              </a:rPr>
              <a:t>Binden</a:t>
            </a:r>
            <a:r>
              <a:rPr lang="de-AT" dirty="0">
                <a:effectLst/>
                <a:latin typeface="Calibri" panose="020F0502020204030204" pitchFamily="34" charset="0"/>
              </a:rPr>
              <a:t> von Schlüsselpersonal (interne wie externe Personen) an das Unternehmen</a:t>
            </a:r>
            <a:br>
              <a:rPr lang="de-AT" dirty="0">
                <a:effectLst/>
                <a:latin typeface="Calibri" panose="020F0502020204030204" pitchFamily="34" charset="0"/>
              </a:rPr>
            </a:br>
            <a:endParaRPr lang="de-AT" dirty="0">
              <a:effectLst/>
              <a:latin typeface="Calibri" panose="020F0502020204030204" pitchFamily="34" charset="0"/>
            </a:endParaRPr>
          </a:p>
          <a:p>
            <a:r>
              <a:rPr lang="de-AT" b="1" dirty="0">
                <a:effectLst/>
                <a:latin typeface="Calibri" panose="020F0502020204030204" pitchFamily="34" charset="0"/>
              </a:rPr>
              <a:t>Start-Ups</a:t>
            </a:r>
            <a:r>
              <a:rPr lang="de-AT" dirty="0">
                <a:effectLst/>
                <a:latin typeface="Calibri" panose="020F0502020204030204" pitchFamily="34" charset="0"/>
              </a:rPr>
              <a:t>: Aussicht auf zukünftige Gewinne soll Bezüge unter dem Marktwert ausgleichen</a:t>
            </a:r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58EB56D1-12D6-A7E2-44F1-BD4D0CCAC903}"/>
              </a:ext>
            </a:extLst>
          </p:cNvPr>
          <p:cNvCxnSpPr/>
          <p:nvPr userDrawn="1"/>
        </p:nvCxnSpPr>
        <p:spPr>
          <a:xfrm>
            <a:off x="0" y="413133"/>
            <a:ext cx="9144000" cy="0"/>
          </a:xfrm>
          <a:prstGeom prst="line">
            <a:avLst/>
          </a:prstGeom>
          <a:ln w="9525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id="{ECF6EDE4-BC33-9091-696E-57D3B8DDBC58}"/>
              </a:ext>
            </a:extLst>
          </p:cNvPr>
          <p:cNvSpPr txBox="1"/>
          <p:nvPr userDrawn="1"/>
        </p:nvSpPr>
        <p:spPr>
          <a:xfrm>
            <a:off x="6896559" y="84583"/>
            <a:ext cx="18508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CHG </a:t>
            </a:r>
            <a:r>
              <a:rPr lang="de-AT" sz="1000" dirty="0" err="1">
                <a:solidFill>
                  <a:srgbClr val="949391"/>
                </a:solidFill>
                <a:effectLst/>
                <a:latin typeface="+mj-lt"/>
              </a:rPr>
              <a:t>Czernich</a:t>
            </a: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 Rechtsanwälte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147B249-9935-83AB-E3A3-0A1537962AA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900"/>
            </a:lvl1pPr>
          </a:lstStyle>
          <a:p>
            <a:fld id="{0298C290-294E-784E-95E6-A7A08724FB1E}" type="datetime1">
              <a:rPr lang="de-AT" smtClean="0"/>
              <a:t>26.09.2024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C606A96-275D-C35B-77E0-1E9FD984723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/>
              <a:t>Thema der Präsentation</a:t>
            </a:r>
            <a:endParaRPr lang="de-DE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5735C586-CBD8-F129-1D30-B9F1B955DC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900"/>
            </a:lvl1pPr>
          </a:lstStyle>
          <a:p>
            <a:fld id="{B44D6AE0-5C4D-8C42-A26C-36DDA3637F4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Bildplatzhalter 3">
            <a:extLst>
              <a:ext uri="{FF2B5EF4-FFF2-40B4-BE49-F238E27FC236}">
                <a16:creationId xmlns:a16="http://schemas.microsoft.com/office/drawing/2014/main" id="{E83B7560-93F2-BABE-E91F-A2CE0293996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18763" y="1135063"/>
            <a:ext cx="3134471" cy="2889250"/>
          </a:xfr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86925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7_Benutzerdefiniertes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3">
            <a:extLst>
              <a:ext uri="{FF2B5EF4-FFF2-40B4-BE49-F238E27FC236}">
                <a16:creationId xmlns:a16="http://schemas.microsoft.com/office/drawing/2014/main" id="{61E90A59-E2C4-2D75-7A0D-3BF818F9290E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2B240013-4D54-EAE2-8C8C-1B2AABA7353C}"/>
              </a:ext>
            </a:extLst>
          </p:cNvPr>
          <p:cNvSpPr/>
          <p:nvPr userDrawn="1"/>
        </p:nvSpPr>
        <p:spPr>
          <a:xfrm>
            <a:off x="1685731" y="1134736"/>
            <a:ext cx="5778759" cy="3076473"/>
          </a:xfrm>
          <a:prstGeom prst="rect">
            <a:avLst/>
          </a:prstGeom>
          <a:solidFill>
            <a:srgbClr val="FFFFFF">
              <a:alpha val="40392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6449EF-78E3-F62D-C7CB-289CDC09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31571" y="1458197"/>
            <a:ext cx="4680857" cy="631850"/>
          </a:xfrm>
          <a:prstGeom prst="rect">
            <a:avLst/>
          </a:prstGeom>
        </p:spPr>
        <p:txBody>
          <a:bodyPr anchor="t"/>
          <a:lstStyle>
            <a:lvl1pPr>
              <a:defRPr sz="2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Kurze Überschrift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6D314C3D-0B7A-A3C3-A4C9-9B88DA846C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31571" y="2164729"/>
            <a:ext cx="4680857" cy="1844035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 strike="noStrike" baseline="0">
                <a:latin typeface="Calibri Light" panose="020F0302020204030204" pitchFamily="34" charset="0"/>
              </a:defRPr>
            </a:lvl1pPr>
          </a:lstStyle>
          <a:p>
            <a:r>
              <a:rPr lang="de-AT" b="1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Erhöhung</a:t>
            </a:r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der Attraktivität eines Unternehmens</a:t>
            </a:r>
            <a:b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</a:br>
            <a:endParaRPr lang="de-AT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de-AT" b="1" dirty="0">
                <a:effectLst/>
                <a:latin typeface="Calibri" panose="020F0502020204030204" pitchFamily="34" charset="0"/>
              </a:rPr>
              <a:t>Binden</a:t>
            </a:r>
            <a:r>
              <a:rPr lang="de-AT" dirty="0">
                <a:effectLst/>
                <a:latin typeface="Calibri" panose="020F0502020204030204" pitchFamily="34" charset="0"/>
              </a:rPr>
              <a:t> von Schlüsselpersonal (interne wie externe Personen) an das Unternehmen</a:t>
            </a:r>
            <a:br>
              <a:rPr lang="de-AT" dirty="0">
                <a:effectLst/>
                <a:latin typeface="Calibri" panose="020F0502020204030204" pitchFamily="34" charset="0"/>
              </a:rPr>
            </a:br>
            <a:endParaRPr lang="de-AT" dirty="0">
              <a:effectLst/>
              <a:latin typeface="Calibri" panose="020F0502020204030204" pitchFamily="34" charset="0"/>
            </a:endParaRPr>
          </a:p>
          <a:p>
            <a:r>
              <a:rPr lang="de-AT" b="1" dirty="0">
                <a:effectLst/>
                <a:latin typeface="Calibri" panose="020F0502020204030204" pitchFamily="34" charset="0"/>
              </a:rPr>
              <a:t>Start-Ups</a:t>
            </a:r>
            <a:r>
              <a:rPr lang="de-AT" dirty="0">
                <a:effectLst/>
                <a:latin typeface="Calibri" panose="020F0502020204030204" pitchFamily="34" charset="0"/>
              </a:rPr>
              <a:t>: Aussicht auf zukünftige Gewinne soll Bezüge unter dem Marktwert ausgleichen</a:t>
            </a:r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58EB56D1-12D6-A7E2-44F1-BD4D0CCAC903}"/>
              </a:ext>
            </a:extLst>
          </p:cNvPr>
          <p:cNvCxnSpPr/>
          <p:nvPr userDrawn="1"/>
        </p:nvCxnSpPr>
        <p:spPr>
          <a:xfrm>
            <a:off x="0" y="413133"/>
            <a:ext cx="9144000" cy="0"/>
          </a:xfrm>
          <a:prstGeom prst="line">
            <a:avLst/>
          </a:prstGeom>
          <a:ln w="9525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id="{ECF6EDE4-BC33-9091-696E-57D3B8DDBC58}"/>
              </a:ext>
            </a:extLst>
          </p:cNvPr>
          <p:cNvSpPr txBox="1"/>
          <p:nvPr userDrawn="1"/>
        </p:nvSpPr>
        <p:spPr>
          <a:xfrm>
            <a:off x="6896559" y="84583"/>
            <a:ext cx="18508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CHG </a:t>
            </a:r>
            <a:r>
              <a:rPr lang="de-AT" sz="1000" dirty="0" err="1">
                <a:solidFill>
                  <a:srgbClr val="949391"/>
                </a:solidFill>
                <a:effectLst/>
                <a:latin typeface="+mj-lt"/>
              </a:rPr>
              <a:t>Czernich</a:t>
            </a: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 Rechtsanwälte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147B249-9935-83AB-E3A3-0A1537962AA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900"/>
            </a:lvl1pPr>
          </a:lstStyle>
          <a:p>
            <a:fld id="{EC140C66-DB34-2F40-BF3F-070A91C02E87}" type="datetime1">
              <a:rPr lang="de-AT" smtClean="0"/>
              <a:t>26.09.2024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C606A96-275D-C35B-77E0-1E9FD984723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/>
              <a:t>Thema der Präsentation</a:t>
            </a:r>
            <a:endParaRPr lang="de-DE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5735C586-CBD8-F129-1D30-B9F1B955DC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900"/>
            </a:lvl1pPr>
          </a:lstStyle>
          <a:p>
            <a:fld id="{B44D6AE0-5C4D-8C42-A26C-36DDA3637F4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75500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8_Benutzerdefiniertes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2B240013-4D54-EAE2-8C8C-1B2AABA7353C}"/>
              </a:ext>
            </a:extLst>
          </p:cNvPr>
          <p:cNvSpPr/>
          <p:nvPr userDrawn="1"/>
        </p:nvSpPr>
        <p:spPr>
          <a:xfrm>
            <a:off x="0" y="0"/>
            <a:ext cx="3128790" cy="51435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6449EF-78E3-F62D-C7CB-289CDC09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6607" y="1134737"/>
            <a:ext cx="2352101" cy="513667"/>
          </a:xfrm>
          <a:prstGeom prst="rect">
            <a:avLst/>
          </a:prstGeom>
        </p:spPr>
        <p:txBody>
          <a:bodyPr anchor="t"/>
          <a:lstStyle>
            <a:lvl1pPr>
              <a:defRPr sz="2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Unser Team</a:t>
            </a:r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58EB56D1-12D6-A7E2-44F1-BD4D0CCAC903}"/>
              </a:ext>
            </a:extLst>
          </p:cNvPr>
          <p:cNvCxnSpPr/>
          <p:nvPr userDrawn="1"/>
        </p:nvCxnSpPr>
        <p:spPr>
          <a:xfrm>
            <a:off x="0" y="413133"/>
            <a:ext cx="9144000" cy="0"/>
          </a:xfrm>
          <a:prstGeom prst="line">
            <a:avLst/>
          </a:prstGeom>
          <a:ln w="9525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id="{ECF6EDE4-BC33-9091-696E-57D3B8DDBC58}"/>
              </a:ext>
            </a:extLst>
          </p:cNvPr>
          <p:cNvSpPr txBox="1"/>
          <p:nvPr userDrawn="1"/>
        </p:nvSpPr>
        <p:spPr>
          <a:xfrm>
            <a:off x="6896559" y="84583"/>
            <a:ext cx="18508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CHG </a:t>
            </a:r>
            <a:r>
              <a:rPr lang="de-AT" sz="1000" dirty="0" err="1">
                <a:solidFill>
                  <a:srgbClr val="949391"/>
                </a:solidFill>
                <a:effectLst/>
                <a:latin typeface="+mj-lt"/>
              </a:rPr>
              <a:t>Czernich</a:t>
            </a: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 Rechtsanwälte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147B249-9935-83AB-E3A3-0A1537962AA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900"/>
            </a:lvl1pPr>
          </a:lstStyle>
          <a:p>
            <a:fld id="{DF61C9A7-1DB8-EE4E-9F9B-C47059473B1D}" type="datetime1">
              <a:rPr lang="de-AT" smtClean="0"/>
              <a:t>26.09.2024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C606A96-275D-C35B-77E0-1E9FD984723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/>
              <a:t>Thema der Präsentation</a:t>
            </a:r>
            <a:endParaRPr lang="de-DE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5735C586-CBD8-F129-1D30-B9F1B955DC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900"/>
            </a:lvl1pPr>
          </a:lstStyle>
          <a:p>
            <a:fld id="{B44D6AE0-5C4D-8C42-A26C-36DDA3637F4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1E71268-FD16-573D-4ECD-45BB60EE3BB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97829" y="3209736"/>
            <a:ext cx="1545977" cy="920620"/>
          </a:xfrm>
        </p:spPr>
        <p:txBody>
          <a:bodyPr>
            <a:normAutofit/>
          </a:bodyPr>
          <a:lstStyle>
            <a:lvl1pPr>
              <a:defRPr sz="900"/>
            </a:lvl1pPr>
          </a:lstStyle>
          <a:p>
            <a:pPr lvl="0"/>
            <a:r>
              <a:rPr lang="de-DE" dirty="0"/>
              <a:t>komplexe Vergabeverfahren, Gutachtenerstellung, Vertragsrecht, Projektentwicklung, Verkehrsrecht</a:t>
            </a:r>
          </a:p>
        </p:txBody>
      </p:sp>
      <p:sp>
        <p:nvSpPr>
          <p:cNvPr id="14" name="Textplatzhalter 4">
            <a:extLst>
              <a:ext uri="{FF2B5EF4-FFF2-40B4-BE49-F238E27FC236}">
                <a16:creationId xmlns:a16="http://schemas.microsoft.com/office/drawing/2014/main" id="{BFC6F10F-F93A-29B2-AF0C-D2AE8408410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697829" y="2857442"/>
            <a:ext cx="1545977" cy="332312"/>
          </a:xfrm>
        </p:spPr>
        <p:txBody>
          <a:bodyPr>
            <a:normAutofit/>
          </a:bodyPr>
          <a:lstStyle>
            <a:lvl1pPr>
              <a:defRPr sz="9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RA Dr. Vorname Nachname</a:t>
            </a:r>
          </a:p>
        </p:txBody>
      </p:sp>
      <p:sp>
        <p:nvSpPr>
          <p:cNvPr id="18" name="Textplatzhalter 4">
            <a:extLst>
              <a:ext uri="{FF2B5EF4-FFF2-40B4-BE49-F238E27FC236}">
                <a16:creationId xmlns:a16="http://schemas.microsoft.com/office/drawing/2014/main" id="{4DF3BA51-B998-F216-203C-4F33BA149E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96001" y="2857442"/>
            <a:ext cx="1545977" cy="332312"/>
          </a:xfrm>
        </p:spPr>
        <p:txBody>
          <a:bodyPr>
            <a:normAutofit/>
          </a:bodyPr>
          <a:lstStyle>
            <a:lvl1pPr>
              <a:defRPr sz="9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RA Dr. Vorname Nachname</a:t>
            </a:r>
          </a:p>
        </p:txBody>
      </p:sp>
      <p:sp>
        <p:nvSpPr>
          <p:cNvPr id="19" name="Textplatzhalter 4">
            <a:extLst>
              <a:ext uri="{FF2B5EF4-FFF2-40B4-BE49-F238E27FC236}">
                <a16:creationId xmlns:a16="http://schemas.microsoft.com/office/drawing/2014/main" id="{E19ABC49-8EE7-5792-FBB1-0CBAEA24C6C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075511" y="2857442"/>
            <a:ext cx="1545977" cy="332312"/>
          </a:xfrm>
        </p:spPr>
        <p:txBody>
          <a:bodyPr>
            <a:normAutofit/>
          </a:bodyPr>
          <a:lstStyle>
            <a:lvl1pPr>
              <a:defRPr sz="9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RA Dr. Vorname Nachname</a:t>
            </a:r>
          </a:p>
        </p:txBody>
      </p:sp>
      <p:sp>
        <p:nvSpPr>
          <p:cNvPr id="21" name="Bildplatzhalter 20">
            <a:extLst>
              <a:ext uri="{FF2B5EF4-FFF2-40B4-BE49-F238E27FC236}">
                <a16:creationId xmlns:a16="http://schemas.microsoft.com/office/drawing/2014/main" id="{EA4CFBDE-0FD9-7B29-6232-07C1F4EE7E6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701890" y="1135063"/>
            <a:ext cx="1547812" cy="1547812"/>
          </a:xfr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2" name="Bildplatzhalter 20">
            <a:extLst>
              <a:ext uri="{FF2B5EF4-FFF2-40B4-BE49-F238E27FC236}">
                <a16:creationId xmlns:a16="http://schemas.microsoft.com/office/drawing/2014/main" id="{8B07A031-4B83-1B3A-B2CE-F8490189CA25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387621" y="1135063"/>
            <a:ext cx="1547812" cy="1547812"/>
          </a:xfr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3" name="Bildplatzhalter 20">
            <a:extLst>
              <a:ext uri="{FF2B5EF4-FFF2-40B4-BE49-F238E27FC236}">
                <a16:creationId xmlns:a16="http://schemas.microsoft.com/office/drawing/2014/main" id="{38284669-91F8-D71A-4849-F9AEAEDEB4C8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7067131" y="1135063"/>
            <a:ext cx="1547812" cy="1547812"/>
          </a:xfr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4" name="Textplatzhalter 4">
            <a:extLst>
              <a:ext uri="{FF2B5EF4-FFF2-40B4-BE49-F238E27FC236}">
                <a16:creationId xmlns:a16="http://schemas.microsoft.com/office/drawing/2014/main" id="{6EC1E032-5260-EEF4-9679-26F54E6798A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396000" y="3209736"/>
            <a:ext cx="1545977" cy="920620"/>
          </a:xfrm>
        </p:spPr>
        <p:txBody>
          <a:bodyPr>
            <a:normAutofit/>
          </a:bodyPr>
          <a:lstStyle>
            <a:lvl1pPr>
              <a:defRPr sz="900"/>
            </a:lvl1pPr>
          </a:lstStyle>
          <a:p>
            <a:pPr lvl="0"/>
            <a:r>
              <a:rPr lang="de-DE" dirty="0"/>
              <a:t>Lehrauftrag an der Uni </a:t>
            </a:r>
            <a:r>
              <a:rPr lang="de-DE" dirty="0" err="1"/>
              <a:t>InnsbruckVergaberecht</a:t>
            </a:r>
            <a:r>
              <a:rPr lang="de-DE" dirty="0"/>
              <a:t>, Beihilferecht, Energierecht, Umweltrecht</a:t>
            </a:r>
          </a:p>
        </p:txBody>
      </p:sp>
      <p:sp>
        <p:nvSpPr>
          <p:cNvPr id="25" name="Textplatzhalter 4">
            <a:extLst>
              <a:ext uri="{FF2B5EF4-FFF2-40B4-BE49-F238E27FC236}">
                <a16:creationId xmlns:a16="http://schemas.microsoft.com/office/drawing/2014/main" id="{63861BD7-C11D-76AF-A9FC-29E1670A29A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075510" y="3209736"/>
            <a:ext cx="1545977" cy="920620"/>
          </a:xfrm>
        </p:spPr>
        <p:txBody>
          <a:bodyPr>
            <a:normAutofit/>
          </a:bodyPr>
          <a:lstStyle>
            <a:lvl1pPr>
              <a:defRPr sz="900"/>
            </a:lvl1pPr>
          </a:lstStyle>
          <a:p>
            <a:pPr lvl="0"/>
            <a:r>
              <a:rPr lang="de-DE" dirty="0"/>
              <a:t>Bauvertragsrecht, Baumängelprozesse, Insolvenzrecht</a:t>
            </a:r>
          </a:p>
        </p:txBody>
      </p:sp>
    </p:spTree>
    <p:extLst>
      <p:ext uri="{BB962C8B-B14F-4D97-AF65-F5344CB8AC3E}">
        <p14:creationId xmlns:p14="http://schemas.microsoft.com/office/powerpoint/2010/main" val="18044524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9_Benutzerdefiniertes Layou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D26648AF-0BA7-3E7D-DF21-8DA248F7408B}"/>
              </a:ext>
            </a:extLst>
          </p:cNvPr>
          <p:cNvCxnSpPr>
            <a:cxnSpLocks/>
          </p:cNvCxnSpPr>
          <p:nvPr userDrawn="1"/>
        </p:nvCxnSpPr>
        <p:spPr>
          <a:xfrm>
            <a:off x="0" y="727103"/>
            <a:ext cx="91440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fik 6">
            <a:extLst>
              <a:ext uri="{FF2B5EF4-FFF2-40B4-BE49-F238E27FC236}">
                <a16:creationId xmlns:a16="http://schemas.microsoft.com/office/drawing/2014/main" id="{64BCCA90-FCC4-CEAC-48C2-33A9E5F65C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86965" y="-139689"/>
            <a:ext cx="2557034" cy="780315"/>
          </a:xfrm>
          <a:prstGeom prst="rect">
            <a:avLst/>
          </a:prstGeom>
        </p:spPr>
      </p:pic>
      <p:sp>
        <p:nvSpPr>
          <p:cNvPr id="8" name="Titelplatzhalter 6">
            <a:extLst>
              <a:ext uri="{FF2B5EF4-FFF2-40B4-BE49-F238E27FC236}">
                <a16:creationId xmlns:a16="http://schemas.microsoft.com/office/drawing/2014/main" id="{F6B619AA-073C-7282-3C90-A958E1908B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1905920"/>
            <a:ext cx="7886700" cy="6658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AT" dirty="0">
                <a:solidFill>
                  <a:schemeClr val="tx1"/>
                </a:solidFill>
                <a:effectLst/>
                <a:latin typeface="Calibri Light" panose="020F0302020204030204" pitchFamily="34" charset="0"/>
              </a:rPr>
              <a:t>Wir danken für Ihre Aufmerksamkeit!</a:t>
            </a:r>
          </a:p>
        </p:txBody>
      </p:sp>
      <p:sp>
        <p:nvSpPr>
          <p:cNvPr id="19" name="Datumsplatzhalter 18">
            <a:extLst>
              <a:ext uri="{FF2B5EF4-FFF2-40B4-BE49-F238E27FC236}">
                <a16:creationId xmlns:a16="http://schemas.microsoft.com/office/drawing/2014/main" id="{70CC575A-7DEF-581F-AF69-36ABB12F840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sz="900"/>
            </a:lvl1pPr>
          </a:lstStyle>
          <a:p>
            <a:fld id="{0E2F3B9B-6B49-E14F-AB17-7D6A81EA6032}" type="datetime1">
              <a:rPr lang="de-AT" smtClean="0"/>
              <a:t>26.09.2024</a:t>
            </a:fld>
            <a:endParaRPr lang="de-DE" dirty="0"/>
          </a:p>
        </p:txBody>
      </p:sp>
      <p:sp>
        <p:nvSpPr>
          <p:cNvPr id="20" name="Fußzeilenplatzhalter 19">
            <a:extLst>
              <a:ext uri="{FF2B5EF4-FFF2-40B4-BE49-F238E27FC236}">
                <a16:creationId xmlns:a16="http://schemas.microsoft.com/office/drawing/2014/main" id="{514F18C3-078B-49FD-2239-191B2088F96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/>
              <a:t>Thema der Präsentation</a:t>
            </a:r>
          </a:p>
        </p:txBody>
      </p:sp>
      <p:sp>
        <p:nvSpPr>
          <p:cNvPr id="21" name="Foliennummernplatzhalter 20">
            <a:extLst>
              <a:ext uri="{FF2B5EF4-FFF2-40B4-BE49-F238E27FC236}">
                <a16:creationId xmlns:a16="http://schemas.microsoft.com/office/drawing/2014/main" id="{E74ECD5E-AF5D-66A9-D533-15626258239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900"/>
            </a:lvl1pPr>
          </a:lstStyle>
          <a:p>
            <a:fld id="{B44D6AE0-5C4D-8C42-A26C-36DDA3637F4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7EAD7EB-FE87-EC48-0086-D376756156F7}"/>
              </a:ext>
            </a:extLst>
          </p:cNvPr>
          <p:cNvSpPr txBox="1"/>
          <p:nvPr userDrawn="1"/>
        </p:nvSpPr>
        <p:spPr>
          <a:xfrm>
            <a:off x="628650" y="3628721"/>
            <a:ext cx="78867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000" b="0" dirty="0">
                <a:latin typeface="+mn-lt"/>
              </a:rPr>
              <a:t>CHG </a:t>
            </a:r>
            <a:r>
              <a:rPr lang="de-DE" sz="1000" b="0" dirty="0" err="1">
                <a:latin typeface="+mn-lt"/>
              </a:rPr>
              <a:t>Czernich</a:t>
            </a:r>
            <a:r>
              <a:rPr lang="de-DE" sz="1000" b="0" dirty="0">
                <a:latin typeface="+mn-lt"/>
              </a:rPr>
              <a:t> </a:t>
            </a:r>
            <a:r>
              <a:rPr lang="de-DE" sz="1000" b="0" dirty="0" err="1">
                <a:latin typeface="+mn-lt"/>
              </a:rPr>
              <a:t>Haidlen</a:t>
            </a:r>
            <a:r>
              <a:rPr lang="de-DE" sz="1000" b="0" dirty="0">
                <a:latin typeface="+mn-lt"/>
              </a:rPr>
              <a:t> Gast &amp; Partner Rechtsanwälte GmbH</a:t>
            </a:r>
            <a:endParaRPr lang="en-US" sz="1000" b="0" dirty="0">
              <a:latin typeface="+mn-lt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BAFFD4F-4877-465D-7AC0-9FA877E0C060}"/>
              </a:ext>
            </a:extLst>
          </p:cNvPr>
          <p:cNvSpPr txBox="1"/>
          <p:nvPr userDrawn="1"/>
        </p:nvSpPr>
        <p:spPr>
          <a:xfrm>
            <a:off x="628650" y="3798705"/>
            <a:ext cx="78867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000" b="0" dirty="0">
                <a:latin typeface="+mj-lt"/>
              </a:rPr>
              <a:t>Bozner Platz 4 – Palais Hauser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000" b="0" dirty="0">
                <a:latin typeface="+mj-lt"/>
              </a:rPr>
              <a:t>6020 Innsbruck • Österreich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000" b="0" dirty="0">
                <a:latin typeface="+mj-lt"/>
              </a:rPr>
              <a:t>+43 512 56 73 73 • </a:t>
            </a:r>
            <a:r>
              <a:rPr lang="de-DE" sz="1000" b="0" dirty="0" err="1">
                <a:latin typeface="+mj-lt"/>
              </a:rPr>
              <a:t>office@chg.at</a:t>
            </a:r>
            <a:r>
              <a:rPr lang="de-DE" sz="1000" b="0" dirty="0">
                <a:latin typeface="+mj-lt"/>
              </a:rPr>
              <a:t> • </a:t>
            </a:r>
            <a:r>
              <a:rPr lang="de-DE" sz="1000" b="0" dirty="0" err="1">
                <a:latin typeface="+mj-lt"/>
              </a:rPr>
              <a:t>www.chg.at</a:t>
            </a:r>
            <a:endParaRPr lang="en-US" sz="1000" b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458915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Benutzerdefiniertes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58EB56D1-12D6-A7E2-44F1-BD4D0CCAC903}"/>
              </a:ext>
            </a:extLst>
          </p:cNvPr>
          <p:cNvCxnSpPr/>
          <p:nvPr userDrawn="1"/>
        </p:nvCxnSpPr>
        <p:spPr>
          <a:xfrm>
            <a:off x="0" y="413133"/>
            <a:ext cx="9144000" cy="0"/>
          </a:xfrm>
          <a:prstGeom prst="line">
            <a:avLst/>
          </a:prstGeom>
          <a:ln w="9525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147B249-9935-83AB-E3A3-0A1537962AA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900"/>
            </a:lvl1pPr>
          </a:lstStyle>
          <a:p>
            <a:fld id="{C583EF2A-A2E5-2E48-80EA-CA52DB1ADF5E}" type="datetime1">
              <a:rPr lang="de-AT" smtClean="0"/>
              <a:t>26.09.2024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C606A96-275D-C35B-77E0-1E9FD984723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/>
              <a:t>Thema der Präsentation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5735C586-CBD8-F129-1D30-B9F1B955DC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900"/>
            </a:lvl1pPr>
          </a:lstStyle>
          <a:p>
            <a:fld id="{B44D6AE0-5C4D-8C42-A26C-36DDA3637F4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6251F254-EF2D-AE5A-2846-0927C2449C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5288" y="1902036"/>
            <a:ext cx="3556747" cy="385261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Punkt 1 – Calibri Light 20 </a:t>
            </a:r>
            <a:r>
              <a:rPr lang="de-DE" dirty="0" err="1"/>
              <a:t>pt</a:t>
            </a:r>
            <a:endParaRPr lang="de-DE" dirty="0"/>
          </a:p>
        </p:txBody>
      </p:sp>
      <p:sp>
        <p:nvSpPr>
          <p:cNvPr id="16" name="Textplatzhalter 12">
            <a:extLst>
              <a:ext uri="{FF2B5EF4-FFF2-40B4-BE49-F238E27FC236}">
                <a16:creationId xmlns:a16="http://schemas.microsoft.com/office/drawing/2014/main" id="{5B5246AB-1191-6994-6BFD-0F45B5FC570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047" y="2348426"/>
            <a:ext cx="3556747" cy="1993417"/>
          </a:xfrm>
        </p:spPr>
        <p:txBody>
          <a:bodyPr>
            <a:normAutofit/>
          </a:bodyPr>
          <a:lstStyle>
            <a:lvl1pPr algn="l">
              <a:defRPr sz="1400">
                <a:latin typeface="+mj-lt"/>
              </a:defRPr>
            </a:lvl1pPr>
          </a:lstStyle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Text – Calibri Light 14 </a:t>
            </a:r>
            <a:r>
              <a:rPr lang="de-AT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pt</a:t>
            </a:r>
            <a:endParaRPr lang="de-AT" dirty="0">
              <a:solidFill>
                <a:srgbClr val="333333"/>
              </a:solidFill>
              <a:effectLst/>
              <a:latin typeface="Calibri" panose="020F0502020204030204" pitchFamily="34" charset="0"/>
            </a:endParaRPr>
          </a:p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Erhöhung der Attraktivität eines Unternehmens</a:t>
            </a:r>
          </a:p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Binden von Schlüsselpersonal (interne wie externe Personen) an das Unternehmen</a:t>
            </a:r>
          </a:p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Start-Ups: Aussicht auf zukünftige Gewinne soll Bezüge unter dem Marktwert ausgleichen</a:t>
            </a:r>
            <a:b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</a:br>
            <a:endParaRPr lang="de-AT" dirty="0">
              <a:solidFill>
                <a:srgbClr val="333333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8" name="Textplatzhalter 12">
            <a:extLst>
              <a:ext uri="{FF2B5EF4-FFF2-40B4-BE49-F238E27FC236}">
                <a16:creationId xmlns:a16="http://schemas.microsoft.com/office/drawing/2014/main" id="{A3A770F6-A95E-839A-05D8-1FF0FA11D09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68472" y="1902036"/>
            <a:ext cx="3556747" cy="385255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Punkt 2</a:t>
            </a:r>
          </a:p>
        </p:txBody>
      </p:sp>
      <p:sp>
        <p:nvSpPr>
          <p:cNvPr id="19" name="Textplatzhalter 12">
            <a:extLst>
              <a:ext uri="{FF2B5EF4-FFF2-40B4-BE49-F238E27FC236}">
                <a16:creationId xmlns:a16="http://schemas.microsoft.com/office/drawing/2014/main" id="{0457BC39-EDA4-710E-BC7A-53D922CC919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966231" y="2348425"/>
            <a:ext cx="3556747" cy="1993413"/>
          </a:xfrm>
        </p:spPr>
        <p:txBody>
          <a:bodyPr>
            <a:normAutofit/>
          </a:bodyPr>
          <a:lstStyle>
            <a:lvl1pPr algn="l">
              <a:defRPr lang="de-AT" sz="1400" dirty="0">
                <a:latin typeface="+mj-lt"/>
              </a:defRPr>
            </a:lvl1pPr>
          </a:lstStyle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Erhöhung der Attraktivität eines Unternehmens</a:t>
            </a:r>
          </a:p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Binden von Schlüsselpersonal (interne wie externe Personen) an das Unternehmen</a:t>
            </a:r>
          </a:p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Start-Ups: Aussicht auf zukünftige Gewinne soll Bezüge unter dem Marktwert ausgleichen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2C667FB0-3A56-867C-9F47-1929F5F2A5BD}"/>
              </a:ext>
            </a:extLst>
          </p:cNvPr>
          <p:cNvSpPr txBox="1"/>
          <p:nvPr userDrawn="1"/>
        </p:nvSpPr>
        <p:spPr>
          <a:xfrm>
            <a:off x="6896559" y="84583"/>
            <a:ext cx="18508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CHG </a:t>
            </a:r>
            <a:r>
              <a:rPr lang="de-AT" sz="1000" dirty="0" err="1">
                <a:solidFill>
                  <a:srgbClr val="949391"/>
                </a:solidFill>
                <a:effectLst/>
                <a:latin typeface="+mj-lt"/>
              </a:rPr>
              <a:t>Czernich</a:t>
            </a: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 Rechtsanwälte</a:t>
            </a:r>
          </a:p>
        </p:txBody>
      </p:sp>
      <p:sp>
        <p:nvSpPr>
          <p:cNvPr id="4" name="Textplatzhalter 12">
            <a:extLst>
              <a:ext uri="{FF2B5EF4-FFF2-40B4-BE49-F238E27FC236}">
                <a16:creationId xmlns:a16="http://schemas.microsoft.com/office/drawing/2014/main" id="{2DFF5952-877E-1568-A200-5626322B90E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25288" y="1136930"/>
            <a:ext cx="7890062" cy="664976"/>
          </a:xfrm>
        </p:spPr>
        <p:txBody>
          <a:bodyPr>
            <a:normAutofit/>
          </a:bodyPr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ÜBERSCHRIFT – Schriftschnitt Calibri Light </a:t>
            </a:r>
            <a:r>
              <a:rPr lang="de-DE" dirty="0" err="1"/>
              <a:t>Bold</a:t>
            </a:r>
            <a:r>
              <a:rPr lang="de-DE" dirty="0"/>
              <a:t> 28 </a:t>
            </a:r>
            <a:r>
              <a:rPr lang="de-DE" dirty="0" err="1"/>
              <a:t>pt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636446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Benutzerdefiniertes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58EB56D1-12D6-A7E2-44F1-BD4D0CCAC903}"/>
              </a:ext>
            </a:extLst>
          </p:cNvPr>
          <p:cNvCxnSpPr/>
          <p:nvPr userDrawn="1"/>
        </p:nvCxnSpPr>
        <p:spPr>
          <a:xfrm>
            <a:off x="0" y="413133"/>
            <a:ext cx="9144000" cy="0"/>
          </a:xfrm>
          <a:prstGeom prst="line">
            <a:avLst/>
          </a:prstGeom>
          <a:ln w="9525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147B249-9935-83AB-E3A3-0A1537962AA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900"/>
            </a:lvl1pPr>
          </a:lstStyle>
          <a:p>
            <a:fld id="{C2C79E5C-8AEA-0349-9AA4-C3CBEFFA5056}" type="datetime1">
              <a:rPr lang="de-AT" smtClean="0"/>
              <a:t>26.09.2024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C606A96-275D-C35B-77E0-1E9FD984723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/>
              <a:t>Thema der Präsentation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5735C586-CBD8-F129-1D30-B9F1B955DC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900"/>
            </a:lvl1pPr>
          </a:lstStyle>
          <a:p>
            <a:fld id="{B44D6AE0-5C4D-8C42-A26C-36DDA3637F4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6251F254-EF2D-AE5A-2846-0927C2449C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5288" y="1136930"/>
            <a:ext cx="3556747" cy="664976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Punkt 1</a:t>
            </a:r>
          </a:p>
        </p:txBody>
      </p:sp>
      <p:sp>
        <p:nvSpPr>
          <p:cNvPr id="16" name="Textplatzhalter 12">
            <a:extLst>
              <a:ext uri="{FF2B5EF4-FFF2-40B4-BE49-F238E27FC236}">
                <a16:creationId xmlns:a16="http://schemas.microsoft.com/office/drawing/2014/main" id="{5B5246AB-1191-6994-6BFD-0F45B5FC570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047" y="1906774"/>
            <a:ext cx="3556747" cy="2329050"/>
          </a:xfrm>
        </p:spPr>
        <p:txBody>
          <a:bodyPr>
            <a:normAutofit/>
          </a:bodyPr>
          <a:lstStyle>
            <a:lvl1pPr algn="l">
              <a:defRPr sz="1400">
                <a:latin typeface="+mj-lt"/>
              </a:defRPr>
            </a:lvl1pPr>
          </a:lstStyle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Erhöhung der Attraktivität eines Unternehmens</a:t>
            </a:r>
          </a:p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Binden von Schlüsselpersonal (interne wie externe Personen) an das Unternehmen</a:t>
            </a:r>
          </a:p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Start-Ups: Aussicht auf zukünftige Gewinne soll Bezüge unter dem Marktwert ausgleichen</a:t>
            </a:r>
            <a:b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</a:br>
            <a:endParaRPr lang="de-AT" dirty="0">
              <a:solidFill>
                <a:srgbClr val="333333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8" name="Textplatzhalter 12">
            <a:extLst>
              <a:ext uri="{FF2B5EF4-FFF2-40B4-BE49-F238E27FC236}">
                <a16:creationId xmlns:a16="http://schemas.microsoft.com/office/drawing/2014/main" id="{A3A770F6-A95E-839A-05D8-1FF0FA11D09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68472" y="1136930"/>
            <a:ext cx="3556747" cy="664976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Punkt 2</a:t>
            </a:r>
          </a:p>
        </p:txBody>
      </p:sp>
      <p:sp>
        <p:nvSpPr>
          <p:cNvPr id="19" name="Textplatzhalter 12">
            <a:extLst>
              <a:ext uri="{FF2B5EF4-FFF2-40B4-BE49-F238E27FC236}">
                <a16:creationId xmlns:a16="http://schemas.microsoft.com/office/drawing/2014/main" id="{0457BC39-EDA4-710E-BC7A-53D922CC919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966231" y="1906774"/>
            <a:ext cx="3556747" cy="2329050"/>
          </a:xfrm>
        </p:spPr>
        <p:txBody>
          <a:bodyPr>
            <a:normAutofit/>
          </a:bodyPr>
          <a:lstStyle>
            <a:lvl1pPr algn="l">
              <a:defRPr lang="de-AT" sz="1400" dirty="0">
                <a:latin typeface="+mj-lt"/>
              </a:defRPr>
            </a:lvl1pPr>
          </a:lstStyle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Erhöhung der Attraktivität eines Unternehmens</a:t>
            </a:r>
          </a:p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Binden von Schlüsselpersonal (interne wie externe Personen) an das Unternehmen</a:t>
            </a:r>
          </a:p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Start-Ups: Aussicht auf zukünftige Gewinne soll Bezüge unter dem Marktwert ausgleichen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2C667FB0-3A56-867C-9F47-1929F5F2A5BD}"/>
              </a:ext>
            </a:extLst>
          </p:cNvPr>
          <p:cNvSpPr txBox="1"/>
          <p:nvPr userDrawn="1"/>
        </p:nvSpPr>
        <p:spPr>
          <a:xfrm>
            <a:off x="6896559" y="84583"/>
            <a:ext cx="18508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CHG </a:t>
            </a:r>
            <a:r>
              <a:rPr lang="de-AT" sz="1000" dirty="0" err="1">
                <a:solidFill>
                  <a:srgbClr val="949391"/>
                </a:solidFill>
                <a:effectLst/>
                <a:latin typeface="+mj-lt"/>
              </a:rPr>
              <a:t>Czernich</a:t>
            </a: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 Rechtsanwälte</a:t>
            </a:r>
          </a:p>
        </p:txBody>
      </p:sp>
    </p:spTree>
    <p:extLst>
      <p:ext uri="{BB962C8B-B14F-4D97-AF65-F5344CB8AC3E}">
        <p14:creationId xmlns:p14="http://schemas.microsoft.com/office/powerpoint/2010/main" val="6430943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Benutzerdefiniertes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6449EF-78E3-F62D-C7CB-289CDC09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51031" y="1140212"/>
            <a:ext cx="5041937" cy="945934"/>
          </a:xfrm>
          <a:prstGeom prst="rect">
            <a:avLst/>
          </a:prstGeom>
        </p:spPr>
        <p:txBody>
          <a:bodyPr anchor="t"/>
          <a:lstStyle>
            <a:lvl1pPr algn="ctr">
              <a:defRPr sz="2000" baseline="0">
                <a:solidFill>
                  <a:schemeClr val="tx2"/>
                </a:solidFill>
                <a:latin typeface="+mj-lt"/>
              </a:defRPr>
            </a:lvl1pPr>
          </a:lstStyle>
          <a:p>
            <a:pPr algn="ctr"/>
            <a:r>
              <a:rPr lang="de-DE" dirty="0"/>
              <a:t>Eine etwas längere </a:t>
            </a:r>
            <a:br>
              <a:rPr lang="de-DE" dirty="0"/>
            </a:br>
            <a:r>
              <a:rPr lang="de-DE" dirty="0"/>
              <a:t>Überschrift in zwei bis drei Zeilen</a:t>
            </a:r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58EB56D1-12D6-A7E2-44F1-BD4D0CCAC903}"/>
              </a:ext>
            </a:extLst>
          </p:cNvPr>
          <p:cNvCxnSpPr/>
          <p:nvPr userDrawn="1"/>
        </p:nvCxnSpPr>
        <p:spPr>
          <a:xfrm>
            <a:off x="0" y="413133"/>
            <a:ext cx="9144000" cy="0"/>
          </a:xfrm>
          <a:prstGeom prst="line">
            <a:avLst/>
          </a:prstGeom>
          <a:ln w="9525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147B249-9935-83AB-E3A3-0A1537962AA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900"/>
            </a:lvl1pPr>
          </a:lstStyle>
          <a:p>
            <a:fld id="{C0862974-04E9-8945-85AB-47C54DF472F1}" type="datetime1">
              <a:rPr lang="de-AT" smtClean="0"/>
              <a:t>26.09.2024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C606A96-275D-C35B-77E0-1E9FD984723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/>
              <a:t>Thema der Präsentation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5735C586-CBD8-F129-1D30-B9F1B955DC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900"/>
            </a:lvl1pPr>
          </a:lstStyle>
          <a:p>
            <a:fld id="{B44D6AE0-5C4D-8C42-A26C-36DDA3637F4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9B1DB8E-A7D9-A820-42D1-11559DB38C6F}"/>
              </a:ext>
            </a:extLst>
          </p:cNvPr>
          <p:cNvSpPr txBox="1"/>
          <p:nvPr userDrawn="1"/>
        </p:nvSpPr>
        <p:spPr>
          <a:xfrm>
            <a:off x="6896559" y="84583"/>
            <a:ext cx="18508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CHG </a:t>
            </a:r>
            <a:r>
              <a:rPr lang="de-AT" sz="1000" dirty="0" err="1">
                <a:solidFill>
                  <a:srgbClr val="949391"/>
                </a:solidFill>
                <a:effectLst/>
                <a:latin typeface="+mj-lt"/>
              </a:rPr>
              <a:t>Czernich</a:t>
            </a: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 Rechtsanwälte</a:t>
            </a:r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946D2517-5341-D189-72B5-BD9BFEF93FB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051050" y="2124075"/>
            <a:ext cx="5041900" cy="2360613"/>
          </a:xfrm>
        </p:spPr>
        <p:txBody>
          <a:bodyPr>
            <a:normAutofit/>
          </a:bodyPr>
          <a:lstStyle>
            <a:lvl1pPr algn="ctr">
              <a:defRPr sz="1400">
                <a:latin typeface="+mj-lt"/>
              </a:defRPr>
            </a:lvl1pPr>
          </a:lstStyle>
          <a:p>
            <a:pPr lvl="0"/>
            <a:r>
              <a:rPr lang="de-DE" dirty="0"/>
              <a:t>Erhöhung der Attraktivität eines Unternehmens</a:t>
            </a:r>
          </a:p>
          <a:p>
            <a:pPr lvl="0"/>
            <a:r>
              <a:rPr lang="de-DE" dirty="0"/>
              <a:t>Binden von Schlüsselpersonal (interne wie externe Personen) </a:t>
            </a:r>
            <a:br>
              <a:rPr lang="de-DE" dirty="0"/>
            </a:br>
            <a:r>
              <a:rPr lang="de-DE" dirty="0"/>
              <a:t>an das Unternehmen</a:t>
            </a:r>
          </a:p>
          <a:p>
            <a:pPr lvl="0"/>
            <a:r>
              <a:rPr lang="de-DE" dirty="0"/>
              <a:t>Start-Ups: Aussicht auf zukünftige Gewinne soll Bezüge unter </a:t>
            </a:r>
            <a:br>
              <a:rPr lang="de-DE" dirty="0"/>
            </a:br>
            <a:r>
              <a:rPr lang="de-DE" dirty="0"/>
              <a:t>dem Marktwert ausgleichen</a:t>
            </a:r>
          </a:p>
        </p:txBody>
      </p:sp>
    </p:spTree>
    <p:extLst>
      <p:ext uri="{BB962C8B-B14F-4D97-AF65-F5344CB8AC3E}">
        <p14:creationId xmlns:p14="http://schemas.microsoft.com/office/powerpoint/2010/main" val="5284594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Benutzerdefiniertes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AFE764EB-6671-F4D4-5071-6D633B811FC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128963" y="0"/>
            <a:ext cx="6015037" cy="5143500"/>
          </a:xfr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6449EF-78E3-F62D-C7CB-289CDC09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1299" y="1134737"/>
            <a:ext cx="2352101" cy="863981"/>
          </a:xfrm>
          <a:prstGeom prst="rect">
            <a:avLst/>
          </a:prstGeom>
        </p:spPr>
        <p:txBody>
          <a:bodyPr anchor="t"/>
          <a:lstStyle>
            <a:lvl1pPr algn="l">
              <a:defRPr sz="2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Überschrift</a:t>
            </a:r>
            <a:br>
              <a:rPr lang="de-DE" dirty="0"/>
            </a:br>
            <a:r>
              <a:rPr lang="de-DE" dirty="0"/>
              <a:t>max. zwei Zeilen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6D314C3D-0B7A-A3C3-A4C9-9B88DA846C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867" y="2081053"/>
            <a:ext cx="2352101" cy="209434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Erhöhung der Attraktivität eines Unternehmens</a:t>
            </a:r>
          </a:p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Binden von Schlüsselpersonal (interne wie externe Personen) an das Unternehmen</a:t>
            </a:r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58EB56D1-12D6-A7E2-44F1-BD4D0CCAC903}"/>
              </a:ext>
            </a:extLst>
          </p:cNvPr>
          <p:cNvCxnSpPr/>
          <p:nvPr userDrawn="1"/>
        </p:nvCxnSpPr>
        <p:spPr>
          <a:xfrm>
            <a:off x="0" y="413133"/>
            <a:ext cx="9144000" cy="0"/>
          </a:xfrm>
          <a:prstGeom prst="line">
            <a:avLst/>
          </a:prstGeom>
          <a:ln w="9525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id="{ECF6EDE4-BC33-9091-696E-57D3B8DDBC58}"/>
              </a:ext>
            </a:extLst>
          </p:cNvPr>
          <p:cNvSpPr txBox="1"/>
          <p:nvPr userDrawn="1"/>
        </p:nvSpPr>
        <p:spPr>
          <a:xfrm>
            <a:off x="479867" y="84583"/>
            <a:ext cx="17322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CHG </a:t>
            </a:r>
            <a:r>
              <a:rPr lang="de-AT" sz="1000" dirty="0" err="1">
                <a:solidFill>
                  <a:srgbClr val="949391"/>
                </a:solidFill>
                <a:effectLst/>
                <a:latin typeface="+mj-lt"/>
              </a:rPr>
              <a:t>Czernich</a:t>
            </a: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 Rechtsanwälte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147B249-9935-83AB-E3A3-0A1537962AA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900"/>
            </a:lvl1pPr>
          </a:lstStyle>
          <a:p>
            <a:fld id="{ABFE090A-10EC-0F4E-9E84-3A7D060EF0FB}" type="datetime1">
              <a:rPr lang="de-AT" smtClean="0"/>
              <a:t>26.09.2024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C606A96-275D-C35B-77E0-1E9FD984723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/>
              <a:t>Thema der Präsentation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5735C586-CBD8-F129-1D30-B9F1B955DC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900"/>
            </a:lvl1pPr>
          </a:lstStyle>
          <a:p>
            <a:fld id="{B44D6AE0-5C4D-8C42-A26C-36DDA3637F4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2462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Benutzerdefiniertes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AFE764EB-6671-F4D4-5071-6D633B811FC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572000" y="0"/>
            <a:ext cx="4572000" cy="5143500"/>
          </a:xfr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6449EF-78E3-F62D-C7CB-289CDC09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1299" y="1134737"/>
            <a:ext cx="3605509" cy="863981"/>
          </a:xfrm>
          <a:prstGeom prst="rect">
            <a:avLst/>
          </a:prstGeom>
        </p:spPr>
        <p:txBody>
          <a:bodyPr anchor="t"/>
          <a:lstStyle>
            <a:lvl1pPr algn="l">
              <a:defRPr sz="2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Längere Überschrift</a:t>
            </a:r>
            <a:br>
              <a:rPr lang="de-DE" dirty="0"/>
            </a:br>
            <a:r>
              <a:rPr lang="de-DE" dirty="0"/>
              <a:t>max. zwei Zeilen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6D314C3D-0B7A-A3C3-A4C9-9B88DA846C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867" y="2081053"/>
            <a:ext cx="3605509" cy="209434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Erhöhung der Attraktivität eines Unternehmens</a:t>
            </a:r>
          </a:p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Binden von Schlüsselpersonal (interne wie externe Personen) an das Unternehmen</a:t>
            </a:r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58EB56D1-12D6-A7E2-44F1-BD4D0CCAC903}"/>
              </a:ext>
            </a:extLst>
          </p:cNvPr>
          <p:cNvCxnSpPr/>
          <p:nvPr userDrawn="1"/>
        </p:nvCxnSpPr>
        <p:spPr>
          <a:xfrm>
            <a:off x="0" y="413133"/>
            <a:ext cx="9144000" cy="0"/>
          </a:xfrm>
          <a:prstGeom prst="line">
            <a:avLst/>
          </a:prstGeom>
          <a:ln w="9525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id="{ECF6EDE4-BC33-9091-696E-57D3B8DDBC58}"/>
              </a:ext>
            </a:extLst>
          </p:cNvPr>
          <p:cNvSpPr txBox="1"/>
          <p:nvPr userDrawn="1"/>
        </p:nvSpPr>
        <p:spPr>
          <a:xfrm>
            <a:off x="479867" y="84583"/>
            <a:ext cx="17322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CHG </a:t>
            </a:r>
            <a:r>
              <a:rPr lang="de-AT" sz="1000" dirty="0" err="1">
                <a:solidFill>
                  <a:srgbClr val="949391"/>
                </a:solidFill>
                <a:effectLst/>
                <a:latin typeface="+mj-lt"/>
              </a:rPr>
              <a:t>Czernich</a:t>
            </a: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 Rechtsanwälte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147B249-9935-83AB-E3A3-0A1537962AA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900"/>
            </a:lvl1pPr>
          </a:lstStyle>
          <a:p>
            <a:fld id="{AF047B0C-4C45-8743-A927-09758666D357}" type="datetime1">
              <a:rPr lang="de-AT" smtClean="0"/>
              <a:t>26.09.2024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C606A96-275D-C35B-77E0-1E9FD984723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/>
              <a:t>Thema der Präsentation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5735C586-CBD8-F129-1D30-B9F1B955DC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900"/>
            </a:lvl1pPr>
          </a:lstStyle>
          <a:p>
            <a:fld id="{B44D6AE0-5C4D-8C42-A26C-36DDA3637F4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07410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Benutzerdefiniertes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AFE764EB-6671-F4D4-5071-6D633B811FC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08914" y="0"/>
            <a:ext cx="3135086" cy="5143500"/>
          </a:xfr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6449EF-78E3-F62D-C7CB-289CDC09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1299" y="1134737"/>
            <a:ext cx="5005101" cy="863981"/>
          </a:xfrm>
          <a:prstGeom prst="rect">
            <a:avLst/>
          </a:prstGeom>
        </p:spPr>
        <p:txBody>
          <a:bodyPr anchor="t"/>
          <a:lstStyle>
            <a:lvl1pPr algn="l">
              <a:defRPr sz="2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Längere Überschrift möglich</a:t>
            </a:r>
            <a:br>
              <a:rPr lang="de-DE" dirty="0"/>
            </a:br>
            <a:r>
              <a:rPr lang="de-DE" dirty="0"/>
              <a:t>Zeile 2 </a:t>
            </a:r>
            <a:br>
              <a:rPr lang="de-DE" dirty="0"/>
            </a:br>
            <a:r>
              <a:rPr lang="de-DE" dirty="0"/>
              <a:t>Zeile 3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6D314C3D-0B7A-A3C3-A4C9-9B88DA846C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867" y="2345111"/>
            <a:ext cx="5005101" cy="1830282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400"/>
            </a:lvl1pPr>
          </a:lstStyle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Erhöhung der Attraktivität eines Unternehmens</a:t>
            </a:r>
          </a:p>
          <a:p>
            <a:r>
              <a:rPr lang="de-AT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Binden von Schlüsselpersonal (interne wie externe Personen) an das Unternehmen</a:t>
            </a:r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58EB56D1-12D6-A7E2-44F1-BD4D0CCAC903}"/>
              </a:ext>
            </a:extLst>
          </p:cNvPr>
          <p:cNvCxnSpPr/>
          <p:nvPr userDrawn="1"/>
        </p:nvCxnSpPr>
        <p:spPr>
          <a:xfrm>
            <a:off x="0" y="413133"/>
            <a:ext cx="9144000" cy="0"/>
          </a:xfrm>
          <a:prstGeom prst="line">
            <a:avLst/>
          </a:prstGeom>
          <a:ln w="9525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id="{ECF6EDE4-BC33-9091-696E-57D3B8DDBC58}"/>
              </a:ext>
            </a:extLst>
          </p:cNvPr>
          <p:cNvSpPr txBox="1"/>
          <p:nvPr userDrawn="1"/>
        </p:nvSpPr>
        <p:spPr>
          <a:xfrm>
            <a:off x="479867" y="84583"/>
            <a:ext cx="17322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CHG </a:t>
            </a:r>
            <a:r>
              <a:rPr lang="de-AT" sz="1000" dirty="0" err="1">
                <a:solidFill>
                  <a:srgbClr val="949391"/>
                </a:solidFill>
                <a:effectLst/>
                <a:latin typeface="+mj-lt"/>
              </a:rPr>
              <a:t>Czernich</a:t>
            </a:r>
            <a:r>
              <a:rPr lang="de-AT" sz="1000" dirty="0">
                <a:solidFill>
                  <a:srgbClr val="949391"/>
                </a:solidFill>
                <a:effectLst/>
                <a:latin typeface="+mj-lt"/>
              </a:rPr>
              <a:t> Rechtsanwälte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147B249-9935-83AB-E3A3-0A1537962AA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900"/>
            </a:lvl1pPr>
          </a:lstStyle>
          <a:p>
            <a:fld id="{54116EC0-B917-5F40-A997-D8C6E65FB162}" type="datetime1">
              <a:rPr lang="de-AT" smtClean="0"/>
              <a:t>26.09.2024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C606A96-275D-C35B-77E0-1E9FD984723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/>
              <a:t>Thema der Präsentation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5735C586-CBD8-F129-1D30-B9F1B955DC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900"/>
            </a:lvl1pPr>
          </a:lstStyle>
          <a:p>
            <a:fld id="{B44D6AE0-5C4D-8C42-A26C-36DDA3637F4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6246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33.xml"/><Relationship Id="rId1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1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2.xml"/><Relationship Id="rId16" Type="http://schemas.openxmlformats.org/officeDocument/2006/relationships/slideLayout" Target="../slideLayouts/slideLayout36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0.xml"/><Relationship Id="rId19" Type="http://schemas.openxmlformats.org/officeDocument/2006/relationships/slideLayout" Target="../slideLayouts/slideLayout39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905919"/>
            <a:ext cx="7886700" cy="3580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Kurzvorstellung</a:t>
            </a:r>
            <a:endParaRPr lang="en-US" dirty="0"/>
          </a:p>
        </p:txBody>
      </p:sp>
      <p:sp>
        <p:nvSpPr>
          <p:cNvPr id="7" name="Titelplatzhalter 6">
            <a:extLst>
              <a:ext uri="{FF2B5EF4-FFF2-40B4-BE49-F238E27FC236}">
                <a16:creationId xmlns:a16="http://schemas.microsoft.com/office/drawing/2014/main" id="{043C2BF9-29FC-4458-A115-5F2F566E2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296224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AT" dirty="0">
                <a:solidFill>
                  <a:schemeClr val="tx1"/>
                </a:solidFill>
                <a:effectLst/>
                <a:latin typeface="Calibri Light" panose="020F0302020204030204" pitchFamily="34" charset="0"/>
              </a:rPr>
              <a:t>Praxisgruppe Vergaberecht / öffentliches Recht</a:t>
            </a:r>
            <a:br>
              <a:rPr lang="de-AT" dirty="0">
                <a:solidFill>
                  <a:schemeClr val="tx1"/>
                </a:solidFill>
                <a:effectLst/>
                <a:latin typeface="Calibri Light" panose="020F0302020204030204" pitchFamily="34" charset="0"/>
              </a:rPr>
            </a:br>
            <a:r>
              <a:rPr lang="de-AT" dirty="0">
                <a:solidFill>
                  <a:schemeClr val="tx1"/>
                </a:solidFill>
                <a:effectLst/>
                <a:latin typeface="Calibri Light" panose="020F0302020204030204" pitchFamily="34" charset="0"/>
              </a:rPr>
              <a:t>CHG </a:t>
            </a:r>
            <a:r>
              <a:rPr lang="de-AT" dirty="0" err="1">
                <a:solidFill>
                  <a:schemeClr val="tx1"/>
                </a:solidFill>
                <a:effectLst/>
                <a:latin typeface="Calibri Light" panose="020F0302020204030204" pitchFamily="34" charset="0"/>
              </a:rPr>
              <a:t>Czernich</a:t>
            </a:r>
            <a:r>
              <a:rPr lang="de-AT" dirty="0">
                <a:solidFill>
                  <a:schemeClr val="tx1"/>
                </a:solidFill>
                <a:effectLst/>
                <a:latin typeface="Calibri Light" panose="020F0302020204030204" pitchFamily="34" charset="0"/>
              </a:rPr>
              <a:t> </a:t>
            </a:r>
            <a:r>
              <a:rPr lang="de-AT" dirty="0" err="1">
                <a:solidFill>
                  <a:schemeClr val="tx1"/>
                </a:solidFill>
                <a:effectLst/>
                <a:latin typeface="Calibri Light" panose="020F0302020204030204" pitchFamily="34" charset="0"/>
              </a:rPr>
              <a:t>Haidlen</a:t>
            </a:r>
            <a:r>
              <a:rPr lang="de-AT" dirty="0">
                <a:solidFill>
                  <a:schemeClr val="tx1"/>
                </a:solidFill>
                <a:effectLst/>
                <a:latin typeface="Calibri Light" panose="020F0302020204030204" pitchFamily="34" charset="0"/>
              </a:rPr>
              <a:t> Gast und </a:t>
            </a:r>
            <a:br>
              <a:rPr lang="de-AT" dirty="0">
                <a:solidFill>
                  <a:schemeClr val="tx1"/>
                </a:solidFill>
                <a:effectLst/>
                <a:latin typeface="Calibri Light" panose="020F0302020204030204" pitchFamily="34" charset="0"/>
              </a:rPr>
            </a:br>
            <a:r>
              <a:rPr lang="de-AT" dirty="0">
                <a:solidFill>
                  <a:schemeClr val="tx1"/>
                </a:solidFill>
                <a:effectLst/>
                <a:latin typeface="Calibri Light" panose="020F0302020204030204" pitchFamily="34" charset="0"/>
              </a:rPr>
              <a:t>Partner Rechtsanwälte GmbH</a:t>
            </a:r>
          </a:p>
        </p:txBody>
      </p:sp>
      <p:cxnSp>
        <p:nvCxnSpPr>
          <p:cNvPr id="19" name="Gerade Verbindung 18">
            <a:extLst>
              <a:ext uri="{FF2B5EF4-FFF2-40B4-BE49-F238E27FC236}">
                <a16:creationId xmlns:a16="http://schemas.microsoft.com/office/drawing/2014/main" id="{73686CDE-0B77-531F-276A-BD6726ED3B0B}"/>
              </a:ext>
            </a:extLst>
          </p:cNvPr>
          <p:cNvCxnSpPr>
            <a:cxnSpLocks/>
          </p:cNvCxnSpPr>
          <p:nvPr userDrawn="1"/>
        </p:nvCxnSpPr>
        <p:spPr>
          <a:xfrm>
            <a:off x="0" y="727103"/>
            <a:ext cx="91440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Grafik 3">
            <a:extLst>
              <a:ext uri="{FF2B5EF4-FFF2-40B4-BE49-F238E27FC236}">
                <a16:creationId xmlns:a16="http://schemas.microsoft.com/office/drawing/2014/main" id="{078C9344-1C90-7710-548F-C5ECF366BEE9}"/>
              </a:ext>
            </a:extLst>
          </p:cNvPr>
          <p:cNvPicPr>
            <a:picLocks noChangeAspect="1"/>
          </p:cNvPicPr>
          <p:nvPr userDrawn="1"/>
        </p:nvPicPr>
        <p:blipFill>
          <a:blip r:embed="rId22"/>
          <a:stretch>
            <a:fillRect/>
          </a:stretch>
        </p:blipFill>
        <p:spPr>
          <a:xfrm>
            <a:off x="6586965" y="-139689"/>
            <a:ext cx="2557034" cy="780315"/>
          </a:xfrm>
          <a:prstGeom prst="rect">
            <a:avLst/>
          </a:prstGeom>
        </p:spPr>
      </p:pic>
      <p:sp>
        <p:nvSpPr>
          <p:cNvPr id="15" name="Fußzeilenplatzhalter 14">
            <a:extLst>
              <a:ext uri="{FF2B5EF4-FFF2-40B4-BE49-F238E27FC236}">
                <a16:creationId xmlns:a16="http://schemas.microsoft.com/office/drawing/2014/main" id="{5B30AB2E-118F-E784-55F8-7B0E47E37F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83688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de-DE"/>
              <a:t>Thema der Präsentation</a:t>
            </a:r>
          </a:p>
        </p:txBody>
      </p:sp>
      <p:sp>
        <p:nvSpPr>
          <p:cNvPr id="16" name="Datumsplatzhalter 15">
            <a:extLst>
              <a:ext uri="{FF2B5EF4-FFF2-40B4-BE49-F238E27FC236}">
                <a16:creationId xmlns:a16="http://schemas.microsoft.com/office/drawing/2014/main" id="{C8F53336-0F8C-1EED-1774-43ECC9F917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83688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8CC5855F-7FFE-544D-97B7-622DE0F049F5}" type="datetime1">
              <a:rPr lang="de-AT" smtClean="0"/>
              <a:t>26.09.2024</a:t>
            </a:fld>
            <a:endParaRPr lang="de-DE"/>
          </a:p>
        </p:txBody>
      </p:sp>
      <p:sp>
        <p:nvSpPr>
          <p:cNvPr id="17" name="Foliennummernplatzhalter 16">
            <a:extLst>
              <a:ext uri="{FF2B5EF4-FFF2-40B4-BE49-F238E27FC236}">
                <a16:creationId xmlns:a16="http://schemas.microsoft.com/office/drawing/2014/main" id="{DC9663C5-3966-5898-62AD-032E32A7D9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83688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B44D6AE0-5C4D-8C42-A26C-36DDA3637F4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74611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2" r:id="rId1"/>
    <p:sldLayoutId id="2147483696" r:id="rId2"/>
    <p:sldLayoutId id="2147483713" r:id="rId3"/>
    <p:sldLayoutId id="2147483722" r:id="rId4"/>
    <p:sldLayoutId id="2147483715" r:id="rId5"/>
    <p:sldLayoutId id="2147483714" r:id="rId6"/>
    <p:sldLayoutId id="2147483716" r:id="rId7"/>
    <p:sldLayoutId id="2147483720" r:id="rId8"/>
    <p:sldLayoutId id="2147483718" r:id="rId9"/>
    <p:sldLayoutId id="2147483724" r:id="rId10"/>
    <p:sldLayoutId id="2147483725" r:id="rId11"/>
    <p:sldLayoutId id="2147483717" r:id="rId12"/>
    <p:sldLayoutId id="2147483721" r:id="rId13"/>
    <p:sldLayoutId id="2147483719" r:id="rId14"/>
    <p:sldLayoutId id="2147483723" r:id="rId15"/>
    <p:sldLayoutId id="2147483726" r:id="rId16"/>
    <p:sldLayoutId id="2147483727" r:id="rId17"/>
    <p:sldLayoutId id="2147483728" r:id="rId18"/>
    <p:sldLayoutId id="2147483729" r:id="rId19"/>
    <p:sldLayoutId id="2147483730" r:id="rId20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lang="de-AT" sz="2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j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905919"/>
            <a:ext cx="7886700" cy="3580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Kurzvorstellung</a:t>
            </a:r>
            <a:endParaRPr lang="en-US" dirty="0"/>
          </a:p>
        </p:txBody>
      </p:sp>
      <p:sp>
        <p:nvSpPr>
          <p:cNvPr id="7" name="Titelplatzhalter 6">
            <a:extLst>
              <a:ext uri="{FF2B5EF4-FFF2-40B4-BE49-F238E27FC236}">
                <a16:creationId xmlns:a16="http://schemas.microsoft.com/office/drawing/2014/main" id="{043C2BF9-29FC-4458-A115-5F2F566E2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296224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AT" dirty="0">
                <a:solidFill>
                  <a:schemeClr val="tx1"/>
                </a:solidFill>
                <a:effectLst/>
                <a:latin typeface="Calibri Light" panose="020F0302020204030204" pitchFamily="34" charset="0"/>
              </a:rPr>
              <a:t>Praxisgruppe Vergaberecht / öffentliches Recht</a:t>
            </a:r>
            <a:br>
              <a:rPr lang="de-AT" dirty="0">
                <a:solidFill>
                  <a:schemeClr val="tx1"/>
                </a:solidFill>
                <a:effectLst/>
                <a:latin typeface="Calibri Light" panose="020F0302020204030204" pitchFamily="34" charset="0"/>
              </a:rPr>
            </a:br>
            <a:r>
              <a:rPr lang="de-AT" dirty="0">
                <a:solidFill>
                  <a:schemeClr val="tx1"/>
                </a:solidFill>
                <a:effectLst/>
                <a:latin typeface="Calibri Light" panose="020F0302020204030204" pitchFamily="34" charset="0"/>
              </a:rPr>
              <a:t>CHG </a:t>
            </a:r>
            <a:r>
              <a:rPr lang="de-AT" dirty="0" err="1">
                <a:solidFill>
                  <a:schemeClr val="tx1"/>
                </a:solidFill>
                <a:effectLst/>
                <a:latin typeface="Calibri Light" panose="020F0302020204030204" pitchFamily="34" charset="0"/>
              </a:rPr>
              <a:t>Czernich</a:t>
            </a:r>
            <a:r>
              <a:rPr lang="de-AT" dirty="0">
                <a:solidFill>
                  <a:schemeClr val="tx1"/>
                </a:solidFill>
                <a:effectLst/>
                <a:latin typeface="Calibri Light" panose="020F0302020204030204" pitchFamily="34" charset="0"/>
              </a:rPr>
              <a:t> </a:t>
            </a:r>
            <a:r>
              <a:rPr lang="de-AT" dirty="0" err="1">
                <a:solidFill>
                  <a:schemeClr val="tx1"/>
                </a:solidFill>
                <a:effectLst/>
                <a:latin typeface="Calibri Light" panose="020F0302020204030204" pitchFamily="34" charset="0"/>
              </a:rPr>
              <a:t>Haidlen</a:t>
            </a:r>
            <a:r>
              <a:rPr lang="de-AT" dirty="0">
                <a:solidFill>
                  <a:schemeClr val="tx1"/>
                </a:solidFill>
                <a:effectLst/>
                <a:latin typeface="Calibri Light" panose="020F0302020204030204" pitchFamily="34" charset="0"/>
              </a:rPr>
              <a:t> Gast und </a:t>
            </a:r>
            <a:br>
              <a:rPr lang="de-AT" dirty="0">
                <a:solidFill>
                  <a:schemeClr val="tx1"/>
                </a:solidFill>
                <a:effectLst/>
                <a:latin typeface="Calibri Light" panose="020F0302020204030204" pitchFamily="34" charset="0"/>
              </a:rPr>
            </a:br>
            <a:r>
              <a:rPr lang="de-AT" dirty="0">
                <a:solidFill>
                  <a:schemeClr val="tx1"/>
                </a:solidFill>
                <a:effectLst/>
                <a:latin typeface="Calibri Light" panose="020F0302020204030204" pitchFamily="34" charset="0"/>
              </a:rPr>
              <a:t>Partner Rechtsanwälte GmbH</a:t>
            </a:r>
          </a:p>
        </p:txBody>
      </p:sp>
      <p:cxnSp>
        <p:nvCxnSpPr>
          <p:cNvPr id="19" name="Gerade Verbindung 18">
            <a:extLst>
              <a:ext uri="{FF2B5EF4-FFF2-40B4-BE49-F238E27FC236}">
                <a16:creationId xmlns:a16="http://schemas.microsoft.com/office/drawing/2014/main" id="{73686CDE-0B77-531F-276A-BD6726ED3B0B}"/>
              </a:ext>
            </a:extLst>
          </p:cNvPr>
          <p:cNvCxnSpPr>
            <a:cxnSpLocks/>
          </p:cNvCxnSpPr>
          <p:nvPr userDrawn="1"/>
        </p:nvCxnSpPr>
        <p:spPr>
          <a:xfrm>
            <a:off x="0" y="727103"/>
            <a:ext cx="91440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Grafik 3">
            <a:extLst>
              <a:ext uri="{FF2B5EF4-FFF2-40B4-BE49-F238E27FC236}">
                <a16:creationId xmlns:a16="http://schemas.microsoft.com/office/drawing/2014/main" id="{078C9344-1C90-7710-548F-C5ECF366BEE9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6586965" y="-139689"/>
            <a:ext cx="2557034" cy="780315"/>
          </a:xfrm>
          <a:prstGeom prst="rect">
            <a:avLst/>
          </a:prstGeom>
        </p:spPr>
      </p:pic>
      <p:sp>
        <p:nvSpPr>
          <p:cNvPr id="15" name="Fußzeilenplatzhalter 14">
            <a:extLst>
              <a:ext uri="{FF2B5EF4-FFF2-40B4-BE49-F238E27FC236}">
                <a16:creationId xmlns:a16="http://schemas.microsoft.com/office/drawing/2014/main" id="{5B30AB2E-118F-E784-55F8-7B0E47E37F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83688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de-DE"/>
              <a:t>Thema der Präsentation</a:t>
            </a:r>
          </a:p>
        </p:txBody>
      </p:sp>
      <p:sp>
        <p:nvSpPr>
          <p:cNvPr id="16" name="Datumsplatzhalter 15">
            <a:extLst>
              <a:ext uri="{FF2B5EF4-FFF2-40B4-BE49-F238E27FC236}">
                <a16:creationId xmlns:a16="http://schemas.microsoft.com/office/drawing/2014/main" id="{C8F53336-0F8C-1EED-1774-43ECC9F917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83688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8CC5855F-7FFE-544D-97B7-622DE0F049F5}" type="datetime1">
              <a:rPr lang="de-AT" smtClean="0"/>
              <a:t>26.09.2024</a:t>
            </a:fld>
            <a:endParaRPr lang="de-DE"/>
          </a:p>
        </p:txBody>
      </p:sp>
      <p:sp>
        <p:nvSpPr>
          <p:cNvPr id="17" name="Foliennummernplatzhalter 16">
            <a:extLst>
              <a:ext uri="{FF2B5EF4-FFF2-40B4-BE49-F238E27FC236}">
                <a16:creationId xmlns:a16="http://schemas.microsoft.com/office/drawing/2014/main" id="{DC9663C5-3966-5898-62AD-032E32A7D9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83688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B44D6AE0-5C4D-8C42-A26C-36DDA3637F4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36984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  <p:sldLayoutId id="2147483748" r:id="rId17"/>
    <p:sldLayoutId id="2147483749" r:id="rId18"/>
    <p:sldLayoutId id="2147483750" r:id="rId19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lang="de-AT" sz="2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j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360.lexisnexis.at/d/L-10001622-P879?origin=lk" TargetMode="External"/><Relationship Id="rId2" Type="http://schemas.openxmlformats.org/officeDocument/2006/relationships/hyperlink" Target="https://360.lexisnexis.at/d/L-10001622-P864A?origin=l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360.lexisnexis.at/d/u_zivil_OGH_2006_JJT_20060124_OGH0002_0_b96b50f9a1?origin=lk" TargetMode="External"/><Relationship Id="rId5" Type="http://schemas.openxmlformats.org/officeDocument/2006/relationships/hyperlink" Target="https://360.lexisnexis.at/d/u_zivil_OGH_2003_JJT_20030129_OGH0002_0_003a76267a?origin=lk" TargetMode="External"/><Relationship Id="rId4" Type="http://schemas.openxmlformats.org/officeDocument/2006/relationships/hyperlink" Target="https://360.lexisnexis.at/d/L-10002462-P6?origin=lk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>
          <a:xfrm>
            <a:off x="1657350" y="2085696"/>
            <a:ext cx="5996038" cy="1422059"/>
          </a:xfrm>
        </p:spPr>
        <p:txBody>
          <a:bodyPr>
            <a:normAutofit/>
          </a:bodyPr>
          <a:lstStyle/>
          <a:p>
            <a:r>
              <a:rPr lang="de-A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Phantom Shares &amp; Co. </a:t>
            </a:r>
            <a:br>
              <a:rPr lang="de-A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A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Moderne Modelle der Mitarbeiterbeteiligung</a:t>
            </a:r>
            <a:br>
              <a:rPr lang="de-A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de-A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A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Michael Huetz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0160E217-D0C6-48F5-97A2-57FA6BBD38DF}"/>
              </a:ext>
            </a:extLst>
          </p:cNvPr>
          <p:cNvSpPr/>
          <p:nvPr/>
        </p:nvSpPr>
        <p:spPr>
          <a:xfrm>
            <a:off x="6894258" y="34553"/>
            <a:ext cx="759129" cy="5983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 dirty="0">
              <a:highlight>
                <a:srgbClr val="FFFF00"/>
              </a:highlight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CF1B0673-681D-46FA-85AD-F744EB6A5E61}"/>
              </a:ext>
            </a:extLst>
          </p:cNvPr>
          <p:cNvSpPr/>
          <p:nvPr/>
        </p:nvSpPr>
        <p:spPr>
          <a:xfrm>
            <a:off x="4622961" y="33468"/>
            <a:ext cx="759129" cy="5983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 dirty="0">
              <a:highlight>
                <a:srgbClr val="FFFF00"/>
              </a:highlight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A1A97729-5EA0-406C-9800-77F56A82E0F2}"/>
              </a:ext>
            </a:extLst>
          </p:cNvPr>
          <p:cNvSpPr/>
          <p:nvPr/>
        </p:nvSpPr>
        <p:spPr>
          <a:xfrm>
            <a:off x="7596336" y="141480"/>
            <a:ext cx="1026114" cy="3780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1DE21FF-9949-6FAB-5626-C2B8E8AD56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70015" cy="5143500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947A34EF-7FE5-61E2-DB82-B91E604F4960}"/>
              </a:ext>
            </a:extLst>
          </p:cNvPr>
          <p:cNvSpPr txBox="1"/>
          <p:nvPr/>
        </p:nvSpPr>
        <p:spPr>
          <a:xfrm>
            <a:off x="460255" y="3016583"/>
            <a:ext cx="7182798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cap="all" dirty="0"/>
              <a:t>Spezialveranstaltung</a:t>
            </a:r>
          </a:p>
          <a:p>
            <a:r>
              <a:rPr lang="de-DE" sz="2100" b="1" cap="all" dirty="0"/>
              <a:t>Mitarbeiterbeteiligung</a:t>
            </a:r>
          </a:p>
          <a:p>
            <a:r>
              <a:rPr lang="de-DE" sz="1500" b="1" cap="all" dirty="0"/>
              <a:t>Aus gesellschaftsrechtlicher, Arbeitsrechtlicher, steuerrechtlicher und Sozialversicherungsrechtlicher Sicht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82537240-10DF-37A5-40BF-DCFF09FDCEA6}"/>
              </a:ext>
            </a:extLst>
          </p:cNvPr>
          <p:cNvSpPr txBox="1"/>
          <p:nvPr/>
        </p:nvSpPr>
        <p:spPr>
          <a:xfrm>
            <a:off x="460255" y="4165490"/>
            <a:ext cx="4938480" cy="546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+mj-lt"/>
              </a:rPr>
              <a:t>Freitag, 27.09.2024 - 8:00 bis 12:30 Uhr </a:t>
            </a:r>
          </a:p>
          <a:p>
            <a:endParaRPr lang="de-DE" sz="1350" dirty="0"/>
          </a:p>
        </p:txBody>
      </p:sp>
    </p:spTree>
    <p:extLst>
      <p:ext uri="{BB962C8B-B14F-4D97-AF65-F5344CB8AC3E}">
        <p14:creationId xmlns:p14="http://schemas.microsoft.com/office/powerpoint/2010/main" val="4020366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C5DE6F-2034-4C32-00BD-EDFFCFBB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607" y="1135644"/>
            <a:ext cx="2457057" cy="1795750"/>
          </a:xfrm>
        </p:spPr>
        <p:txBody>
          <a:bodyPr/>
          <a:lstStyle/>
          <a:p>
            <a:r>
              <a:rPr lang="de-DE" dirty="0" err="1"/>
              <a:t>FlexCo</a:t>
            </a:r>
            <a:r>
              <a:rPr lang="de-DE" dirty="0"/>
              <a:t>-Anteile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4049F7-A1F7-9197-9279-17F2E8E2A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19041" y="1135644"/>
            <a:ext cx="5061228" cy="3155505"/>
          </a:xfrm>
        </p:spPr>
        <p:txBody>
          <a:bodyPr>
            <a:normAutofit/>
          </a:bodyPr>
          <a:lstStyle/>
          <a:p>
            <a:pPr>
              <a:spcBef>
                <a:spcPts val="375"/>
              </a:spcBef>
            </a:pPr>
            <a:r>
              <a:rPr lang="de-AT" sz="1300" b="1" dirty="0">
                <a:latin typeface="+mj-lt"/>
              </a:rPr>
              <a:t>Wesentlicher Beweggrund: Erleichterung der Mitarbeiterbeteiligung</a:t>
            </a:r>
          </a:p>
          <a:p>
            <a:pPr>
              <a:spcBef>
                <a:spcPts val="375"/>
              </a:spcBef>
            </a:pPr>
            <a:r>
              <a:rPr lang="de-AT" sz="1300" b="1" dirty="0">
                <a:latin typeface="+mj-lt"/>
              </a:rPr>
              <a:t>Verbindung des Besten aus drei Welten</a:t>
            </a:r>
          </a:p>
          <a:p>
            <a:pPr lvl="1"/>
            <a:r>
              <a:rPr lang="de-AT" sz="1300" dirty="0">
                <a:latin typeface="+mj-lt"/>
              </a:rPr>
              <a:t>GmbH</a:t>
            </a:r>
          </a:p>
          <a:p>
            <a:pPr lvl="1"/>
            <a:r>
              <a:rPr lang="de-AT" sz="1300" dirty="0">
                <a:latin typeface="+mj-lt"/>
              </a:rPr>
              <a:t>AG</a:t>
            </a:r>
          </a:p>
          <a:p>
            <a:pPr lvl="1"/>
            <a:r>
              <a:rPr lang="de-AT" sz="1300" dirty="0">
                <a:latin typeface="+mj-lt"/>
              </a:rPr>
              <a:t>Virtuelle Beteiligung</a:t>
            </a:r>
          </a:p>
          <a:p>
            <a:pPr marL="0" lvl="0" indent="0">
              <a:spcBef>
                <a:spcPts val="375"/>
              </a:spcBef>
              <a:buNone/>
            </a:pPr>
            <a:endParaRPr lang="de-AT" sz="1300" b="1" dirty="0">
              <a:latin typeface="+mj-lt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29A037-6EA7-37E0-63A8-0A307DF495C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0F1B6B0-EB41-744F-942E-98C2A7B241FC}" type="datetime1">
              <a:rPr lang="de-AT" smtClean="0"/>
              <a:t>26.09.2024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59F456-9E7E-A49E-6B42-F8526C8D583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dirty="0"/>
              <a:t>Überblick über Mitarbeiterbeteiligungsmodelle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7C3D39-3913-CE28-9300-8D9362BDA55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44D6AE0-5C4D-8C42-A26C-36DDA3637F46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7865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C5DE6F-2034-4C32-00BD-EDFFCFBB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607" y="1135644"/>
            <a:ext cx="2457057" cy="1795750"/>
          </a:xfrm>
        </p:spPr>
        <p:txBody>
          <a:bodyPr/>
          <a:lstStyle/>
          <a:p>
            <a:r>
              <a:rPr lang="de-DE" dirty="0"/>
              <a:t>Stock-Options (Optionsrechte auf Anteile)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4049F7-A1F7-9197-9279-17F2E8E2A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50874" y="1028680"/>
            <a:ext cx="5128352" cy="3377573"/>
          </a:xfrm>
        </p:spPr>
        <p:txBody>
          <a:bodyPr>
            <a:normAutofit/>
          </a:bodyPr>
          <a:lstStyle/>
          <a:p>
            <a:pPr>
              <a:spcBef>
                <a:spcPts val="375"/>
              </a:spcBef>
            </a:pPr>
            <a:r>
              <a:rPr lang="de-DE" sz="1300" b="1" dirty="0">
                <a:latin typeface="+mj-lt"/>
              </a:rPr>
              <a:t>Recht, Aktien eines Unternehmens zu einem späteren Zeitpunkt zu einem heute fixierten niedrigen Preis (=Bezugskurs) </a:t>
            </a:r>
            <a:r>
              <a:rPr lang="de-DE" sz="1300" b="1" u="sng" dirty="0">
                <a:latin typeface="+mj-lt"/>
              </a:rPr>
              <a:t>zu erwerben</a:t>
            </a:r>
            <a:endParaRPr lang="de-AT" sz="1300" b="1" u="sng" dirty="0">
              <a:latin typeface="+mj-lt"/>
            </a:endParaRPr>
          </a:p>
          <a:p>
            <a:pPr>
              <a:spcBef>
                <a:spcPts val="375"/>
              </a:spcBef>
            </a:pPr>
            <a:r>
              <a:rPr lang="de-DE" sz="1300" b="1" dirty="0">
                <a:latin typeface="+mj-lt"/>
              </a:rPr>
              <a:t>§ 159 Abs 2 Z 3 AktG</a:t>
            </a:r>
          </a:p>
          <a:p>
            <a:pPr lvl="1"/>
            <a:r>
              <a:rPr lang="de-DE" sz="1300" dirty="0">
                <a:latin typeface="+mj-lt"/>
              </a:rPr>
              <a:t>bedingte KE zur Schaffung von Aktienoptionen</a:t>
            </a:r>
          </a:p>
          <a:p>
            <a:pPr lvl="1"/>
            <a:r>
              <a:rPr lang="de-DE" sz="1300" dirty="0">
                <a:latin typeface="+mj-lt"/>
              </a:rPr>
              <a:t>Satz 1: Berichtspflicht des Vorstandes</a:t>
            </a:r>
          </a:p>
          <a:p>
            <a:pPr>
              <a:spcBef>
                <a:spcPts val="375"/>
              </a:spcBef>
            </a:pPr>
            <a:r>
              <a:rPr lang="de-DE" sz="1300" b="1" dirty="0">
                <a:latin typeface="+mj-lt"/>
              </a:rPr>
              <a:t>begünstigt fast immer Führungskräfte und leitende Angestellte</a:t>
            </a:r>
          </a:p>
          <a:p>
            <a:pPr algn="l">
              <a:spcBef>
                <a:spcPts val="375"/>
              </a:spcBef>
            </a:pPr>
            <a:r>
              <a:rPr lang="de-DE" sz="1300" b="1" dirty="0">
                <a:latin typeface="+mj-lt"/>
              </a:rPr>
              <a:t>bis zur Finanzmarktkrise 2008 auch in Österreich als Entlohnungs- und Anreizsystem für ManagerInnen stark verbreitet</a:t>
            </a:r>
          </a:p>
          <a:p>
            <a:pPr algn="l">
              <a:spcBef>
                <a:spcPts val="375"/>
              </a:spcBef>
            </a:pPr>
            <a:r>
              <a:rPr lang="de-AT" sz="1300" b="1" dirty="0">
                <a:latin typeface="+mj-lt"/>
              </a:rPr>
              <a:t>„österreichisches“ Modell: </a:t>
            </a:r>
          </a:p>
          <a:p>
            <a:pPr lvl="1"/>
            <a:r>
              <a:rPr lang="de-AT" sz="1300" dirty="0">
                <a:latin typeface="+mj-lt"/>
              </a:rPr>
              <a:t>zumeist virtuelle Optionen, die nicht handelbar sind</a:t>
            </a:r>
          </a:p>
          <a:p>
            <a:pPr lvl="1"/>
            <a:r>
              <a:rPr lang="de-AT" sz="1300" dirty="0">
                <a:latin typeface="+mj-lt"/>
              </a:rPr>
              <a:t>bei Erreichen vordefinierter, langfristiger Ziele: direkte Zuteilung von Aktien (</a:t>
            </a:r>
            <a:r>
              <a:rPr lang="de-AT" sz="1300" dirty="0" err="1">
                <a:latin typeface="+mj-lt"/>
              </a:rPr>
              <a:t>zB</a:t>
            </a:r>
            <a:r>
              <a:rPr lang="de-AT" sz="1300" dirty="0">
                <a:latin typeface="+mj-lt"/>
              </a:rPr>
              <a:t> genehmigte bedingte KE, vorhandene Anteile </a:t>
            </a:r>
            <a:r>
              <a:rPr lang="de-AT" sz="1300" dirty="0" err="1">
                <a:latin typeface="+mj-lt"/>
              </a:rPr>
              <a:t>gem</a:t>
            </a:r>
            <a:r>
              <a:rPr lang="de-AT" sz="1300" dirty="0">
                <a:latin typeface="+mj-lt"/>
              </a:rPr>
              <a:t> § 65 </a:t>
            </a:r>
            <a:r>
              <a:rPr lang="de-AT" sz="1300" dirty="0" err="1">
                <a:latin typeface="+mj-lt"/>
              </a:rPr>
              <a:t>AKtG</a:t>
            </a:r>
            <a:r>
              <a:rPr lang="de-AT" sz="1300" dirty="0">
                <a:latin typeface="+mj-lt"/>
              </a:rPr>
              <a:t>)</a:t>
            </a:r>
          </a:p>
          <a:p>
            <a:pPr algn="l">
              <a:spcBef>
                <a:spcPts val="375"/>
              </a:spcBef>
            </a:pPr>
            <a:r>
              <a:rPr lang="de-AT" sz="1300" b="1" dirty="0">
                <a:latin typeface="+mj-lt"/>
              </a:rPr>
              <a:t>Auch bei GmbH möglich</a:t>
            </a:r>
          </a:p>
          <a:p>
            <a:pPr lvl="1"/>
            <a:r>
              <a:rPr lang="de-AT" sz="1300" dirty="0">
                <a:latin typeface="+mj-lt"/>
              </a:rPr>
              <a:t>Abtretungsanbot</a:t>
            </a:r>
          </a:p>
          <a:p>
            <a:pPr algn="l">
              <a:spcBef>
                <a:spcPts val="375"/>
              </a:spcBef>
            </a:pPr>
            <a:endParaRPr lang="de-AT" sz="1300" dirty="0">
              <a:latin typeface="+mj-lt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29A037-6EA7-37E0-63A8-0A307DF495C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0F1B6B0-EB41-744F-942E-98C2A7B241FC}" type="datetime1">
              <a:rPr lang="de-AT" smtClean="0"/>
              <a:t>26.09.2024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59F456-9E7E-A49E-6B42-F8526C8D583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dirty="0"/>
              <a:t>Überblick über Mitarbeiterbeteiligungsmodelle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7C3D39-3913-CE28-9300-8D9362BDA55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44D6AE0-5C4D-8C42-A26C-36DDA3637F46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945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C5DE6F-2034-4C32-00BD-EDFFCFBB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607" y="1135644"/>
            <a:ext cx="2457057" cy="1795750"/>
          </a:xfrm>
        </p:spPr>
        <p:txBody>
          <a:bodyPr/>
          <a:lstStyle/>
          <a:p>
            <a:r>
              <a:rPr lang="de-DE" dirty="0"/>
              <a:t>Virtuelle Beteiligung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4049F7-A1F7-9197-9279-17F2E8E2A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19041" y="1135644"/>
            <a:ext cx="5061228" cy="3155505"/>
          </a:xfrm>
        </p:spPr>
        <p:txBody>
          <a:bodyPr>
            <a:normAutofit/>
          </a:bodyPr>
          <a:lstStyle/>
          <a:p>
            <a:pPr lvl="0">
              <a:spcBef>
                <a:spcPts val="375"/>
              </a:spcBef>
            </a:pPr>
            <a:r>
              <a:rPr lang="de-AT" sz="1300" b="1" dirty="0">
                <a:latin typeface="+mj-lt"/>
              </a:rPr>
              <a:t>VSOP – Virtual Share Option Plan (auch: Virtual Stock Option Plan); </a:t>
            </a:r>
          </a:p>
          <a:p>
            <a:pPr lvl="0">
              <a:spcBef>
                <a:spcPts val="375"/>
              </a:spcBef>
            </a:pPr>
            <a:r>
              <a:rPr lang="de-AT" sz="1300" b="1" dirty="0">
                <a:latin typeface="+mj-lt"/>
              </a:rPr>
              <a:t>Phantom Shares/Stocks, Virtual Shares/Stocks, Exit/Dividend </a:t>
            </a:r>
            <a:r>
              <a:rPr lang="de-AT" sz="1300" b="1" dirty="0" err="1">
                <a:latin typeface="+mj-lt"/>
              </a:rPr>
              <a:t>Participation</a:t>
            </a:r>
            <a:r>
              <a:rPr lang="de-AT" sz="1300" b="1" dirty="0">
                <a:latin typeface="+mj-lt"/>
              </a:rPr>
              <a:t> Rights </a:t>
            </a:r>
          </a:p>
          <a:p>
            <a:pPr lvl="0">
              <a:spcBef>
                <a:spcPts val="375"/>
              </a:spcBef>
            </a:pPr>
            <a:r>
              <a:rPr lang="de-AT" sz="1300" b="1" dirty="0">
                <a:latin typeface="+mj-lt"/>
              </a:rPr>
              <a:t>Nachbildung der Gesellschafterstellung auf schuldrechtlicher Ebene (Vertrag zwischen Gesellschaft und Begünstigten)</a:t>
            </a:r>
          </a:p>
          <a:p>
            <a:pPr lvl="1"/>
            <a:r>
              <a:rPr lang="de-AT" sz="1300" dirty="0">
                <a:latin typeface="+mj-lt"/>
              </a:rPr>
              <a:t>keine echte (dingliche) Gesellschafterstellung</a:t>
            </a:r>
          </a:p>
          <a:p>
            <a:pPr lvl="1"/>
            <a:r>
              <a:rPr lang="de-AT" sz="1300" dirty="0">
                <a:latin typeface="+mj-lt"/>
              </a:rPr>
              <a:t>echtes Stammkapital als Referenzgröße für Anteil</a:t>
            </a:r>
          </a:p>
          <a:p>
            <a:pPr lvl="1"/>
            <a:r>
              <a:rPr lang="de-AT" sz="1300" dirty="0">
                <a:latin typeface="+mj-lt"/>
              </a:rPr>
              <a:t>Anspruch auf Zahlung im Falle eines Trigger-Events</a:t>
            </a:r>
          </a:p>
          <a:p>
            <a:pPr>
              <a:spcBef>
                <a:spcPts val="375"/>
              </a:spcBef>
            </a:pPr>
            <a:r>
              <a:rPr lang="de-AT" sz="1300" b="1" dirty="0">
                <a:latin typeface="+mj-lt"/>
              </a:rPr>
              <a:t>Keine Publizität (Firmenbuch, Aktienbuch)</a:t>
            </a:r>
          </a:p>
          <a:p>
            <a:pPr>
              <a:spcBef>
                <a:spcPts val="375"/>
              </a:spcBef>
            </a:pPr>
            <a:r>
              <a:rPr lang="de-AT" sz="1300" b="1" dirty="0">
                <a:latin typeface="+mj-lt"/>
              </a:rPr>
              <a:t>Keine gesellschaftsrechtlichen Informations- und Mitgestaltungsrechte</a:t>
            </a:r>
          </a:p>
          <a:p>
            <a:pPr>
              <a:spcBef>
                <a:spcPts val="375"/>
              </a:spcBef>
            </a:pPr>
            <a:r>
              <a:rPr lang="de-AT" sz="1300" b="1" dirty="0">
                <a:latin typeface="+mj-lt"/>
              </a:rPr>
              <a:t>Zahlungsanspruch gegen die Gesellschaft</a:t>
            </a:r>
          </a:p>
          <a:p>
            <a:pPr lvl="1"/>
            <a:r>
              <a:rPr lang="de-AT" sz="1300" dirty="0">
                <a:latin typeface="+mj-lt"/>
              </a:rPr>
              <a:t>manchmal verknüpft mit der Verpflichtung der Gesellschafter Liquidität zur Verfügung zu stellen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29A037-6EA7-37E0-63A8-0A307DF495C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0F1B6B0-EB41-744F-942E-98C2A7B241FC}" type="datetime1">
              <a:rPr lang="de-AT" smtClean="0"/>
              <a:t>26.09.2024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59F456-9E7E-A49E-6B42-F8526C8D583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dirty="0"/>
              <a:t>Überblick über Mitarbeiterbeteiligungsmodelle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7C3D39-3913-CE28-9300-8D9362BDA55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44D6AE0-5C4D-8C42-A26C-36DDA3637F46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76185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C5DE6F-2034-4C32-00BD-EDFFCFBB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607" y="1135644"/>
            <a:ext cx="2575193" cy="1795750"/>
          </a:xfrm>
        </p:spPr>
        <p:txBody>
          <a:bodyPr/>
          <a:lstStyle/>
          <a:p>
            <a:r>
              <a:rPr lang="de-DE" dirty="0"/>
              <a:t>Substanzgenussrecht I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4049F7-A1F7-9197-9279-17F2E8E2A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14221" y="899599"/>
            <a:ext cx="5001658" cy="3816092"/>
          </a:xfrm>
        </p:spPr>
        <p:txBody>
          <a:bodyPr>
            <a:normAutofit/>
          </a:bodyPr>
          <a:lstStyle/>
          <a:p>
            <a:pPr>
              <a:spcBef>
                <a:spcPts val="375"/>
              </a:spcBef>
            </a:pPr>
            <a:r>
              <a:rPr lang="de-DE" sz="1300" dirty="0">
                <a:solidFill>
                  <a:srgbClr val="222222"/>
                </a:solidFill>
                <a:latin typeface="+mj-lt"/>
              </a:rPr>
              <a:t>rein schuldrechtliche Beteiligung</a:t>
            </a:r>
          </a:p>
          <a:p>
            <a:pPr>
              <a:spcBef>
                <a:spcPts val="375"/>
              </a:spcBef>
            </a:pPr>
            <a:r>
              <a:rPr lang="de-DE" sz="1300" b="0" i="0" dirty="0">
                <a:solidFill>
                  <a:srgbClr val="222222"/>
                </a:solidFill>
                <a:effectLst/>
                <a:latin typeface="+mj-lt"/>
              </a:rPr>
              <a:t>unterliegen </a:t>
            </a:r>
            <a:r>
              <a:rPr lang="de-DE" sz="1300" b="0" i="0" u="sng" dirty="0">
                <a:solidFill>
                  <a:srgbClr val="222222"/>
                </a:solidFill>
                <a:effectLst/>
                <a:latin typeface="+mj-lt"/>
              </a:rPr>
              <a:t>keinen spezifischen gesetzlichen Regelungen </a:t>
            </a:r>
            <a:r>
              <a:rPr lang="de-DE" sz="1300" b="0" i="0" dirty="0">
                <a:solidFill>
                  <a:srgbClr val="222222"/>
                </a:solidFill>
                <a:effectLst/>
                <a:latin typeface="+mj-lt"/>
              </a:rPr>
              <a:t>(OGH 6.7.2010, 1 Ob 105/10p), aber erwähnt in § 174 AktG</a:t>
            </a:r>
          </a:p>
          <a:p>
            <a:pPr>
              <a:spcBef>
                <a:spcPts val="375"/>
              </a:spcBef>
            </a:pPr>
            <a:r>
              <a:rPr lang="de-DE" sz="1300" dirty="0">
                <a:solidFill>
                  <a:srgbClr val="222222"/>
                </a:solidFill>
                <a:latin typeface="+mj-lt"/>
              </a:rPr>
              <a:t>keine mitgliedschaftlichen Rechte, keine Verwaltungsrechte (kein Stimmrecht </a:t>
            </a:r>
            <a:r>
              <a:rPr lang="de-DE" sz="1300" dirty="0" err="1">
                <a:solidFill>
                  <a:srgbClr val="222222"/>
                </a:solidFill>
                <a:latin typeface="+mj-lt"/>
              </a:rPr>
              <a:t>etc</a:t>
            </a:r>
            <a:r>
              <a:rPr lang="de-DE" sz="1300" dirty="0">
                <a:solidFill>
                  <a:srgbClr val="222222"/>
                </a:solidFill>
                <a:latin typeface="+mj-lt"/>
              </a:rPr>
              <a:t>), jedoch die </a:t>
            </a:r>
            <a:r>
              <a:rPr lang="de-DE" sz="1300" u="sng" dirty="0">
                <a:solidFill>
                  <a:srgbClr val="222222"/>
                </a:solidFill>
                <a:latin typeface="+mj-lt"/>
              </a:rPr>
              <a:t>typischen Vermögensrechte wie Gesellschafter</a:t>
            </a:r>
            <a:r>
              <a:rPr lang="de-DE" sz="1300" dirty="0">
                <a:solidFill>
                  <a:srgbClr val="222222"/>
                </a:solidFill>
                <a:latin typeface="+mj-lt"/>
              </a:rPr>
              <a:t> </a:t>
            </a:r>
          </a:p>
          <a:p>
            <a:pPr>
              <a:spcBef>
                <a:spcPts val="375"/>
              </a:spcBef>
            </a:pPr>
            <a:r>
              <a:rPr lang="de-DE" sz="1300" dirty="0">
                <a:solidFill>
                  <a:srgbClr val="222222"/>
                </a:solidFill>
                <a:latin typeface="+mj-lt"/>
              </a:rPr>
              <a:t>vielfältige gestaltbar und daher attraktives Finanzierungsinstrument</a:t>
            </a:r>
          </a:p>
          <a:p>
            <a:pPr>
              <a:spcBef>
                <a:spcPts val="375"/>
              </a:spcBef>
            </a:pPr>
            <a:r>
              <a:rPr lang="de-DE" sz="1300" dirty="0">
                <a:solidFill>
                  <a:srgbClr val="222222"/>
                </a:solidFill>
                <a:latin typeface="+mj-lt"/>
              </a:rPr>
              <a:t>privatautonomen Gestaltung werden </a:t>
            </a:r>
            <a:r>
              <a:rPr lang="de-DE" sz="1300" dirty="0" err="1">
                <a:solidFill>
                  <a:srgbClr val="222222"/>
                </a:solidFill>
                <a:latin typeface="+mj-lt"/>
              </a:rPr>
              <a:t>insb</a:t>
            </a:r>
            <a:r>
              <a:rPr lang="de-DE" sz="1300" dirty="0">
                <a:solidFill>
                  <a:srgbClr val="222222"/>
                </a:solidFill>
                <a:latin typeface="+mj-lt"/>
              </a:rPr>
              <a:t> durch die </a:t>
            </a:r>
            <a:r>
              <a:rPr lang="de-DE" sz="1300" dirty="0">
                <a:solidFill>
                  <a:srgbClr val="222222"/>
                </a:solidFill>
                <a:latin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§§ 864a</a:t>
            </a:r>
            <a:r>
              <a:rPr lang="de-DE" sz="1300" dirty="0">
                <a:solidFill>
                  <a:srgbClr val="222222"/>
                </a:solidFill>
                <a:latin typeface="+mj-lt"/>
              </a:rPr>
              <a:t>, </a:t>
            </a:r>
            <a:r>
              <a:rPr lang="de-DE" sz="1300" dirty="0">
                <a:solidFill>
                  <a:srgbClr val="222222"/>
                </a:solidFill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879 ABGB</a:t>
            </a:r>
            <a:r>
              <a:rPr lang="de-DE" sz="1300" dirty="0">
                <a:solidFill>
                  <a:srgbClr val="222222"/>
                </a:solidFill>
                <a:latin typeface="+mj-lt"/>
              </a:rPr>
              <a:t> und </a:t>
            </a:r>
            <a:r>
              <a:rPr lang="de-DE" sz="1300" dirty="0">
                <a:solidFill>
                  <a:srgbClr val="222222"/>
                </a:solidFill>
                <a:latin typeface="+mj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§ 6 KSchG</a:t>
            </a:r>
            <a:r>
              <a:rPr lang="de-DE" sz="1300" dirty="0">
                <a:solidFill>
                  <a:srgbClr val="222222"/>
                </a:solidFill>
                <a:latin typeface="+mj-lt"/>
              </a:rPr>
              <a:t> Grenzen gesetzt (9. 1. 2003, </a:t>
            </a:r>
            <a:r>
              <a:rPr lang="de-DE" sz="1300" dirty="0">
                <a:solidFill>
                  <a:srgbClr val="222222"/>
                </a:solidFill>
                <a:latin typeface="+mj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 Ob 267/02v</a:t>
            </a:r>
            <a:r>
              <a:rPr lang="de-DE" sz="1300" dirty="0">
                <a:solidFill>
                  <a:srgbClr val="222222"/>
                </a:solidFill>
                <a:latin typeface="+mj-lt"/>
              </a:rPr>
              <a:t>; 24. 1. 2006, </a:t>
            </a:r>
            <a:r>
              <a:rPr lang="de-DE" sz="1300" dirty="0">
                <a:solidFill>
                  <a:srgbClr val="222222"/>
                </a:solidFill>
                <a:latin typeface="+mj-lt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 Ob 34/05f</a:t>
            </a:r>
            <a:r>
              <a:rPr lang="de-DE" sz="1300" dirty="0">
                <a:solidFill>
                  <a:srgbClr val="222222"/>
                </a:solidFill>
                <a:latin typeface="+mj-lt"/>
              </a:rPr>
              <a:t>).</a:t>
            </a:r>
          </a:p>
          <a:p>
            <a:pPr>
              <a:spcBef>
                <a:spcPts val="375"/>
              </a:spcBef>
            </a:pPr>
            <a:r>
              <a:rPr lang="de-DE" sz="1300" u="sng" dirty="0">
                <a:solidFill>
                  <a:srgbClr val="222222"/>
                </a:solidFill>
                <a:latin typeface="+mj-lt"/>
              </a:rPr>
              <a:t>zwei Ausprägungen </a:t>
            </a:r>
            <a:r>
              <a:rPr lang="de-DE" sz="1300" dirty="0">
                <a:solidFill>
                  <a:srgbClr val="222222"/>
                </a:solidFill>
                <a:latin typeface="+mj-lt"/>
              </a:rPr>
              <a:t>von Genussrechten: </a:t>
            </a:r>
          </a:p>
          <a:p>
            <a:pPr lvl="1"/>
            <a:r>
              <a:rPr lang="de-DE" sz="1300" dirty="0">
                <a:solidFill>
                  <a:srgbClr val="222222"/>
                </a:solidFill>
                <a:latin typeface="+mj-lt"/>
              </a:rPr>
              <a:t>Substanzgenussrechten (sozietäres Genussrecht) = EK</a:t>
            </a:r>
          </a:p>
          <a:p>
            <a:pPr lvl="1"/>
            <a:r>
              <a:rPr lang="de-DE" sz="1300" dirty="0">
                <a:solidFill>
                  <a:srgbClr val="222222"/>
                </a:solidFill>
                <a:latin typeface="+mj-lt"/>
              </a:rPr>
              <a:t>obligationenähnliche Genussrechte = FK</a:t>
            </a:r>
          </a:p>
          <a:p>
            <a:pPr>
              <a:spcBef>
                <a:spcPts val="375"/>
              </a:spcBef>
            </a:pPr>
            <a:r>
              <a:rPr lang="de-DE" sz="1300" dirty="0">
                <a:solidFill>
                  <a:srgbClr val="222222"/>
                </a:solidFill>
                <a:latin typeface="+mj-lt"/>
              </a:rPr>
              <a:t>§ 8 Abs 3 Z 1 zweiter Teilstrich KStG: Beteiligung, Einkünfte aus Kapitalvermögen</a:t>
            </a:r>
          </a:p>
          <a:p>
            <a:pPr>
              <a:spcBef>
                <a:spcPts val="375"/>
              </a:spcBef>
            </a:pPr>
            <a:endParaRPr lang="de-DE" sz="1300" dirty="0">
              <a:solidFill>
                <a:srgbClr val="222222"/>
              </a:solidFill>
              <a:latin typeface="+mj-lt"/>
            </a:endParaRPr>
          </a:p>
          <a:p>
            <a:pPr>
              <a:spcBef>
                <a:spcPts val="375"/>
              </a:spcBef>
            </a:pPr>
            <a:endParaRPr lang="de-AT" sz="1300" dirty="0">
              <a:latin typeface="+mj-lt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29A037-6EA7-37E0-63A8-0A307DF495C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0F1B6B0-EB41-744F-942E-98C2A7B241FC}" type="datetime1">
              <a:rPr lang="de-AT" smtClean="0"/>
              <a:t>26.09.2024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59F456-9E7E-A49E-6B42-F8526C8D583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dirty="0"/>
              <a:t>Überblick über Mitarbeiterbeteiligungsmodelle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7C3D39-3913-CE28-9300-8D9362BDA55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44D6AE0-5C4D-8C42-A26C-36DDA3637F46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70382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C5DE6F-2034-4C32-00BD-EDFFCFBB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607" y="1135644"/>
            <a:ext cx="2575193" cy="1795750"/>
          </a:xfrm>
        </p:spPr>
        <p:txBody>
          <a:bodyPr/>
          <a:lstStyle/>
          <a:p>
            <a:r>
              <a:rPr lang="de-DE" dirty="0"/>
              <a:t>Substanzgenussrecht II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4049F7-A1F7-9197-9279-17F2E8E2A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14221" y="1135644"/>
            <a:ext cx="5001658" cy="3344302"/>
          </a:xfrm>
        </p:spPr>
        <p:txBody>
          <a:bodyPr>
            <a:normAutofit/>
          </a:bodyPr>
          <a:lstStyle/>
          <a:p>
            <a:pPr>
              <a:spcBef>
                <a:spcPts val="375"/>
              </a:spcBef>
            </a:pPr>
            <a:r>
              <a:rPr lang="de-DE" u="sng" dirty="0">
                <a:solidFill>
                  <a:srgbClr val="222222"/>
                </a:solidFill>
                <a:latin typeface="+mj-lt"/>
              </a:rPr>
              <a:t>Elemente</a:t>
            </a:r>
            <a:r>
              <a:rPr lang="de-DE" dirty="0">
                <a:solidFill>
                  <a:srgbClr val="222222"/>
                </a:solidFill>
                <a:latin typeface="+mj-lt"/>
              </a:rPr>
              <a:t> Substanzgenussrecht</a:t>
            </a:r>
          </a:p>
          <a:p>
            <a:pPr lvl="1"/>
            <a:r>
              <a:rPr lang="de-DE" sz="1300" b="0" i="0" dirty="0">
                <a:solidFill>
                  <a:srgbClr val="222222"/>
                </a:solidFill>
                <a:effectLst/>
                <a:latin typeface="+mj-lt"/>
              </a:rPr>
              <a:t>Teilnahme am Unternehmensgewinn (</a:t>
            </a:r>
            <a:r>
              <a:rPr lang="de-DE" sz="1300" b="0" i="0" dirty="0" err="1">
                <a:solidFill>
                  <a:srgbClr val="222222"/>
                </a:solidFill>
                <a:effectLst/>
                <a:latin typeface="+mj-lt"/>
              </a:rPr>
              <a:t>bspw</a:t>
            </a:r>
            <a:r>
              <a:rPr lang="de-DE" sz="1300" b="0" i="0" dirty="0">
                <a:solidFill>
                  <a:srgbClr val="222222"/>
                </a:solidFill>
                <a:effectLst/>
                <a:latin typeface="+mj-lt"/>
              </a:rPr>
              <a:t> durch eine rein gewinnorientierte Ergebnisbeteiligung)</a:t>
            </a:r>
            <a:r>
              <a:rPr lang="de-DE" sz="1300" b="0" i="0" u="none" strike="noStrike" baseline="30000" dirty="0">
                <a:solidFill>
                  <a:srgbClr val="006997"/>
                </a:solidFill>
                <a:effectLst/>
                <a:latin typeface="+mj-lt"/>
              </a:rPr>
              <a:t> </a:t>
            </a:r>
          </a:p>
          <a:p>
            <a:pPr lvl="1"/>
            <a:r>
              <a:rPr lang="de-DE" sz="1300" b="0" i="0" dirty="0">
                <a:solidFill>
                  <a:srgbClr val="222222"/>
                </a:solidFill>
                <a:effectLst/>
                <a:latin typeface="+mj-lt"/>
              </a:rPr>
              <a:t>Beteiligung am Verlust des Unternehmens</a:t>
            </a:r>
          </a:p>
          <a:p>
            <a:pPr lvl="1"/>
            <a:r>
              <a:rPr lang="de-DE" sz="1300" b="0" i="0" dirty="0">
                <a:solidFill>
                  <a:srgbClr val="222222"/>
                </a:solidFill>
                <a:effectLst/>
                <a:latin typeface="+mj-lt"/>
              </a:rPr>
              <a:t>Beteiligung am Liquidationserlös</a:t>
            </a:r>
          </a:p>
          <a:p>
            <a:pPr lvl="1"/>
            <a:r>
              <a:rPr lang="de-DE" sz="1300" b="0" i="0" dirty="0">
                <a:solidFill>
                  <a:srgbClr val="222222"/>
                </a:solidFill>
                <a:effectLst/>
                <a:latin typeface="+mj-lt"/>
              </a:rPr>
              <a:t>Nachrangigkeit (die Inhaber des Genussrechts werden gegenüber Gesellschaftsgläubigern nachrangig bedient)</a:t>
            </a:r>
          </a:p>
          <a:p>
            <a:pPr lvl="1"/>
            <a:r>
              <a:rPr lang="de-DE" sz="1300" b="0" i="0" dirty="0">
                <a:solidFill>
                  <a:srgbClr val="222222"/>
                </a:solidFill>
                <a:effectLst/>
                <a:latin typeface="+mj-lt"/>
              </a:rPr>
              <a:t>Weitestgehende Einschränkung der Kündigungsmöglichkeit, </a:t>
            </a:r>
            <a:r>
              <a:rPr lang="de-DE" sz="1300" b="0" i="0" dirty="0" err="1">
                <a:solidFill>
                  <a:srgbClr val="222222"/>
                </a:solidFill>
                <a:effectLst/>
                <a:latin typeface="+mj-lt"/>
              </a:rPr>
              <a:t>insb</a:t>
            </a:r>
            <a:r>
              <a:rPr lang="de-DE" sz="1300" b="0" i="0" dirty="0">
                <a:solidFill>
                  <a:srgbClr val="222222"/>
                </a:solidFill>
                <a:effectLst/>
                <a:latin typeface="+mj-lt"/>
              </a:rPr>
              <a:t> Ausschluss der ordentlichen Kündigung (die jederzeitige Kündbarkeit des Genussrechts spricht gegen den Eigenkapitalcharakter)</a:t>
            </a:r>
          </a:p>
          <a:p>
            <a:pPr lvl="1"/>
            <a:endParaRPr lang="de-DE" dirty="0">
              <a:solidFill>
                <a:srgbClr val="222222"/>
              </a:solidFill>
              <a:latin typeface="+mj-lt"/>
            </a:endParaRPr>
          </a:p>
          <a:p>
            <a:pPr>
              <a:spcBef>
                <a:spcPts val="375"/>
              </a:spcBef>
            </a:pPr>
            <a:endParaRPr lang="de-DE" dirty="0">
              <a:solidFill>
                <a:srgbClr val="222222"/>
              </a:solidFill>
              <a:latin typeface="+mj-lt"/>
            </a:endParaRPr>
          </a:p>
          <a:p>
            <a:pPr>
              <a:spcBef>
                <a:spcPts val="375"/>
              </a:spcBef>
            </a:pPr>
            <a:endParaRPr lang="de-AT" dirty="0">
              <a:latin typeface="+mj-lt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29A037-6EA7-37E0-63A8-0A307DF495C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0F1B6B0-EB41-744F-942E-98C2A7B241FC}" type="datetime1">
              <a:rPr lang="de-AT" smtClean="0"/>
              <a:t>26.09.2024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59F456-9E7E-A49E-6B42-F8526C8D583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dirty="0"/>
              <a:t>Überblick über Mitarbeiterbeteiligungsmodelle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7C3D39-3913-CE28-9300-8D9362BDA55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44D6AE0-5C4D-8C42-A26C-36DDA3637F46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20006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C5DE6F-2034-4C32-00BD-EDFFCFBB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607" y="1135644"/>
            <a:ext cx="2352101" cy="1795750"/>
          </a:xfrm>
        </p:spPr>
        <p:txBody>
          <a:bodyPr/>
          <a:lstStyle/>
          <a:p>
            <a:r>
              <a:rPr lang="de-DE" dirty="0"/>
              <a:t>Stille Beteiligung (typische und atypische)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4049F7-A1F7-9197-9279-17F2E8E2A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43152" y="881714"/>
            <a:ext cx="5278525" cy="3781726"/>
          </a:xfrm>
        </p:spPr>
        <p:txBody>
          <a:bodyPr>
            <a:normAutofit/>
          </a:bodyPr>
          <a:lstStyle/>
          <a:p>
            <a:pPr>
              <a:spcBef>
                <a:spcPts val="375"/>
              </a:spcBef>
            </a:pPr>
            <a:r>
              <a:rPr lang="de-DE" sz="1300" b="1" dirty="0">
                <a:latin typeface="+mj-lt"/>
              </a:rPr>
              <a:t>Beteiligung des stillen Gesellschafters (</a:t>
            </a:r>
            <a:r>
              <a:rPr lang="de-DE" sz="1300" b="1" dirty="0" err="1">
                <a:latin typeface="+mj-lt"/>
              </a:rPr>
              <a:t>stG</a:t>
            </a:r>
            <a:r>
              <a:rPr lang="de-DE" sz="1300" b="1" dirty="0">
                <a:latin typeface="+mj-lt"/>
              </a:rPr>
              <a:t>) an einem Unternehmen, das ein anderer betreibt, durch Leistung einer Vermögenseinlage, die in das Vermögen des anderen übergeht (§ 179 UGB).</a:t>
            </a:r>
          </a:p>
          <a:p>
            <a:pPr>
              <a:spcBef>
                <a:spcPts val="375"/>
              </a:spcBef>
            </a:pPr>
            <a:r>
              <a:rPr lang="de-DE" sz="1300" b="1" dirty="0">
                <a:latin typeface="+mj-lt"/>
              </a:rPr>
              <a:t>im Gegenzug Anspruch auf Gewinn und/oder Vermögen</a:t>
            </a:r>
          </a:p>
          <a:p>
            <a:pPr>
              <a:spcBef>
                <a:spcPts val="375"/>
              </a:spcBef>
            </a:pPr>
            <a:r>
              <a:rPr lang="de-DE" sz="1300" b="1" dirty="0">
                <a:latin typeface="+mj-lt"/>
              </a:rPr>
              <a:t>eignet sich für alle Rechtsformen</a:t>
            </a:r>
          </a:p>
          <a:p>
            <a:pPr lvl="1"/>
            <a:r>
              <a:rPr lang="de-DE" sz="1300" dirty="0">
                <a:latin typeface="+mj-lt"/>
              </a:rPr>
              <a:t>bei Personengesellschaften mitunter die einzige Möglichkeit (um Mitunternehmerschaft zu vermeiden)</a:t>
            </a:r>
          </a:p>
          <a:p>
            <a:pPr>
              <a:spcBef>
                <a:spcPts val="375"/>
              </a:spcBef>
            </a:pPr>
            <a:r>
              <a:rPr lang="de-DE" sz="1300" b="1" dirty="0">
                <a:latin typeface="+mj-lt"/>
              </a:rPr>
              <a:t>keine Haftung des </a:t>
            </a:r>
            <a:r>
              <a:rPr lang="de-DE" sz="1300" b="1" dirty="0" err="1">
                <a:latin typeface="+mj-lt"/>
              </a:rPr>
              <a:t>stG</a:t>
            </a:r>
            <a:r>
              <a:rPr lang="de-DE" sz="1300" b="1" dirty="0">
                <a:latin typeface="+mj-lt"/>
              </a:rPr>
              <a:t> für Verbindlichkeiten der Ges, Haftung ist damit auf die Einlage beschränkt</a:t>
            </a:r>
          </a:p>
          <a:p>
            <a:pPr>
              <a:spcBef>
                <a:spcPts val="375"/>
              </a:spcBef>
            </a:pPr>
            <a:r>
              <a:rPr lang="de-DE" sz="1300" b="1" dirty="0">
                <a:latin typeface="+mj-lt"/>
              </a:rPr>
              <a:t>typisch und atypische stille Gesellschaft</a:t>
            </a:r>
          </a:p>
          <a:p>
            <a:pPr lvl="1"/>
            <a:r>
              <a:rPr lang="de-DE" sz="1300" dirty="0">
                <a:latin typeface="+mj-lt"/>
              </a:rPr>
              <a:t>typisch </a:t>
            </a:r>
            <a:r>
              <a:rPr lang="de-DE" sz="1300" dirty="0" err="1">
                <a:latin typeface="+mj-lt"/>
              </a:rPr>
              <a:t>stG</a:t>
            </a:r>
            <a:r>
              <a:rPr lang="de-DE" sz="1300" dirty="0">
                <a:latin typeface="+mj-lt"/>
              </a:rPr>
              <a:t>: Fremdkapital</a:t>
            </a:r>
          </a:p>
          <a:p>
            <a:pPr lvl="1"/>
            <a:r>
              <a:rPr lang="de-DE" sz="1300" dirty="0">
                <a:latin typeface="+mj-lt"/>
              </a:rPr>
              <a:t>atypisch </a:t>
            </a:r>
            <a:r>
              <a:rPr lang="de-DE" sz="1300" dirty="0" err="1">
                <a:latin typeface="+mj-lt"/>
              </a:rPr>
              <a:t>stG</a:t>
            </a:r>
            <a:r>
              <a:rPr lang="de-DE" sz="1300" dirty="0">
                <a:latin typeface="+mj-lt"/>
              </a:rPr>
              <a:t>: Mitunternehmerschaft, Zusammenschluss </a:t>
            </a:r>
            <a:r>
              <a:rPr lang="de-DE" sz="1300" dirty="0" err="1">
                <a:latin typeface="+mj-lt"/>
              </a:rPr>
              <a:t>gem</a:t>
            </a:r>
            <a:r>
              <a:rPr lang="de-DE" sz="1300" dirty="0">
                <a:latin typeface="+mj-lt"/>
              </a:rPr>
              <a:t> Art IV </a:t>
            </a:r>
            <a:r>
              <a:rPr lang="de-DE" sz="1300" dirty="0" err="1">
                <a:latin typeface="+mj-lt"/>
              </a:rPr>
              <a:t>UmgrStG</a:t>
            </a:r>
            <a:r>
              <a:rPr lang="de-DE" sz="1300" dirty="0">
                <a:latin typeface="+mj-lt"/>
              </a:rPr>
              <a:t> </a:t>
            </a:r>
          </a:p>
          <a:p>
            <a:pPr>
              <a:spcBef>
                <a:spcPts val="375"/>
              </a:spcBef>
            </a:pPr>
            <a:r>
              <a:rPr lang="de-DE" sz="1300" b="1" dirty="0">
                <a:latin typeface="+mj-lt"/>
              </a:rPr>
              <a:t>keine Formvorschriften, keine Eintragung im Firmenbuch</a:t>
            </a:r>
          </a:p>
          <a:p>
            <a:pPr>
              <a:spcBef>
                <a:spcPts val="375"/>
              </a:spcBef>
            </a:pPr>
            <a:r>
              <a:rPr lang="de-DE" sz="1300" b="1" dirty="0">
                <a:latin typeface="+mj-lt"/>
              </a:rPr>
              <a:t>beachte § 3 </a:t>
            </a:r>
            <a:r>
              <a:rPr lang="de-DE" sz="1300" b="1" dirty="0" err="1">
                <a:latin typeface="+mj-lt"/>
              </a:rPr>
              <a:t>KautSchG</a:t>
            </a:r>
            <a:endParaRPr lang="de-DE" sz="1300" b="1" dirty="0">
              <a:latin typeface="+mj-lt"/>
            </a:endParaRPr>
          </a:p>
          <a:p>
            <a:pPr>
              <a:spcBef>
                <a:spcPts val="375"/>
              </a:spcBef>
            </a:pPr>
            <a:r>
              <a:rPr lang="de-DE" sz="1300" b="1" dirty="0">
                <a:latin typeface="+mj-lt"/>
              </a:rPr>
              <a:t>kenne trennscharfe Abgrenzung zu partiarischem Darlehen, partiarischem Dienstvertrag</a:t>
            </a:r>
          </a:p>
          <a:p>
            <a:pPr>
              <a:spcBef>
                <a:spcPts val="375"/>
              </a:spcBef>
            </a:pPr>
            <a:endParaRPr lang="de-DE" sz="13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29A037-6EA7-37E0-63A8-0A307DF495C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0F1B6B0-EB41-744F-942E-98C2A7B241FC}" type="datetime1">
              <a:rPr lang="de-AT" smtClean="0"/>
              <a:t>26.09.2024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59F456-9E7E-A49E-6B42-F8526C8D583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dirty="0"/>
              <a:t>Überblick über Mitarbeiterbeteiligungsmodelle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7C3D39-3913-CE28-9300-8D9362BDA55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44D6AE0-5C4D-8C42-A26C-36DDA3637F46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07428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C5DE6F-2034-4C32-00BD-EDFFCFBB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607" y="1135644"/>
            <a:ext cx="2352101" cy="1795750"/>
          </a:xfrm>
        </p:spPr>
        <p:txBody>
          <a:bodyPr/>
          <a:lstStyle/>
          <a:p>
            <a:r>
              <a:rPr lang="de-DE" dirty="0"/>
              <a:t>Wandeldarlehen (</a:t>
            </a:r>
            <a:r>
              <a:rPr lang="de-DE" dirty="0" err="1"/>
              <a:t>Convertible</a:t>
            </a:r>
            <a:r>
              <a:rPr lang="de-DE" dirty="0"/>
              <a:t> </a:t>
            </a:r>
            <a:r>
              <a:rPr lang="de-DE" dirty="0" err="1"/>
              <a:t>Loans</a:t>
            </a:r>
            <a:r>
              <a:rPr lang="de-DE" dirty="0"/>
              <a:t>), Gewinnschuld-verschreibungen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4049F7-A1F7-9197-9279-17F2E8E2A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88872" y="1129909"/>
            <a:ext cx="5278525" cy="3648044"/>
          </a:xfrm>
        </p:spPr>
        <p:txBody>
          <a:bodyPr>
            <a:normAutofit/>
          </a:bodyPr>
          <a:lstStyle/>
          <a:p>
            <a:pPr>
              <a:spcBef>
                <a:spcPts val="375"/>
              </a:spcBef>
            </a:pPr>
            <a:r>
              <a:rPr lang="de-DE" sz="1300" dirty="0">
                <a:latin typeface="+mj-lt"/>
              </a:rPr>
              <a:t>Darlehen, das unter bestimmten Voraussetzungen in Eigenkapital (regelmäßig echte Beteiligung) gewandelt wird</a:t>
            </a:r>
          </a:p>
          <a:p>
            <a:pPr>
              <a:spcBef>
                <a:spcPts val="375"/>
              </a:spcBef>
            </a:pPr>
            <a:r>
              <a:rPr lang="de-DE" sz="1300" dirty="0">
                <a:latin typeface="+mj-lt"/>
              </a:rPr>
              <a:t>Vielfältige Ausgestaltung</a:t>
            </a:r>
          </a:p>
          <a:p>
            <a:pPr lvl="1"/>
            <a:r>
              <a:rPr lang="de-DE" sz="1300" dirty="0">
                <a:latin typeface="+mj-lt"/>
              </a:rPr>
              <a:t>Frist</a:t>
            </a:r>
          </a:p>
          <a:p>
            <a:pPr lvl="1"/>
            <a:r>
              <a:rPr lang="de-DE" sz="1300" dirty="0">
                <a:latin typeface="+mj-lt"/>
              </a:rPr>
              <a:t>Wandlungspflicht</a:t>
            </a:r>
          </a:p>
          <a:p>
            <a:pPr lvl="1"/>
            <a:r>
              <a:rPr lang="de-DE" sz="1300" dirty="0">
                <a:latin typeface="+mj-lt"/>
              </a:rPr>
              <a:t>Bezugspreis</a:t>
            </a:r>
          </a:p>
          <a:p>
            <a:pPr>
              <a:spcBef>
                <a:spcPts val="375"/>
              </a:spcBef>
            </a:pPr>
            <a:r>
              <a:rPr lang="de-DE" sz="13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mitunter aufwändige Gestaltung</a:t>
            </a:r>
          </a:p>
          <a:p>
            <a:pPr lvl="1"/>
            <a:r>
              <a:rPr lang="de-DE" sz="1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Einbindung der Gesellschafter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29A037-6EA7-37E0-63A8-0A307DF495C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0F1B6B0-EB41-744F-942E-98C2A7B241FC}" type="datetime1">
              <a:rPr lang="de-AT" smtClean="0"/>
              <a:t>26.09.2024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59F456-9E7E-A49E-6B42-F8526C8D583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dirty="0"/>
              <a:t>Überblick über Mitarbeiterbeteiligungsmodelle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7C3D39-3913-CE28-9300-8D9362BDA55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44D6AE0-5C4D-8C42-A26C-36DDA3637F46}" type="slidenum">
              <a:rPr lang="de-DE" smtClean="0"/>
              <a:pPr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71757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C5DE6F-2034-4C32-00BD-EDFFCFBB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607" y="1135644"/>
            <a:ext cx="2457057" cy="1795750"/>
          </a:xfrm>
        </p:spPr>
        <p:txBody>
          <a:bodyPr/>
          <a:lstStyle/>
          <a:p>
            <a:r>
              <a:rPr lang="de-DE" dirty="0"/>
              <a:t>Beteiligungs-gesellschaften/</a:t>
            </a:r>
            <a:br>
              <a:rPr lang="de-DE" dirty="0"/>
            </a:br>
            <a:r>
              <a:rPr lang="de-DE" dirty="0" err="1"/>
              <a:t>Treuhandschaften</a:t>
            </a:r>
            <a:r>
              <a:rPr lang="de-DE" dirty="0"/>
              <a:t> I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4049F7-A1F7-9197-9279-17F2E8E2A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19041" y="1135644"/>
            <a:ext cx="5061228" cy="3580047"/>
          </a:xfrm>
        </p:spPr>
        <p:txBody>
          <a:bodyPr>
            <a:noAutofit/>
          </a:bodyPr>
          <a:lstStyle/>
          <a:p>
            <a:pPr>
              <a:spcBef>
                <a:spcPts val="375"/>
              </a:spcBef>
            </a:pPr>
            <a:r>
              <a:rPr lang="de-AT" sz="1300" b="1" dirty="0">
                <a:latin typeface="+mj-lt"/>
              </a:rPr>
              <a:t>Bündelung der Arbeitnehmer in eigenen Gesellschaften, die wiederum Beteiligungen an der AG-Gesellschaft halten</a:t>
            </a:r>
          </a:p>
          <a:p>
            <a:pPr lvl="0">
              <a:spcBef>
                <a:spcPts val="375"/>
              </a:spcBef>
            </a:pPr>
            <a:r>
              <a:rPr lang="de-AT" sz="1300" b="1" dirty="0">
                <a:latin typeface="+mj-lt"/>
              </a:rPr>
              <a:t>Viele Möglichkeiten</a:t>
            </a:r>
          </a:p>
          <a:p>
            <a:pPr lvl="1"/>
            <a:r>
              <a:rPr lang="de-AT" sz="1300" dirty="0">
                <a:latin typeface="+mj-lt"/>
              </a:rPr>
              <a:t>Beteiligungsgesellschaft beteiligt sich an der AG-Gesellschaft mit Eigen- oder Fremdkapitel</a:t>
            </a:r>
          </a:p>
          <a:p>
            <a:pPr lvl="1"/>
            <a:r>
              <a:rPr lang="de-AT" sz="1300" dirty="0">
                <a:latin typeface="+mj-lt"/>
              </a:rPr>
              <a:t>AN beteiligen sich an der AG-Gesellschaft mit Eigen- oder Fremdkapitel</a:t>
            </a:r>
          </a:p>
          <a:p>
            <a:pPr lvl="1"/>
            <a:r>
              <a:rPr lang="de-AT" sz="1300" dirty="0">
                <a:latin typeface="+mj-lt"/>
              </a:rPr>
              <a:t>Treuhandmodelle: Beteiligungsgesellschaft hält Anteile treuhändig oder tritt nur als Verwalterin der Stimmrechte auf</a:t>
            </a:r>
          </a:p>
          <a:p>
            <a:pPr lvl="0">
              <a:spcBef>
                <a:spcPts val="375"/>
              </a:spcBef>
            </a:pPr>
            <a:r>
              <a:rPr lang="de-AT" sz="1300" b="1" dirty="0">
                <a:latin typeface="+mj-lt"/>
              </a:rPr>
              <a:t>Ziel</a:t>
            </a:r>
          </a:p>
          <a:p>
            <a:pPr lvl="1"/>
            <a:r>
              <a:rPr lang="de-DE" sz="1300" dirty="0">
                <a:latin typeface="+mj-lt"/>
              </a:rPr>
              <a:t>konstante Besitzverhältnisse unabhängig von Personalfluktuation</a:t>
            </a:r>
          </a:p>
          <a:p>
            <a:pPr lvl="1"/>
            <a:r>
              <a:rPr lang="de-DE" sz="1300" dirty="0">
                <a:latin typeface="+mj-lt"/>
              </a:rPr>
              <a:t>Bündelung der Interessen, kollektive Wahrnehmung der </a:t>
            </a:r>
            <a:r>
              <a:rPr lang="de-DE" sz="1300" dirty="0" err="1">
                <a:latin typeface="+mj-lt"/>
              </a:rPr>
              <a:t>Stimm</a:t>
            </a:r>
            <a:r>
              <a:rPr lang="de-DE" sz="1300" dirty="0">
                <a:latin typeface="+mj-lt"/>
              </a:rPr>
              <a:t> -, Einsichts- und Kontrollrechte</a:t>
            </a:r>
            <a:r>
              <a:rPr lang="de-AT" sz="1300" dirty="0">
                <a:latin typeface="+mj-lt"/>
              </a:rPr>
              <a:t>, um Zersplitterung der Anteile zu vermeiden</a:t>
            </a:r>
          </a:p>
          <a:p>
            <a:pPr lvl="1"/>
            <a:r>
              <a:rPr lang="de-DE" sz="1300" dirty="0">
                <a:latin typeface="+mj-lt"/>
              </a:rPr>
              <a:t>leichtere Übertragbarkeit von Anteilen.</a:t>
            </a:r>
          </a:p>
          <a:p>
            <a:pPr lvl="1"/>
            <a:r>
              <a:rPr lang="de-DE" sz="1300" dirty="0">
                <a:latin typeface="+mj-lt"/>
              </a:rPr>
              <a:t>Schutz vor „feindlicher“ oder unerwünschter Übernahme</a:t>
            </a:r>
            <a:endParaRPr lang="de-AT" sz="1300" dirty="0">
              <a:latin typeface="+mj-lt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29A037-6EA7-37E0-63A8-0A307DF495C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0F1B6B0-EB41-744F-942E-98C2A7B241FC}" type="datetime1">
              <a:rPr lang="de-AT" smtClean="0"/>
              <a:t>26.09.2024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59F456-9E7E-A49E-6B42-F8526C8D583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dirty="0"/>
              <a:t>Überblick über Mitarbeiterbeteiligungsmodelle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7C3D39-3913-CE28-9300-8D9362BDA55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44D6AE0-5C4D-8C42-A26C-36DDA3637F46}" type="slidenum">
              <a:rPr lang="de-DE" smtClean="0"/>
              <a:pPr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85577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C5DE6F-2034-4C32-00BD-EDFFCFBB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607" y="1135644"/>
            <a:ext cx="2457057" cy="1795750"/>
          </a:xfrm>
        </p:spPr>
        <p:txBody>
          <a:bodyPr/>
          <a:lstStyle/>
          <a:p>
            <a:r>
              <a:rPr lang="de-DE" dirty="0"/>
              <a:t>Beteiligungs-gesellschaften/</a:t>
            </a:r>
            <a:br>
              <a:rPr lang="de-DE" dirty="0"/>
            </a:br>
            <a:r>
              <a:rPr lang="de-DE" dirty="0" err="1"/>
              <a:t>Treuhandschaften</a:t>
            </a:r>
            <a:r>
              <a:rPr lang="de-DE" dirty="0"/>
              <a:t> II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4049F7-A1F7-9197-9279-17F2E8E2A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19041" y="1135644"/>
            <a:ext cx="5061228" cy="3155505"/>
          </a:xfrm>
        </p:spPr>
        <p:txBody>
          <a:bodyPr>
            <a:noAutofit/>
          </a:bodyPr>
          <a:lstStyle/>
          <a:p>
            <a:pPr lvl="0">
              <a:spcBef>
                <a:spcPts val="375"/>
              </a:spcBef>
            </a:pPr>
            <a:r>
              <a:rPr lang="de-AT" sz="1300" b="1" dirty="0">
                <a:latin typeface="+mj-lt"/>
              </a:rPr>
              <a:t>OGH 6 Ob 42/23d</a:t>
            </a:r>
          </a:p>
          <a:p>
            <a:pPr lvl="1"/>
            <a:r>
              <a:rPr lang="de-AT" sz="1300" dirty="0" err="1">
                <a:latin typeface="+mj-lt"/>
              </a:rPr>
              <a:t>bekl</a:t>
            </a:r>
            <a:r>
              <a:rPr lang="de-AT" sz="1300" dirty="0">
                <a:latin typeface="+mj-lt"/>
              </a:rPr>
              <a:t> AG hat Mitarbeiterbeteiligungsmodell eingerichtet</a:t>
            </a:r>
          </a:p>
          <a:p>
            <a:pPr lvl="1"/>
            <a:r>
              <a:rPr lang="de-AT" sz="1300" dirty="0">
                <a:latin typeface="+mj-lt"/>
              </a:rPr>
              <a:t>zwei GmbHs (AN-GmbHs) waren zu jeweils 12,5% an der </a:t>
            </a:r>
            <a:r>
              <a:rPr lang="de-AT" sz="1300" dirty="0" err="1">
                <a:latin typeface="+mj-lt"/>
              </a:rPr>
              <a:t>bekl</a:t>
            </a:r>
            <a:r>
              <a:rPr lang="de-AT" sz="1300" dirty="0">
                <a:latin typeface="+mj-lt"/>
              </a:rPr>
              <a:t> AG beteiligt</a:t>
            </a:r>
          </a:p>
          <a:p>
            <a:pPr lvl="1"/>
            <a:r>
              <a:rPr lang="de-AT" sz="1300" dirty="0">
                <a:latin typeface="+mj-lt"/>
              </a:rPr>
              <a:t>an den AN-GmbHs waren zum einen ausschließlich Arbeitnehmer der </a:t>
            </a:r>
            <a:r>
              <a:rPr lang="de-AT" sz="1300" dirty="0" err="1">
                <a:latin typeface="+mj-lt"/>
              </a:rPr>
              <a:t>bekl</a:t>
            </a:r>
            <a:r>
              <a:rPr lang="de-AT" sz="1300" dirty="0">
                <a:latin typeface="+mj-lt"/>
              </a:rPr>
              <a:t> AG beteiligt sowie an einer AN-GmbH die </a:t>
            </a:r>
            <a:r>
              <a:rPr lang="de-AT" sz="1300" dirty="0" err="1">
                <a:latin typeface="+mj-lt"/>
              </a:rPr>
              <a:t>bekl</a:t>
            </a:r>
            <a:r>
              <a:rPr lang="de-AT" sz="1300" dirty="0">
                <a:latin typeface="+mj-lt"/>
              </a:rPr>
              <a:t> AG selbst mit 44,22%</a:t>
            </a:r>
          </a:p>
          <a:p>
            <a:pPr lvl="1"/>
            <a:r>
              <a:rPr lang="de-AT" sz="1300" dirty="0" err="1">
                <a:latin typeface="+mj-lt"/>
              </a:rPr>
              <a:t>bekl</a:t>
            </a:r>
            <a:r>
              <a:rPr lang="de-AT" sz="1300" dirty="0">
                <a:latin typeface="+mj-lt"/>
              </a:rPr>
              <a:t> AG hat AN Darlehen zum Erwerb der Anteile gewährt</a:t>
            </a:r>
          </a:p>
          <a:p>
            <a:pPr lvl="1"/>
            <a:r>
              <a:rPr lang="de-AT" sz="1300" dirty="0">
                <a:latin typeface="+mj-lt"/>
              </a:rPr>
              <a:t>Darlehen waren mit Pfandrechten an den Anteilen besichert</a:t>
            </a:r>
          </a:p>
          <a:p>
            <a:pPr lvl="1"/>
            <a:r>
              <a:rPr lang="de-AT" sz="1300" dirty="0">
                <a:latin typeface="+mj-lt"/>
              </a:rPr>
              <a:t>Put-Option zu Gunsten des Vorstandes der </a:t>
            </a:r>
            <a:r>
              <a:rPr lang="de-AT" sz="1300" dirty="0" err="1">
                <a:latin typeface="+mj-lt"/>
              </a:rPr>
              <a:t>bekl</a:t>
            </a:r>
            <a:r>
              <a:rPr lang="de-AT" sz="1300" dirty="0">
                <a:latin typeface="+mj-lt"/>
              </a:rPr>
              <a:t> AG über eine Beteiligung von 15,36% an der AN-GmbH</a:t>
            </a:r>
          </a:p>
          <a:p>
            <a:pPr lvl="0">
              <a:spcBef>
                <a:spcPts val="375"/>
              </a:spcBef>
            </a:pPr>
            <a:r>
              <a:rPr lang="de-AT" sz="1300" b="1" dirty="0">
                <a:latin typeface="+mj-lt"/>
              </a:rPr>
              <a:t>mehrere Fragen, </a:t>
            </a:r>
            <a:r>
              <a:rPr lang="de-AT" sz="1300" b="1" dirty="0" err="1">
                <a:latin typeface="+mj-lt"/>
              </a:rPr>
              <a:t>ua</a:t>
            </a:r>
            <a:endParaRPr lang="de-AT" sz="1300" b="1" dirty="0">
              <a:latin typeface="+mj-lt"/>
            </a:endParaRPr>
          </a:p>
          <a:p>
            <a:pPr lvl="1"/>
            <a:r>
              <a:rPr lang="de-AT" sz="1300" dirty="0">
                <a:latin typeface="+mj-lt"/>
              </a:rPr>
              <a:t>Anwendbarkeit des Schwellenwertes von 10% (§ 65 AktG)?</a:t>
            </a:r>
          </a:p>
          <a:p>
            <a:pPr lvl="1"/>
            <a:r>
              <a:rPr lang="de-AT" sz="1300" dirty="0">
                <a:latin typeface="+mj-lt"/>
              </a:rPr>
              <a:t>Kapitalerhaltung durch Gewährung von Darlehen zur Anschaffung von Anteilen?</a:t>
            </a:r>
          </a:p>
          <a:p>
            <a:pPr lvl="0">
              <a:spcBef>
                <a:spcPts val="375"/>
              </a:spcBef>
            </a:pPr>
            <a:endParaRPr lang="de-AT" sz="1300" dirty="0">
              <a:latin typeface="+mj-lt"/>
            </a:endParaRPr>
          </a:p>
          <a:p>
            <a:pPr lvl="1"/>
            <a:endParaRPr lang="de-AT" sz="1300" dirty="0">
              <a:latin typeface="+mj-lt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29A037-6EA7-37E0-63A8-0A307DF495C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0F1B6B0-EB41-744F-942E-98C2A7B241FC}" type="datetime1">
              <a:rPr lang="de-AT" smtClean="0"/>
              <a:t>26.09.2024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59F456-9E7E-A49E-6B42-F8526C8D583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dirty="0"/>
              <a:t>Überblick über Mitarbeiterbeteiligungsmodelle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7C3D39-3913-CE28-9300-8D9362BDA55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44D6AE0-5C4D-8C42-A26C-36DDA3637F46}" type="slidenum">
              <a:rPr lang="de-DE" smtClean="0"/>
              <a:pPr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15619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C5DE6F-2034-4C32-00BD-EDFFCFBB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607" y="1135644"/>
            <a:ext cx="2352101" cy="1795750"/>
          </a:xfrm>
        </p:spPr>
        <p:txBody>
          <a:bodyPr/>
          <a:lstStyle/>
          <a:p>
            <a:r>
              <a:rPr lang="de-DE" dirty="0"/>
              <a:t>Mitarbeiter-</a:t>
            </a:r>
            <a:r>
              <a:rPr lang="de-DE" dirty="0" err="1"/>
              <a:t>beteiligungsstiftung</a:t>
            </a: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4049F7-A1F7-9197-9279-17F2E8E2A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14221" y="1135645"/>
            <a:ext cx="5001658" cy="3282932"/>
          </a:xfrm>
        </p:spPr>
        <p:txBody>
          <a:bodyPr>
            <a:noAutofit/>
          </a:bodyPr>
          <a:lstStyle/>
          <a:p>
            <a:pPr>
              <a:spcBef>
                <a:spcPts val="375"/>
              </a:spcBef>
            </a:pPr>
            <a:r>
              <a:rPr lang="de-DE" dirty="0">
                <a:latin typeface="+mj-lt"/>
              </a:rPr>
              <a:t>Rechtsgrundlagen PSG, § 4d Abs 4 EStG</a:t>
            </a:r>
          </a:p>
          <a:p>
            <a:pPr>
              <a:spcBef>
                <a:spcPts val="375"/>
              </a:spcBef>
            </a:pPr>
            <a:r>
              <a:rPr lang="de-DE" dirty="0">
                <a:latin typeface="+mj-lt"/>
              </a:rPr>
              <a:t>Arbeitgeber oder gesetzliche innerbetriebliche Arbeitnehmervertretung fungiert als Stifterin</a:t>
            </a:r>
          </a:p>
          <a:p>
            <a:pPr>
              <a:spcBef>
                <a:spcPts val="375"/>
              </a:spcBef>
            </a:pPr>
            <a:r>
              <a:rPr lang="de-DE" dirty="0">
                <a:latin typeface="+mj-lt"/>
              </a:rPr>
              <a:t>Schaffung von inländischen Kernaktionären, die vor einer ausländischen Übernahme schützen</a:t>
            </a:r>
          </a:p>
          <a:p>
            <a:pPr>
              <a:spcBef>
                <a:spcPts val="375"/>
              </a:spcBef>
            </a:pPr>
            <a:r>
              <a:rPr lang="de-DE" dirty="0">
                <a:latin typeface="+mj-lt"/>
              </a:rPr>
              <a:t>ausschließliche Zwecke</a:t>
            </a:r>
          </a:p>
          <a:p>
            <a:pPr lvl="1"/>
            <a:r>
              <a:rPr lang="de-DE" sz="1100" dirty="0">
                <a:latin typeface="+mj-lt"/>
              </a:rPr>
              <a:t>unentgeltliche oder verbilligte Abgabe von Aktien an Arbeitgebergesellschaften an die Begünstigten</a:t>
            </a:r>
          </a:p>
          <a:p>
            <a:pPr lvl="1"/>
            <a:r>
              <a:rPr lang="de-DE" sz="1100" dirty="0">
                <a:latin typeface="+mj-lt"/>
              </a:rPr>
              <a:t>treuhändige Verwahrung und Verwaltung von Aktien der Begünstigten;</a:t>
            </a:r>
          </a:p>
          <a:p>
            <a:pPr lvl="1"/>
            <a:r>
              <a:rPr lang="de-DE" sz="1100" dirty="0">
                <a:latin typeface="+mj-lt"/>
              </a:rPr>
              <a:t>einheitliche Ausübung der von den Begünstigten übertragenen, mit den treuhändig verwahrten und verwalteten Aktien verbundenen, Stimmrechte.</a:t>
            </a:r>
          </a:p>
          <a:p>
            <a:pPr lvl="1"/>
            <a:endParaRPr lang="de-DE" sz="1400" dirty="0">
              <a:latin typeface="+mj-lt"/>
            </a:endParaRPr>
          </a:p>
          <a:p>
            <a:pPr lvl="1"/>
            <a:endParaRPr lang="de-DE" dirty="0">
              <a:latin typeface="+mj-lt"/>
            </a:endParaRPr>
          </a:p>
          <a:p>
            <a:pPr>
              <a:spcBef>
                <a:spcPts val="375"/>
              </a:spcBef>
            </a:pPr>
            <a:endParaRPr lang="de-DE" b="1" dirty="0">
              <a:latin typeface="+mj-lt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de-AT" sz="1400" dirty="0">
              <a:latin typeface="+mj-lt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29A037-6EA7-37E0-63A8-0A307DF495C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0F1B6B0-EB41-744F-942E-98C2A7B241FC}" type="datetime1">
              <a:rPr lang="de-AT" smtClean="0"/>
              <a:t>26.09.2024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59F456-9E7E-A49E-6B42-F8526C8D583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dirty="0"/>
              <a:t>Überblick über Mitarbeiterbeteiligungsmodelle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7C3D39-3913-CE28-9300-8D9362BDA55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44D6AE0-5C4D-8C42-A26C-36DDA3637F46}" type="slidenum">
              <a:rPr lang="de-DE" smtClean="0"/>
              <a:pPr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6376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10F013-0C81-493B-AD07-AE790A281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Programm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6C6023B-1E22-0C23-9BCF-AF403AE78A8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21880" y="1134737"/>
            <a:ext cx="6020312" cy="3259293"/>
          </a:xfrm>
        </p:spPr>
        <p:txBody>
          <a:bodyPr>
            <a:normAutofit/>
          </a:bodyPr>
          <a:lstStyle/>
          <a:p>
            <a:r>
              <a:rPr lang="de-DE" sz="1300" b="1" dirty="0"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8:15-9:00 Uhr		</a:t>
            </a:r>
            <a:r>
              <a:rPr lang="de-DE" sz="1300" dirty="0"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Überblick über Mitarbeiterbeteiligungs-					Modelle (Michael Huetz/CHG)</a:t>
            </a:r>
          </a:p>
          <a:p>
            <a:r>
              <a:rPr lang="de-DE" sz="1300" b="1" dirty="0"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9:00-9:30 Uhr 		</a:t>
            </a:r>
            <a:r>
              <a:rPr lang="de-DE" sz="1300" dirty="0"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Mitarbeiterbeteiligung und </a:t>
            </a:r>
            <a:r>
              <a:rPr lang="de-DE" sz="1300" dirty="0" err="1"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FlexCo</a:t>
            </a:r>
            <a:r>
              <a:rPr lang="de-DE" sz="1300" dirty="0"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 					(Clemens Handl/CHG)</a:t>
            </a:r>
          </a:p>
          <a:p>
            <a:r>
              <a:rPr lang="de-DE" sz="1300" b="1" dirty="0"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9:30-10:00 Uhr                	</a:t>
            </a:r>
            <a:r>
              <a:rPr lang="de-DE" sz="1300" dirty="0"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Virtuelle </a:t>
            </a:r>
            <a:r>
              <a:rPr lang="de-DE" sz="1300" dirty="0">
                <a:latin typeface="+mj-lt"/>
              </a:rPr>
              <a:t>Mitarbeiterbeteiligung</a:t>
            </a:r>
            <a:r>
              <a:rPr lang="de-DE" sz="1300" dirty="0"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 					</a:t>
            </a:r>
            <a:r>
              <a:rPr lang="de-DE" sz="1300" dirty="0">
                <a:latin typeface="+mj-lt"/>
              </a:rPr>
              <a:t>(Stefan Gutbrunner/CHG)</a:t>
            </a:r>
          </a:p>
          <a:p>
            <a:pPr marL="0" indent="0">
              <a:buNone/>
            </a:pPr>
            <a:endParaRPr lang="de-DE" sz="1300" b="1" dirty="0">
              <a:effectLst/>
              <a:latin typeface="+mj-lt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>
              <a:buNone/>
            </a:pPr>
            <a:r>
              <a:rPr lang="de-DE" sz="1300" b="1" dirty="0"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PAUSE: 10:00-10:30 Uhr</a:t>
            </a:r>
            <a:endParaRPr lang="de-DE" sz="1300" dirty="0">
              <a:effectLst/>
              <a:latin typeface="+mj-lt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>
              <a:buNone/>
            </a:pPr>
            <a:r>
              <a:rPr lang="de-DE" sz="1300" dirty="0"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</a:p>
          <a:p>
            <a:r>
              <a:rPr lang="de-DE" sz="1300" b="1" dirty="0">
                <a:latin typeface="+mj-lt"/>
              </a:rPr>
              <a:t>10:30-11:15 Uhr</a:t>
            </a:r>
            <a:r>
              <a:rPr lang="de-DE" sz="1300" dirty="0"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               	Arbeitsrechtliche Aspekte </a:t>
            </a:r>
            <a:r>
              <a:rPr lang="de-DE" sz="1400" dirty="0"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(Marlene Wachter/CHG)</a:t>
            </a:r>
          </a:p>
          <a:p>
            <a:r>
              <a:rPr lang="de-DE" sz="1300" b="1" dirty="0"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11:15-12:30 Uhr </a:t>
            </a:r>
            <a:r>
              <a:rPr lang="de-DE" sz="1300" dirty="0"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   	Steuer- und sozialversicherungsrechtliche Aspekte, 				insbesondere Start-Up-Förderungsgesetz (Wolfgang 			Höfle/</a:t>
            </a:r>
            <a:r>
              <a:rPr lang="de-DE" sz="1300" dirty="0" err="1"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tpa</a:t>
            </a:r>
            <a:r>
              <a:rPr lang="de-DE" sz="1300" dirty="0"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 Wien)</a:t>
            </a:r>
          </a:p>
          <a:p>
            <a:endParaRPr lang="de-DE" sz="1700" dirty="0">
              <a:effectLst/>
              <a:latin typeface="+mj-lt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E08383-AC0A-6A08-9F20-087335917C4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A534F87-DFE8-4A47-849C-6FECD76B0410}" type="datetime1">
              <a:rPr lang="de-AT" smtClean="0"/>
              <a:t>26.09.2024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AA6D13-6A8E-8AD0-7192-BA50972905A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dirty="0"/>
              <a:t>Mitarbeiterbeteiligung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EDDDAC-E6F4-AED6-C1A0-2C6C50E4092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44D6AE0-5C4D-8C42-A26C-36DDA3637F46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38340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C5DE6F-2034-4C32-00BD-EDFFCFBB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607" y="1135644"/>
            <a:ext cx="2352101" cy="1795750"/>
          </a:xfrm>
        </p:spPr>
        <p:txBody>
          <a:bodyPr/>
          <a:lstStyle/>
          <a:p>
            <a:r>
              <a:rPr lang="de-DE" dirty="0"/>
              <a:t>Belegschafts-</a:t>
            </a:r>
            <a:r>
              <a:rPr lang="de-DE" dirty="0" err="1"/>
              <a:t>beteiligungsstiftung</a:t>
            </a: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4049F7-A1F7-9197-9279-17F2E8E2A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14221" y="1135645"/>
            <a:ext cx="5001658" cy="3282932"/>
          </a:xfrm>
        </p:spPr>
        <p:txBody>
          <a:bodyPr>
            <a:noAutofit/>
          </a:bodyPr>
          <a:lstStyle/>
          <a:p>
            <a:pPr>
              <a:spcBef>
                <a:spcPts val="375"/>
              </a:spcBef>
            </a:pPr>
            <a:r>
              <a:rPr lang="de-DE" dirty="0">
                <a:latin typeface="+mj-lt"/>
              </a:rPr>
              <a:t>Rechtsgrundlagen PSG, § 4d Abs 3 EStG</a:t>
            </a:r>
          </a:p>
          <a:p>
            <a:pPr>
              <a:spcBef>
                <a:spcPts val="375"/>
              </a:spcBef>
            </a:pPr>
            <a:r>
              <a:rPr lang="de-DE" dirty="0">
                <a:latin typeface="+mj-lt"/>
              </a:rPr>
              <a:t>Arbeitgeber oder gesetzliche innerbetriebliche Arbeitnehmervertretung fungiert als Stifterin</a:t>
            </a:r>
          </a:p>
          <a:p>
            <a:pPr>
              <a:spcBef>
                <a:spcPts val="375"/>
              </a:spcBef>
            </a:pPr>
            <a:r>
              <a:rPr lang="de-DE" dirty="0">
                <a:latin typeface="+mj-lt"/>
              </a:rPr>
              <a:t>begünstigte Dienstnehmer erhält keine Aktien</a:t>
            </a:r>
          </a:p>
          <a:p>
            <a:pPr>
              <a:spcBef>
                <a:spcPts val="375"/>
              </a:spcBef>
            </a:pPr>
            <a:r>
              <a:rPr lang="de-DE" dirty="0">
                <a:latin typeface="+mj-lt"/>
              </a:rPr>
              <a:t>ausschließlicher Zwecke</a:t>
            </a:r>
          </a:p>
          <a:p>
            <a:pPr lvl="1"/>
            <a:r>
              <a:rPr lang="de-DE" sz="1100" dirty="0">
                <a:latin typeface="+mj-lt"/>
              </a:rPr>
              <a:t>Weiterleitung der Beteiligungserträge aus Beteiligungen am Unternehmen des Arbeitgebers oder an mit diesem verbundenen Konzernunternehmen unmittelbar an die begünstigten Dienstnehmer </a:t>
            </a:r>
          </a:p>
          <a:p>
            <a:pPr lvl="1"/>
            <a:endParaRPr lang="de-DE" sz="1400" dirty="0">
              <a:latin typeface="+mj-lt"/>
            </a:endParaRPr>
          </a:p>
          <a:p>
            <a:pPr lvl="1"/>
            <a:endParaRPr lang="de-DE" dirty="0">
              <a:latin typeface="+mj-lt"/>
            </a:endParaRPr>
          </a:p>
          <a:p>
            <a:pPr>
              <a:spcBef>
                <a:spcPts val="375"/>
              </a:spcBef>
            </a:pPr>
            <a:endParaRPr lang="de-DE" b="1" dirty="0">
              <a:latin typeface="+mj-lt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de-AT" sz="1400" dirty="0">
              <a:latin typeface="+mj-lt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29A037-6EA7-37E0-63A8-0A307DF495C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0F1B6B0-EB41-744F-942E-98C2A7B241FC}" type="datetime1">
              <a:rPr lang="de-AT" smtClean="0"/>
              <a:t>26.09.2024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59F456-9E7E-A49E-6B42-F8526C8D583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dirty="0"/>
              <a:t>Überblick über Mitarbeiterbeteiligungsmodelle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7C3D39-3913-CE28-9300-8D9362BDA55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44D6AE0-5C4D-8C42-A26C-36DDA3637F46}" type="slidenum">
              <a:rPr lang="de-DE" smtClean="0"/>
              <a:pPr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86230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D83DB-DA9E-6B8A-BC07-8BBC5BF1C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Checkliste I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6E2961E-6E51-97A4-39C2-1EC3331F70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0653" y="1135644"/>
            <a:ext cx="5001658" cy="3357979"/>
          </a:xfrm>
        </p:spPr>
        <p:txBody>
          <a:bodyPr>
            <a:noAutofit/>
          </a:bodyPr>
          <a:lstStyle/>
          <a:p>
            <a:pPr algn="l"/>
            <a:r>
              <a:rPr lang="de-DE" sz="1300" dirty="0"/>
              <a:t>Für welche </a:t>
            </a:r>
            <a:r>
              <a:rPr lang="de-DE" sz="1300" dirty="0" err="1"/>
              <a:t>ArbeitnehmerInnengruppen</a:t>
            </a:r>
            <a:r>
              <a:rPr lang="de-DE" sz="1300" dirty="0"/>
              <a:t> bzw. </a:t>
            </a:r>
            <a:r>
              <a:rPr lang="de-DE" sz="1300" dirty="0" err="1"/>
              <a:t>ArbeitnehmerIn</a:t>
            </a:r>
            <a:r>
              <a:rPr lang="de-DE" sz="1300" dirty="0"/>
              <a:t> ist die Mitarbeiterbeteiligung vorgesehen?</a:t>
            </a:r>
          </a:p>
          <a:p>
            <a:pPr algn="l"/>
            <a:r>
              <a:rPr lang="de-DE" sz="1300" dirty="0"/>
              <a:t>Welche Mitbestimmungsmöglichkeiten sollen die AN bekommen? </a:t>
            </a:r>
          </a:p>
          <a:p>
            <a:pPr algn="l"/>
            <a:r>
              <a:rPr lang="de-DE" sz="1300" dirty="0"/>
              <a:t>Wie erfolgt die Finanzierung – Mitarbeiterbeteiligung statt Prämie, Barzahlung, Kreditaufnahme?</a:t>
            </a:r>
          </a:p>
          <a:p>
            <a:pPr algn="l"/>
            <a:r>
              <a:rPr lang="de-DE" sz="1300" dirty="0"/>
              <a:t>Welche Beteiligungs-/Rechtsform wird gewählt – Eigenkapital, Fremdkapital, etc.? </a:t>
            </a:r>
          </a:p>
          <a:p>
            <a:pPr algn="l"/>
            <a:r>
              <a:rPr lang="de-DE" sz="1300" dirty="0"/>
              <a:t>Sollen die beteiligten AN am Gewinn und am Verlust der Gesellschaft teilnehmen?</a:t>
            </a:r>
          </a:p>
          <a:p>
            <a:pPr algn="l"/>
            <a:r>
              <a:rPr lang="de-DE" sz="1300" dirty="0"/>
              <a:t>Sollend die AN </a:t>
            </a:r>
            <a:r>
              <a:rPr lang="de-DE" sz="1300" dirty="0" err="1"/>
              <a:t>an</a:t>
            </a:r>
            <a:r>
              <a:rPr lang="de-DE" sz="1300" dirty="0"/>
              <a:t> der Substanz des Unternehmens und damit an der Wertsteigerung (etwa bei einem Exit) beteiligt werden?</a:t>
            </a:r>
          </a:p>
          <a:p>
            <a:pPr algn="l"/>
            <a:r>
              <a:rPr lang="de-DE" sz="1300" dirty="0"/>
              <a:t>Wird eine direkte oder indirekte Beteiligungsform angestrebt?</a:t>
            </a:r>
          </a:p>
          <a:p>
            <a:pPr algn="l"/>
            <a:r>
              <a:rPr lang="de-DE" sz="1300" dirty="0"/>
              <a:t>An welcher Gesellschaft werden die AN beteiligt sein -Mutter oder Tochterunternehmen?</a:t>
            </a:r>
          </a:p>
          <a:p>
            <a:pPr algn="l"/>
            <a:endParaRPr lang="de-AT" sz="1300" dirty="0">
              <a:effectLst/>
              <a:latin typeface="+mj-lt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33BCBF-8A67-5332-2C5C-5B6EF95C2D3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3A9C096-0109-614F-A146-A3CFDFEA7204}" type="datetime1">
              <a:rPr lang="de-AT" smtClean="0"/>
              <a:t>26.09.2024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9EC4946-3ED0-52AB-DF62-72D442B9DA9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dirty="0"/>
              <a:t>Überblick über Mitarbeiterbeteiligungsmodelle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EDEC1A-1C1C-DAF3-4184-52286389D26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44D6AE0-5C4D-8C42-A26C-36DDA3637F46}" type="slidenum">
              <a:rPr lang="de-DE" smtClean="0"/>
              <a:pPr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0559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D83DB-DA9E-6B8A-BC07-8BBC5BF1C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Checkliste II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6E2961E-6E51-97A4-39C2-1EC3331F70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algn="l">
              <a:spcBef>
                <a:spcPts val="375"/>
              </a:spcBef>
            </a:pPr>
            <a:r>
              <a:rPr lang="de-DE" sz="1300" dirty="0"/>
              <a:t>Wie wird der Veräußerungswert und der Ausstieg aus dem Modell berechnet?</a:t>
            </a:r>
          </a:p>
          <a:p>
            <a:pPr algn="l">
              <a:spcBef>
                <a:spcPts val="375"/>
              </a:spcBef>
            </a:pPr>
            <a:r>
              <a:rPr lang="de-DE" sz="1300" dirty="0"/>
              <a:t>Sollen Anteile bei Verkauf innerhalb eines bestimmten „Kreises“ bleiben?</a:t>
            </a:r>
          </a:p>
          <a:p>
            <a:pPr algn="l">
              <a:spcBef>
                <a:spcPts val="375"/>
              </a:spcBef>
            </a:pPr>
            <a:r>
              <a:rPr lang="de-DE" sz="1300" dirty="0"/>
              <a:t>Soll die Beteiligungshöhe pro AN beschränkt werden?</a:t>
            </a:r>
          </a:p>
          <a:p>
            <a:pPr algn="l">
              <a:spcBef>
                <a:spcPts val="375"/>
              </a:spcBef>
            </a:pPr>
            <a:r>
              <a:rPr lang="de-DE" sz="1300" dirty="0"/>
              <a:t>Soll die Verfügbarkeit der Anteile eingeschränkt werden – z.B. Vorkaufsrechte, Beschränkung der Übertragbarkeit?</a:t>
            </a:r>
          </a:p>
          <a:p>
            <a:pPr algn="l">
              <a:spcBef>
                <a:spcPts val="375"/>
              </a:spcBef>
            </a:pPr>
            <a:r>
              <a:rPr lang="de-DE" sz="1300" dirty="0"/>
              <a:t>Ist das Bankwesengesetz (Konzessionspflicht) bzw. des Kapitalmarktrechtes (Prospektpflicht) relevant?</a:t>
            </a:r>
          </a:p>
          <a:p>
            <a:pPr algn="l">
              <a:spcBef>
                <a:spcPts val="375"/>
              </a:spcBef>
            </a:pPr>
            <a:r>
              <a:rPr lang="de-DE" sz="1300" dirty="0"/>
              <a:t>Gibt es Sperrfristen, in der die Beteiligung nicht weiterveräußert werden kann?</a:t>
            </a:r>
          </a:p>
          <a:p>
            <a:pPr algn="l">
              <a:spcBef>
                <a:spcPts val="375"/>
              </a:spcBef>
            </a:pPr>
            <a:r>
              <a:rPr lang="de-DE" sz="1300" dirty="0"/>
              <a:t>Gibt es Ausstiegsmöglichkeiten, etwa bei persönlichen finanziellen Notlagen?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33BCBF-8A67-5332-2C5C-5B6EF95C2D3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3A9C096-0109-614F-A146-A3CFDFEA7204}" type="datetime1">
              <a:rPr lang="de-AT" smtClean="0"/>
              <a:t>26.09.2024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9EC4946-3ED0-52AB-DF62-72D442B9DA9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dirty="0"/>
              <a:t>Überblick über Mitarbeiterbeteiligungsmodelle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EDEC1A-1C1C-DAF3-4184-52286389D26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44D6AE0-5C4D-8C42-A26C-36DDA3637F46}" type="slidenum">
              <a:rPr lang="de-DE" smtClean="0"/>
              <a:pPr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13786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D83DB-DA9E-6B8A-BC07-8BBC5BF1C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Checkliste III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6E2961E-6E51-97A4-39C2-1EC3331F70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algn="l">
              <a:spcBef>
                <a:spcPts val="375"/>
              </a:spcBef>
            </a:pPr>
            <a:r>
              <a:rPr lang="de-DE" sz="1300" dirty="0"/>
              <a:t>Wird ArbeitnehmerInnen bei der Einführung des Modells etwas geschenkt? </a:t>
            </a:r>
          </a:p>
          <a:p>
            <a:pPr lvl="1"/>
            <a:r>
              <a:rPr lang="de-DE" sz="1300" dirty="0">
                <a:latin typeface="+mj-lt"/>
              </a:rPr>
              <a:t>Kann die Steuerbegünstigung gemäß § 3 Abs. 1 Z 15 EStG </a:t>
            </a:r>
            <a:r>
              <a:rPr lang="de-DE" sz="1300" dirty="0" err="1">
                <a:latin typeface="+mj-lt"/>
              </a:rPr>
              <a:t>bzw</a:t>
            </a:r>
            <a:r>
              <a:rPr lang="de-DE" sz="1300" dirty="0">
                <a:latin typeface="+mj-lt"/>
              </a:rPr>
              <a:t> 67a EStG in Anspruch genommen werden?</a:t>
            </a:r>
          </a:p>
          <a:p>
            <a:pPr algn="l">
              <a:spcBef>
                <a:spcPts val="375"/>
              </a:spcBef>
            </a:pPr>
            <a:r>
              <a:rPr lang="de-DE" sz="1300" dirty="0"/>
              <a:t>Droht die Gefahr einer Mitunternehmerschaft?</a:t>
            </a:r>
          </a:p>
          <a:p>
            <a:pPr algn="l">
              <a:spcBef>
                <a:spcPts val="375"/>
              </a:spcBef>
            </a:pPr>
            <a:r>
              <a:rPr lang="de-DE" sz="1300" dirty="0"/>
              <a:t>Wie sind die Erträge aus der Beteiligung zu versteuern (KESt, Endbesteuerung, Besteuerung zum laufenden Einkommenssteuertarif)?</a:t>
            </a:r>
          </a:p>
          <a:p>
            <a:pPr algn="l">
              <a:spcBef>
                <a:spcPts val="375"/>
              </a:spcBef>
            </a:pPr>
            <a:r>
              <a:rPr lang="de-DE" sz="1300" dirty="0"/>
              <a:t>Welche steuerlichen Konsequenzen hat eine Veräußerung des Anteiles?</a:t>
            </a:r>
            <a:endParaRPr lang="de-AT" sz="1300" dirty="0"/>
          </a:p>
          <a:p>
            <a:pPr algn="l">
              <a:spcBef>
                <a:spcPts val="375"/>
              </a:spcBef>
            </a:pPr>
            <a:endParaRPr lang="de-DE" sz="130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33BCBF-8A67-5332-2C5C-5B6EF95C2D3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3A9C096-0109-614F-A146-A3CFDFEA7204}" type="datetime1">
              <a:rPr lang="de-AT" smtClean="0"/>
              <a:t>26.09.2024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9EC4946-3ED0-52AB-DF62-72D442B9DA9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dirty="0"/>
              <a:t>Überblick über Mitarbeiterbeteiligungsmodelle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EDEC1A-1C1C-DAF3-4184-52286389D26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44D6AE0-5C4D-8C42-A26C-36DDA3637F46}" type="slidenum">
              <a:rPr lang="de-DE" smtClean="0"/>
              <a:pPr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27017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C496C8-FF68-1F0C-7A0B-791EEEB93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Danke für Ihre Aufmerksamkeit!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2C6E791-F1EB-0305-28A8-39F02318874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27.09.2024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5860ECE-D583-CC37-3017-D9922CD6162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Mitarbeiterbeteiligung und </a:t>
            </a:r>
            <a:r>
              <a:rPr kumimoji="0" lang="de-DE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FlexCo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95FFD83-4D4B-2F98-9DE0-2D1FC452DE7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FFFFFF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80900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2DA6803F-77A9-6004-F964-745508156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263966"/>
            <a:ext cx="7886700" cy="1093153"/>
          </a:xfrm>
        </p:spPr>
        <p:txBody>
          <a:bodyPr/>
          <a:lstStyle/>
          <a:p>
            <a:r>
              <a:rPr lang="de-DE" dirty="0"/>
              <a:t>Mitarbeiterbeteiligung &amp; </a:t>
            </a:r>
            <a:r>
              <a:rPr lang="de-DE" dirty="0" err="1"/>
              <a:t>FlexCo</a:t>
            </a:r>
            <a:endParaRPr lang="de-DE" sz="2400" dirty="0"/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E4572EC2-DEF2-B7AB-FFD2-19CE259BC65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650" y="3388854"/>
            <a:ext cx="7886700" cy="813495"/>
          </a:xfrm>
        </p:spPr>
        <p:txBody>
          <a:bodyPr>
            <a:normAutofit/>
          </a:bodyPr>
          <a:lstStyle/>
          <a:p>
            <a:r>
              <a:rPr lang="de-DE" dirty="0"/>
              <a:t>27. September 2024</a:t>
            </a:r>
          </a:p>
          <a:p>
            <a:r>
              <a:rPr lang="de-DE" dirty="0"/>
              <a:t>Clemens Handl, CHG Rechtsanwälte</a:t>
            </a:r>
          </a:p>
        </p:txBody>
      </p:sp>
    </p:spTree>
    <p:extLst>
      <p:ext uri="{BB962C8B-B14F-4D97-AF65-F5344CB8AC3E}">
        <p14:creationId xmlns:p14="http://schemas.microsoft.com/office/powerpoint/2010/main" val="18827217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EDD76-D242-5A22-A439-70ECE458A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Übersicht</a:t>
            </a:r>
            <a:endParaRPr lang="de-A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ECC8A4-A68D-ACEE-9143-9252490E91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just"/>
            <a:r>
              <a:rPr lang="de-AT" sz="1600" b="1" dirty="0" err="1"/>
              <a:t>FlexCo</a:t>
            </a:r>
            <a:r>
              <a:rPr lang="de-AT" sz="1600" b="1" dirty="0"/>
              <a:t> Grundlagen</a:t>
            </a:r>
          </a:p>
          <a:p>
            <a:pPr algn="just"/>
            <a:endParaRPr lang="de-AT" sz="1600" b="1" dirty="0"/>
          </a:p>
          <a:p>
            <a:pPr algn="just"/>
            <a:r>
              <a:rPr lang="de-AT" sz="1600" b="1" dirty="0"/>
              <a:t>Mitarbeiterbeteiligung in der </a:t>
            </a:r>
            <a:r>
              <a:rPr lang="de-AT" sz="1600" b="1" dirty="0" err="1"/>
              <a:t>FlexCo</a:t>
            </a:r>
            <a:endParaRPr lang="de-AT" sz="1600" b="1" dirty="0"/>
          </a:p>
          <a:p>
            <a:pPr lvl="1" algn="just"/>
            <a:r>
              <a:rPr lang="de-AT" sz="1300" dirty="0">
                <a:latin typeface="+mj-lt"/>
              </a:rPr>
              <a:t>Unternehmenswert-Anteile</a:t>
            </a:r>
          </a:p>
          <a:p>
            <a:pPr lvl="1" algn="just"/>
            <a:r>
              <a:rPr lang="de-AT" sz="1300" dirty="0">
                <a:latin typeface="+mj-lt"/>
              </a:rPr>
              <a:t>Unternehmenswert-Beteiligte</a:t>
            </a:r>
          </a:p>
          <a:p>
            <a:pPr lvl="1" algn="just"/>
            <a:r>
              <a:rPr lang="de-AT" sz="1300" dirty="0">
                <a:latin typeface="+mj-lt"/>
              </a:rPr>
              <a:t>Sonderregelungen für Mitarbeiter</a:t>
            </a:r>
          </a:p>
          <a:p>
            <a:pPr lvl="1" algn="just"/>
            <a:endParaRPr lang="de-AT" sz="1300" dirty="0">
              <a:latin typeface="+mj-lt"/>
            </a:endParaRPr>
          </a:p>
          <a:p>
            <a:pPr algn="just"/>
            <a:r>
              <a:rPr lang="de-AT" sz="1600" b="1" dirty="0"/>
              <a:t>Gegenüberstellung</a:t>
            </a:r>
          </a:p>
          <a:p>
            <a:pPr lvl="1" algn="just"/>
            <a:endParaRPr lang="de-AT" dirty="0"/>
          </a:p>
          <a:p>
            <a:pPr marL="342900" lvl="1" indent="0">
              <a:buNone/>
            </a:pPr>
            <a:endParaRPr lang="de-AT" dirty="0"/>
          </a:p>
          <a:p>
            <a:endParaRPr lang="de-A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5C38D-A385-1AFF-5047-20D535C81AF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988C5-369E-7645-946D-541A2D4FEE9A}" type="datetime1">
              <a:rPr kumimoji="0" lang="de-AT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26.09.2024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F31AF0-C39A-F1F6-5A6C-53EA1AFAA00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Mitarbeiterbeteiligung &amp; </a:t>
            </a:r>
            <a:r>
              <a:rPr kumimoji="0" lang="de-DE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FlexCo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AFA9A-F78C-ED7E-D054-C6A5DE3A97B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79859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1C4B8A6-C1C2-AFCE-6A7C-7F0E02D8D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1620BBC-5F94-07C7-CA2C-5942C631E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Grundlagen</a:t>
            </a:r>
            <a:r>
              <a:rPr lang="en-GB" dirty="0"/>
              <a:t> der </a:t>
            </a:r>
            <a:r>
              <a:rPr lang="en-GB" dirty="0" err="1"/>
              <a:t>FlexCo</a:t>
            </a:r>
            <a:endParaRPr lang="de-AT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90205C-6E3F-B5EE-A0C9-BF385EAEC66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389465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EDD76-D242-5A22-A439-70ECE458A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Vorteile</a:t>
            </a:r>
            <a:r>
              <a:rPr lang="en-GB" dirty="0"/>
              <a:t> der </a:t>
            </a:r>
            <a:r>
              <a:rPr lang="en-GB" dirty="0" err="1"/>
              <a:t>FlexCo</a:t>
            </a:r>
            <a:endParaRPr lang="de-A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ECC8A4-A68D-ACEE-9143-9252490E91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just"/>
            <a:r>
              <a:rPr lang="de-AT" sz="1300" b="1" dirty="0"/>
              <a:t>Mitarbeiterbeteiligung</a:t>
            </a:r>
          </a:p>
          <a:p>
            <a:pPr algn="just"/>
            <a:r>
              <a:rPr lang="de-AT" sz="1300" dirty="0"/>
              <a:t>Formerleichterungen</a:t>
            </a:r>
          </a:p>
          <a:p>
            <a:pPr algn="just"/>
            <a:r>
              <a:rPr lang="de-AT" sz="1300" dirty="0"/>
              <a:t>Flexible Kapitalmaßnahmen</a:t>
            </a:r>
          </a:p>
          <a:p>
            <a:pPr algn="just"/>
            <a:r>
              <a:rPr lang="de-AT" sz="1300" dirty="0"/>
              <a:t>Individuelle Ausgestaltung</a:t>
            </a:r>
          </a:p>
          <a:p>
            <a:pPr algn="just"/>
            <a:r>
              <a:rPr lang="de-AT" sz="1300" dirty="0"/>
              <a:t>Steuerliche Begünstigung</a:t>
            </a:r>
          </a:p>
          <a:p>
            <a:pPr algn="just"/>
            <a:r>
              <a:rPr lang="de-AT" sz="1300" dirty="0"/>
              <a:t>Ab mittlerem Unternehmen: AR-Pflicht</a:t>
            </a:r>
          </a:p>
          <a:p>
            <a:pPr lvl="1"/>
            <a:endParaRPr lang="de-AT" dirty="0"/>
          </a:p>
          <a:p>
            <a:endParaRPr lang="de-A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5C38D-A385-1AFF-5047-20D535C81AF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988C5-369E-7645-946D-541A2D4FEE9A}" type="datetime1">
              <a:rPr kumimoji="0" lang="de-AT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26.09.2024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F31AF0-C39A-F1F6-5A6C-53EA1AFAA00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Mitarbeiterbeteiligung &amp; </a:t>
            </a:r>
            <a:r>
              <a:rPr kumimoji="0" lang="de-DE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FlexCo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AFA9A-F78C-ED7E-D054-C6A5DE3A97B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86588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5419D-F613-1F28-795E-60B9774C8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Grundlagen</a:t>
            </a:r>
            <a:endParaRPr lang="de-A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484A19-3DA3-F787-7786-9538EF200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GB" sz="1300" b="1" dirty="0" err="1"/>
              <a:t>Rechtsformzusatz</a:t>
            </a:r>
            <a:r>
              <a:rPr lang="en-GB" sz="1300" dirty="0"/>
              <a:t>: </a:t>
            </a:r>
            <a:r>
              <a:rPr lang="en-GB" sz="1300" dirty="0" err="1"/>
              <a:t>FlexCo</a:t>
            </a:r>
            <a:r>
              <a:rPr lang="en-GB" sz="1300" dirty="0"/>
              <a:t> (98x), Flexible Company (2x), Flexible </a:t>
            </a:r>
            <a:r>
              <a:rPr lang="en-GB" sz="1300" dirty="0" err="1"/>
              <a:t>Kapitalgesellschaft</a:t>
            </a:r>
            <a:r>
              <a:rPr lang="en-GB" sz="1300" dirty="0"/>
              <a:t> (5x), </a:t>
            </a:r>
            <a:r>
              <a:rPr lang="en-GB" sz="1300" dirty="0" err="1"/>
              <a:t>FlexKapG</a:t>
            </a:r>
            <a:r>
              <a:rPr lang="en-GB" sz="1300" dirty="0"/>
              <a:t> (15x). </a:t>
            </a:r>
            <a:r>
              <a:rPr lang="en-GB" sz="1300" i="1" dirty="0" err="1"/>
              <a:t>Rastegar</a:t>
            </a:r>
            <a:r>
              <a:rPr lang="en-GB" sz="1300" i="1" dirty="0"/>
              <a:t>:</a:t>
            </a:r>
            <a:r>
              <a:rPr lang="en-GB" sz="1300" dirty="0"/>
              <a:t> </a:t>
            </a:r>
            <a:r>
              <a:rPr lang="en-GB" sz="1300" dirty="0" err="1"/>
              <a:t>rund</a:t>
            </a:r>
            <a:r>
              <a:rPr lang="en-GB" sz="1300" dirty="0"/>
              <a:t> 500?</a:t>
            </a:r>
          </a:p>
          <a:p>
            <a:r>
              <a:rPr lang="en-GB" sz="1300" dirty="0" err="1"/>
              <a:t>seit</a:t>
            </a:r>
            <a:r>
              <a:rPr lang="en-GB" sz="1300" dirty="0"/>
              <a:t> </a:t>
            </a:r>
            <a:r>
              <a:rPr lang="en-GB" sz="1300" b="1" dirty="0"/>
              <a:t>2024.</a:t>
            </a:r>
          </a:p>
          <a:p>
            <a:r>
              <a:rPr lang="en-GB" sz="1300" b="1" dirty="0" err="1"/>
              <a:t>FlexKapGG</a:t>
            </a:r>
            <a:r>
              <a:rPr lang="en-GB" sz="1300" b="1" dirty="0"/>
              <a:t>, </a:t>
            </a:r>
            <a:r>
              <a:rPr lang="en-GB" sz="1300" dirty="0" err="1"/>
              <a:t>subsidiär</a:t>
            </a:r>
            <a:r>
              <a:rPr lang="en-GB" sz="1300" dirty="0"/>
              <a:t> </a:t>
            </a:r>
            <a:r>
              <a:rPr lang="en-GB" sz="1300" dirty="0" err="1"/>
              <a:t>GmbHG</a:t>
            </a:r>
            <a:r>
              <a:rPr lang="en-GB" sz="1300" dirty="0"/>
              <a:t>.</a:t>
            </a:r>
          </a:p>
          <a:p>
            <a:r>
              <a:rPr lang="en-GB" sz="1300" b="1" dirty="0" err="1"/>
              <a:t>Stammkapital</a:t>
            </a:r>
            <a:r>
              <a:rPr lang="en-GB" sz="1300" b="1" dirty="0"/>
              <a:t>:</a:t>
            </a:r>
            <a:r>
              <a:rPr lang="en-GB" sz="1300" dirty="0"/>
              <a:t> TEUR 10</a:t>
            </a:r>
          </a:p>
          <a:p>
            <a:r>
              <a:rPr lang="de-AT" sz="1300" dirty="0"/>
              <a:t>Geschäftsanteile (min EUR 1) sind </a:t>
            </a:r>
            <a:r>
              <a:rPr lang="de-AT" sz="1300" b="1" dirty="0"/>
              <a:t>teilbar.</a:t>
            </a:r>
          </a:p>
          <a:p>
            <a:r>
              <a:rPr lang="de-AT" sz="1300" b="1" dirty="0"/>
              <a:t>Stückanteile </a:t>
            </a:r>
            <a:r>
              <a:rPr lang="de-AT" sz="1300" dirty="0"/>
              <a:t>(</a:t>
            </a:r>
            <a:r>
              <a:rPr lang="de-AT" sz="1300" i="1" dirty="0" err="1"/>
              <a:t>shares</a:t>
            </a:r>
            <a:r>
              <a:rPr lang="de-AT" sz="1300" dirty="0"/>
              <a:t>)</a:t>
            </a:r>
          </a:p>
          <a:p>
            <a:r>
              <a:rPr lang="de-AT" sz="1300" dirty="0"/>
              <a:t>Unterschiedliche</a:t>
            </a:r>
            <a:r>
              <a:rPr lang="de-AT" sz="1300" b="1" dirty="0"/>
              <a:t> Anteilsgattungen</a:t>
            </a:r>
            <a:r>
              <a:rPr lang="de-AT" sz="1300" dirty="0"/>
              <a:t>.</a:t>
            </a:r>
          </a:p>
          <a:p>
            <a:r>
              <a:rPr lang="de-DE" sz="1300" dirty="0"/>
              <a:t>Neue Anteilskategorie: </a:t>
            </a:r>
            <a:r>
              <a:rPr lang="de-DE" sz="1300" b="1" dirty="0"/>
              <a:t>Unternehmenswertanteile</a:t>
            </a:r>
          </a:p>
          <a:p>
            <a:r>
              <a:rPr lang="de-DE" sz="1300" b="1" dirty="0"/>
              <a:t>Umlaufbeschlüsse </a:t>
            </a:r>
            <a:r>
              <a:rPr lang="de-DE" sz="1300" dirty="0"/>
              <a:t>in Textform und Vorwegzustimmung</a:t>
            </a:r>
          </a:p>
          <a:p>
            <a:r>
              <a:rPr lang="de-DE" sz="1300" b="1" dirty="0"/>
              <a:t>Umwandlung</a:t>
            </a:r>
            <a:r>
              <a:rPr lang="de-DE" sz="1300" dirty="0"/>
              <a:t> zwischen GmbH und </a:t>
            </a:r>
            <a:r>
              <a:rPr lang="de-DE" sz="1300" dirty="0" err="1"/>
              <a:t>FlexCo</a:t>
            </a:r>
            <a:r>
              <a:rPr lang="de-DE" sz="1300" dirty="0"/>
              <a:t> einfach.</a:t>
            </a:r>
            <a:endParaRPr lang="en-GB" sz="1300" dirty="0"/>
          </a:p>
          <a:p>
            <a:endParaRPr lang="de-A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34D84F-40D4-23B8-D0BF-D0320C0B98D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988C5-369E-7645-946D-541A2D4FEE9A}" type="datetime1">
              <a:rPr kumimoji="0" lang="de-AT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26.09.2024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8B50C-4BC6-205B-D32E-2919962E7EA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Mitarbeiterbeteiligung &amp; </a:t>
            </a:r>
            <a:r>
              <a:rPr kumimoji="0" lang="de-DE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FlexCo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67A104-9B0C-0ABF-F5B9-3C97FAC664F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9288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2DA6803F-77A9-6004-F964-745508156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263966"/>
            <a:ext cx="7886700" cy="1080651"/>
          </a:xfrm>
        </p:spPr>
        <p:txBody>
          <a:bodyPr/>
          <a:lstStyle/>
          <a:p>
            <a:r>
              <a:rPr lang="de-DE" dirty="0"/>
              <a:t>Überblick über Mitarbeiterbeteiligungsmodelle</a:t>
            </a:r>
            <a:endParaRPr lang="de-DE" sz="2400" dirty="0"/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E4572EC2-DEF2-B7AB-FFD2-19CE259BC65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650" y="3388854"/>
            <a:ext cx="7886700" cy="813495"/>
          </a:xfrm>
        </p:spPr>
        <p:txBody>
          <a:bodyPr>
            <a:normAutofit/>
          </a:bodyPr>
          <a:lstStyle/>
          <a:p>
            <a:r>
              <a:rPr lang="de-DE" dirty="0"/>
              <a:t>Innsbruck, 27.09.2024</a:t>
            </a:r>
          </a:p>
          <a:p>
            <a:r>
              <a:rPr lang="de-DE" dirty="0"/>
              <a:t>Michael Huetz, CHG Rechtsanwälte</a:t>
            </a:r>
          </a:p>
        </p:txBody>
      </p:sp>
    </p:spTree>
    <p:extLst>
      <p:ext uri="{BB962C8B-B14F-4D97-AF65-F5344CB8AC3E}">
        <p14:creationId xmlns:p14="http://schemas.microsoft.com/office/powerpoint/2010/main" val="15566889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1C4B8A6-C1C2-AFCE-6A7C-7F0E02D8D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1620BBC-5F94-07C7-CA2C-5942C631E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Mitarbeiterbeteiligung</a:t>
            </a:r>
            <a:r>
              <a:rPr lang="en-GB" dirty="0"/>
              <a:t>: UWA </a:t>
            </a:r>
            <a:r>
              <a:rPr lang="en-GB" dirty="0" err="1"/>
              <a:t>oder</a:t>
            </a:r>
            <a:r>
              <a:rPr lang="en-GB" dirty="0"/>
              <a:t> </a:t>
            </a:r>
            <a:r>
              <a:rPr lang="en-GB" dirty="0" err="1"/>
              <a:t>Geschäftsanteile</a:t>
            </a:r>
            <a:r>
              <a:rPr lang="en-GB" dirty="0"/>
              <a:t>?</a:t>
            </a:r>
            <a:endParaRPr lang="de-AT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90205C-6E3F-B5EE-A0C9-BF385EAEC66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345920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D83DB-DA9E-6B8A-BC07-8BBC5BF1C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Unternehmenswert-Anteile (UWA)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6E2961E-6E51-97A4-39C2-1EC3331F70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0653" y="1135644"/>
            <a:ext cx="5001658" cy="3579028"/>
          </a:xfrm>
        </p:spPr>
        <p:txBody>
          <a:bodyPr>
            <a:noAutofit/>
          </a:bodyPr>
          <a:lstStyle/>
          <a:p>
            <a:pPr lvl="1"/>
            <a:r>
              <a:rPr lang="de-AT" sz="1300" dirty="0">
                <a:latin typeface="+mj-lt"/>
              </a:rPr>
              <a:t>UWA nicht auf </a:t>
            </a:r>
            <a:r>
              <a:rPr lang="de-AT" sz="1300" b="1" dirty="0">
                <a:latin typeface="+mj-lt"/>
              </a:rPr>
              <a:t>Mitarbeiter</a:t>
            </a:r>
            <a:r>
              <a:rPr lang="de-AT" sz="1300" dirty="0">
                <a:latin typeface="+mj-lt"/>
              </a:rPr>
              <a:t> beschränkt (</a:t>
            </a:r>
            <a:r>
              <a:rPr lang="de-AT" sz="1300" dirty="0" err="1">
                <a:latin typeface="+mj-lt"/>
              </a:rPr>
              <a:t>zB</a:t>
            </a:r>
            <a:r>
              <a:rPr lang="de-AT" sz="1300" dirty="0">
                <a:latin typeface="+mj-lt"/>
              </a:rPr>
              <a:t> Investoren)</a:t>
            </a:r>
          </a:p>
          <a:p>
            <a:pPr lvl="1"/>
            <a:endParaRPr lang="de-AT" sz="1300" b="1" dirty="0">
              <a:latin typeface="+mj-lt"/>
            </a:endParaRPr>
          </a:p>
          <a:p>
            <a:pPr lvl="1"/>
            <a:r>
              <a:rPr lang="de-AT" sz="1300" b="1" dirty="0">
                <a:latin typeface="+mj-lt"/>
              </a:rPr>
              <a:t>Obergrenze </a:t>
            </a:r>
            <a:r>
              <a:rPr lang="de-AT" sz="1300" dirty="0">
                <a:latin typeface="+mj-lt"/>
              </a:rPr>
              <a:t>von</a:t>
            </a:r>
            <a:r>
              <a:rPr lang="de-AT" sz="1300" b="1" dirty="0">
                <a:latin typeface="+mj-lt"/>
              </a:rPr>
              <a:t> 25% </a:t>
            </a:r>
            <a:r>
              <a:rPr lang="de-AT" sz="1300" dirty="0">
                <a:latin typeface="+mj-lt"/>
              </a:rPr>
              <a:t>des Stammkapitals</a:t>
            </a:r>
          </a:p>
          <a:p>
            <a:pPr lvl="1"/>
            <a:endParaRPr lang="de-AT" sz="1300" dirty="0">
              <a:latin typeface="+mj-lt"/>
            </a:endParaRPr>
          </a:p>
          <a:p>
            <a:pPr lvl="1"/>
            <a:r>
              <a:rPr lang="de-AT" sz="1300" b="1" dirty="0">
                <a:latin typeface="+mj-lt"/>
              </a:rPr>
              <a:t>Schriftform</a:t>
            </a:r>
            <a:endParaRPr lang="de-AT" sz="1300" dirty="0">
              <a:latin typeface="+mj-lt"/>
            </a:endParaRPr>
          </a:p>
          <a:p>
            <a:pPr lvl="1"/>
            <a:endParaRPr lang="de-AT" sz="1300" dirty="0">
              <a:latin typeface="+mj-lt"/>
            </a:endParaRPr>
          </a:p>
          <a:p>
            <a:pPr lvl="1"/>
            <a:r>
              <a:rPr lang="de-AT" sz="1300" dirty="0">
                <a:latin typeface="+mj-lt"/>
              </a:rPr>
              <a:t>Partizipation an </a:t>
            </a:r>
            <a:r>
              <a:rPr lang="de-AT" sz="1300" b="1" dirty="0">
                <a:latin typeface="+mj-lt"/>
              </a:rPr>
              <a:t>Gewinn und Substanz</a:t>
            </a:r>
          </a:p>
          <a:p>
            <a:pPr lvl="1"/>
            <a:endParaRPr lang="de-AT" sz="1300" b="1" dirty="0">
              <a:latin typeface="+mj-lt"/>
            </a:endParaRPr>
          </a:p>
          <a:p>
            <a:pPr lvl="1"/>
            <a:r>
              <a:rPr lang="de-AT" sz="1300" dirty="0">
                <a:latin typeface="+mj-lt"/>
              </a:rPr>
              <a:t>(</a:t>
            </a:r>
            <a:r>
              <a:rPr lang="de-AT" sz="1300" dirty="0" err="1">
                <a:latin typeface="+mj-lt"/>
              </a:rPr>
              <a:t>grds</a:t>
            </a:r>
            <a:r>
              <a:rPr lang="de-AT" sz="1300" dirty="0">
                <a:latin typeface="+mj-lt"/>
              </a:rPr>
              <a:t>) </a:t>
            </a:r>
            <a:r>
              <a:rPr lang="de-AT" sz="1300" b="1" dirty="0">
                <a:latin typeface="+mj-lt"/>
              </a:rPr>
              <a:t>kein Stimmrecht</a:t>
            </a:r>
            <a:r>
              <a:rPr lang="de-AT" sz="1300" dirty="0">
                <a:latin typeface="+mj-lt"/>
              </a:rPr>
              <a:t>, kein Bezugsrecht. Aber Teilnahme an GV und beschränkte Kontroll- und Einsichtsrechte*</a:t>
            </a:r>
          </a:p>
          <a:p>
            <a:pPr lvl="1"/>
            <a:endParaRPr lang="de-AT" sz="1300" dirty="0">
              <a:latin typeface="+mj-lt"/>
            </a:endParaRPr>
          </a:p>
          <a:p>
            <a:pPr lvl="1"/>
            <a:r>
              <a:rPr lang="de-AT" sz="1300" dirty="0">
                <a:latin typeface="+mj-lt"/>
              </a:rPr>
              <a:t>Stückelung min. </a:t>
            </a:r>
            <a:r>
              <a:rPr lang="de-AT" sz="1300" b="1" dirty="0">
                <a:latin typeface="+mj-lt"/>
              </a:rPr>
              <a:t>EUR 0,01</a:t>
            </a:r>
            <a:r>
              <a:rPr lang="de-AT" sz="1300" dirty="0">
                <a:latin typeface="+mj-lt"/>
              </a:rPr>
              <a:t>, Volleinzahlungspflicht, keine Ausfallshaftung, keine Nachschusspflicht;</a:t>
            </a:r>
          </a:p>
          <a:p>
            <a:pPr lvl="1"/>
            <a:endParaRPr lang="de-AT" sz="1400" dirty="0">
              <a:latin typeface="+mj-lt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33BCBF-8A67-5332-2C5C-5B6EF95C2D3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9C096-0109-614F-A146-A3CFDFEA7204}" type="datetime1">
              <a:rPr kumimoji="0" lang="de-AT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26.09.2024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EDEC1A-1C1C-DAF3-4184-52286389D26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24223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D1F35-E075-1A05-E3B7-48D2270F4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Unternehmenswert-Beteiligte</a:t>
            </a:r>
            <a:r>
              <a:rPr lang="en-GB" dirty="0"/>
              <a:t> (UWB)</a:t>
            </a:r>
            <a:endParaRPr lang="de-A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614FE3-5A74-7D4F-6406-04DD99122D2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1"/>
            <a:r>
              <a:rPr lang="de-AT" sz="1300" dirty="0">
                <a:latin typeface="+mj-lt"/>
              </a:rPr>
              <a:t>Unternehmenswert-Beteiligte (</a:t>
            </a:r>
            <a:r>
              <a:rPr lang="de-AT" sz="1300" b="1" dirty="0">
                <a:latin typeface="+mj-lt"/>
              </a:rPr>
              <a:t>UWB</a:t>
            </a:r>
            <a:r>
              <a:rPr lang="de-AT" sz="1300" dirty="0">
                <a:latin typeface="+mj-lt"/>
              </a:rPr>
              <a:t>) sind nicht namentlich in das Firmenbuch einzutragen. </a:t>
            </a:r>
          </a:p>
          <a:p>
            <a:pPr lvl="1"/>
            <a:endParaRPr lang="de-AT" sz="1300" dirty="0">
              <a:latin typeface="+mj-lt"/>
            </a:endParaRPr>
          </a:p>
          <a:p>
            <a:pPr lvl="1"/>
            <a:r>
              <a:rPr lang="de-AT" sz="1300" dirty="0">
                <a:latin typeface="+mj-lt"/>
              </a:rPr>
              <a:t>Aber: </a:t>
            </a:r>
            <a:r>
              <a:rPr lang="de-AT" sz="1300" b="1" dirty="0">
                <a:latin typeface="+mj-lt"/>
              </a:rPr>
              <a:t>Namensliste </a:t>
            </a:r>
            <a:r>
              <a:rPr lang="de-AT" sz="1300" dirty="0">
                <a:latin typeface="+mj-lt"/>
              </a:rPr>
              <a:t>und</a:t>
            </a:r>
            <a:r>
              <a:rPr lang="de-AT" sz="1300" b="1" dirty="0">
                <a:latin typeface="+mj-lt"/>
              </a:rPr>
              <a:t> Anteilsliste</a:t>
            </a:r>
          </a:p>
          <a:p>
            <a:pPr lvl="1"/>
            <a:endParaRPr lang="de-AT" sz="1300" b="1" dirty="0">
              <a:latin typeface="+mj-lt"/>
            </a:endParaRPr>
          </a:p>
          <a:p>
            <a:pPr lvl="1"/>
            <a:r>
              <a:rPr lang="de-AT" sz="1300" b="1" dirty="0">
                <a:latin typeface="+mj-lt"/>
              </a:rPr>
              <a:t>Gründungsgesellschafter </a:t>
            </a:r>
            <a:r>
              <a:rPr lang="de-AT" sz="1300" dirty="0">
                <a:latin typeface="+mj-lt"/>
              </a:rPr>
              <a:t>sind im Gesellschaftsvertrag zu bestimmen. </a:t>
            </a:r>
          </a:p>
          <a:p>
            <a:endParaRPr lang="de-A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80627D-40E3-CDC9-ECE8-ACF17655F4D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988C5-369E-7645-946D-541A2D4FEE9A}" type="datetime1">
              <a:rPr kumimoji="0" lang="de-AT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26.09.2024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E8FD62-33E4-B6A2-6382-0EF5831160B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Mitarbeiterbeteiligung &amp; </a:t>
            </a:r>
            <a:r>
              <a:rPr kumimoji="0" lang="de-DE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FlexCo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8B88C5-3D08-8364-C78B-5818B561911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30623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D1F35-E075-1A05-E3B7-48D2270F4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UWB:</a:t>
            </a:r>
            <a:br>
              <a:rPr lang="en-GB" dirty="0"/>
            </a:br>
            <a:r>
              <a:rPr lang="en-GB" dirty="0"/>
              <a:t>Tag Along </a:t>
            </a:r>
            <a:r>
              <a:rPr lang="en-GB" dirty="0" err="1"/>
              <a:t>nach</a:t>
            </a:r>
            <a:r>
              <a:rPr lang="en-GB" dirty="0"/>
              <a:t> § 10</a:t>
            </a:r>
            <a:br>
              <a:rPr lang="en-GB" dirty="0"/>
            </a:br>
            <a:endParaRPr lang="de-A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614FE3-5A74-7D4F-6406-04DD99122D2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lvl="1"/>
            <a:r>
              <a:rPr lang="de-DE" sz="1300" dirty="0">
                <a:latin typeface="+mj-lt"/>
              </a:rPr>
              <a:t>Einmaliges, zwingendes </a:t>
            </a:r>
            <a:r>
              <a:rPr lang="de-DE" sz="1300" b="1" dirty="0">
                <a:latin typeface="+mj-lt"/>
              </a:rPr>
              <a:t>Mitverkaufsrecht der UWB</a:t>
            </a:r>
            <a:r>
              <a:rPr lang="de-DE" sz="1300" dirty="0">
                <a:latin typeface="+mj-lt"/>
              </a:rPr>
              <a:t>, wenn die Gründungsgesellschafter mehrheitlich an Dritte veräußern. </a:t>
            </a:r>
          </a:p>
          <a:p>
            <a:pPr lvl="1"/>
            <a:endParaRPr lang="de-DE" sz="1300" b="1" dirty="0">
              <a:latin typeface="+mj-lt"/>
            </a:endParaRPr>
          </a:p>
          <a:p>
            <a:pPr lvl="1"/>
            <a:r>
              <a:rPr lang="de-DE" sz="1300" b="1" dirty="0">
                <a:latin typeface="+mj-lt"/>
              </a:rPr>
              <a:t>Garantie</a:t>
            </a:r>
            <a:r>
              <a:rPr lang="de-DE" sz="1300" dirty="0">
                <a:latin typeface="+mj-lt"/>
              </a:rPr>
              <a:t>, dass UWB zu gleichen Konditionen veräußern können (umfasst auch Garantien, aber auch unterschiedliche Anteilsklassen!)</a:t>
            </a:r>
          </a:p>
          <a:p>
            <a:pPr lvl="1"/>
            <a:endParaRPr lang="de-DE" sz="1300" dirty="0">
              <a:latin typeface="+mj-lt"/>
            </a:endParaRPr>
          </a:p>
          <a:p>
            <a:pPr lvl="1"/>
            <a:r>
              <a:rPr lang="de-DE" sz="1300" b="1" dirty="0">
                <a:latin typeface="+mj-lt"/>
              </a:rPr>
              <a:t>Mindestens</a:t>
            </a:r>
            <a:r>
              <a:rPr lang="de-DE" sz="1300" dirty="0">
                <a:latin typeface="+mj-lt"/>
              </a:rPr>
              <a:t> der nach Volumina gewichtete Durchschnittspreis der letzten Transaktionen.</a:t>
            </a:r>
          </a:p>
          <a:p>
            <a:pPr lvl="1"/>
            <a:endParaRPr lang="de-DE" sz="1300" dirty="0">
              <a:latin typeface="+mj-lt"/>
            </a:endParaRPr>
          </a:p>
          <a:p>
            <a:pPr lvl="1"/>
            <a:r>
              <a:rPr lang="de-DE" sz="1300" i="1" dirty="0" err="1">
                <a:latin typeface="+mj-lt"/>
              </a:rPr>
              <a:t>Rastegar</a:t>
            </a:r>
            <a:r>
              <a:rPr lang="de-DE" sz="1300" dirty="0">
                <a:latin typeface="+mj-lt"/>
              </a:rPr>
              <a:t>: „ein misslungener Regelungsexzess“, „verfassungswidrig“</a:t>
            </a:r>
          </a:p>
          <a:p>
            <a:pPr lvl="1"/>
            <a:endParaRPr lang="de-DE" sz="1400" dirty="0">
              <a:latin typeface="+mj-lt"/>
            </a:endParaRPr>
          </a:p>
          <a:p>
            <a:pPr marL="342900" lvl="1" indent="0">
              <a:buNone/>
            </a:pPr>
            <a:endParaRPr lang="de-DE" sz="1400" dirty="0">
              <a:latin typeface="+mj-lt"/>
            </a:endParaRPr>
          </a:p>
          <a:p>
            <a:pPr lvl="1"/>
            <a:endParaRPr lang="de-DE" sz="1400" dirty="0">
              <a:latin typeface="+mj-lt"/>
            </a:endParaRPr>
          </a:p>
          <a:p>
            <a:pPr lvl="1"/>
            <a:endParaRPr lang="de-AT" sz="1400" dirty="0">
              <a:latin typeface="+mj-lt"/>
            </a:endParaRPr>
          </a:p>
          <a:p>
            <a:endParaRPr lang="de-A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80627D-40E3-CDC9-ECE8-ACF17655F4D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988C5-369E-7645-946D-541A2D4FEE9A}" type="datetime1">
              <a:rPr kumimoji="0" lang="de-AT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26.09.2024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E8FD62-33E4-B6A2-6382-0EF5831160B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Mitarbeiterbeteiligung &amp; </a:t>
            </a:r>
            <a:r>
              <a:rPr kumimoji="0" lang="de-DE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FlexCo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8B88C5-3D08-8364-C78B-5818B561911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52624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D1F35-E075-1A05-E3B7-48D2270F4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Mitarbeiter-UWB</a:t>
            </a:r>
            <a:br>
              <a:rPr lang="en-GB" dirty="0"/>
            </a:br>
            <a:r>
              <a:rPr lang="en-GB" dirty="0"/>
              <a:t>(MA-UWB)</a:t>
            </a:r>
            <a:endParaRPr lang="de-A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614FE3-5A74-7D4F-6406-04DD99122D2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lvl="1"/>
            <a:r>
              <a:rPr lang="de-DE" sz="1300" dirty="0">
                <a:latin typeface="+mj-lt"/>
              </a:rPr>
              <a:t>Gewährung einer </a:t>
            </a:r>
            <a:r>
              <a:rPr lang="de-DE" sz="1300" b="1" dirty="0">
                <a:latin typeface="+mj-lt"/>
              </a:rPr>
              <a:t>„echten“ Beteiligung </a:t>
            </a:r>
            <a:r>
              <a:rPr lang="de-DE" sz="1300" dirty="0">
                <a:latin typeface="+mj-lt"/>
              </a:rPr>
              <a:t>für Mitarbeiter (MA) ohne Stimmrecht.</a:t>
            </a:r>
          </a:p>
          <a:p>
            <a:pPr marL="342900" lvl="1" indent="0">
              <a:buNone/>
            </a:pPr>
            <a:endParaRPr lang="de-DE" sz="1300" dirty="0">
              <a:latin typeface="+mj-lt"/>
            </a:endParaRPr>
          </a:p>
          <a:p>
            <a:pPr lvl="1"/>
            <a:r>
              <a:rPr lang="de-DE" sz="1300" dirty="0">
                <a:latin typeface="+mj-lt"/>
              </a:rPr>
              <a:t>Keine namentliche Eintragung im Firmenbuch. Teilnahme an der Generalversammlung und beschränkte Kontrollrechte. </a:t>
            </a:r>
          </a:p>
          <a:p>
            <a:pPr marL="342900" lvl="1" indent="0">
              <a:buNone/>
            </a:pPr>
            <a:endParaRPr lang="de-DE" sz="1300" dirty="0">
              <a:latin typeface="+mj-lt"/>
            </a:endParaRPr>
          </a:p>
          <a:p>
            <a:pPr lvl="1"/>
            <a:r>
              <a:rPr lang="de-DE" sz="1300" b="1" dirty="0">
                <a:latin typeface="+mj-lt"/>
              </a:rPr>
              <a:t>Besonderheit bei MA: Schriftliche Belehrung</a:t>
            </a:r>
            <a:r>
              <a:rPr lang="de-DE" sz="1300" dirty="0">
                <a:latin typeface="+mj-lt"/>
              </a:rPr>
              <a:t> in rechtlicher, wirtschaftlicher, steuerlicher und sozialversicherungsrechtlicher Hinsicht über UWA und wesentliche Punkte des Gesellschaftsvertrags min. </a:t>
            </a:r>
            <a:r>
              <a:rPr lang="de-DE" sz="1300" b="1" dirty="0">
                <a:latin typeface="+mj-lt"/>
              </a:rPr>
              <a:t>2 Wochen </a:t>
            </a:r>
            <a:r>
              <a:rPr lang="de-DE" sz="1300" dirty="0">
                <a:latin typeface="+mj-lt"/>
              </a:rPr>
              <a:t>vor Übernahme (Achtung: Gründung). - Verletzung?</a:t>
            </a:r>
          </a:p>
          <a:p>
            <a:pPr lvl="1"/>
            <a:endParaRPr lang="de-AT" sz="1400" dirty="0">
              <a:latin typeface="+mj-lt"/>
            </a:endParaRPr>
          </a:p>
          <a:p>
            <a:endParaRPr lang="de-A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80627D-40E3-CDC9-ECE8-ACF17655F4D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988C5-369E-7645-946D-541A2D4FEE9A}" type="datetime1">
              <a:rPr kumimoji="0" lang="de-AT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26.09.2024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E8FD62-33E4-B6A2-6382-0EF5831160B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Mitarbeiterbeteiligung &amp; </a:t>
            </a:r>
            <a:r>
              <a:rPr kumimoji="0" lang="de-DE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FlexCo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8B88C5-3D08-8364-C78B-5818B561911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29973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D1F35-E075-1A05-E3B7-48D2270F4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Mitarbeiter-UWB:</a:t>
            </a:r>
            <a:br>
              <a:rPr lang="en-GB" dirty="0"/>
            </a:br>
            <a:r>
              <a:rPr lang="en-GB" dirty="0"/>
              <a:t>Put-Option </a:t>
            </a:r>
            <a:r>
              <a:rPr lang="en-GB" dirty="0" err="1"/>
              <a:t>nach</a:t>
            </a:r>
            <a:r>
              <a:rPr lang="en-GB" dirty="0"/>
              <a:t> § 11</a:t>
            </a:r>
            <a:br>
              <a:rPr lang="en-GB" dirty="0"/>
            </a:br>
            <a:endParaRPr lang="de-A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614FE3-5A74-7D4F-6406-04DD99122D2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lvl="1"/>
            <a:r>
              <a:rPr lang="de-DE" sz="1300" dirty="0">
                <a:latin typeface="+mj-lt"/>
              </a:rPr>
              <a:t>zwingende </a:t>
            </a:r>
            <a:r>
              <a:rPr lang="de-DE" sz="1300" b="1" dirty="0">
                <a:latin typeface="+mj-lt"/>
              </a:rPr>
              <a:t>Verkaufsoption</a:t>
            </a:r>
            <a:r>
              <a:rPr lang="de-DE" sz="1300" dirty="0">
                <a:latin typeface="+mj-lt"/>
              </a:rPr>
              <a:t> der </a:t>
            </a:r>
            <a:r>
              <a:rPr lang="de-DE" sz="1300" b="1" dirty="0">
                <a:latin typeface="+mj-lt"/>
              </a:rPr>
              <a:t>Mitarbeiter-UWB</a:t>
            </a:r>
          </a:p>
          <a:p>
            <a:pPr lvl="1"/>
            <a:r>
              <a:rPr lang="de-DE" sz="1300" dirty="0">
                <a:latin typeface="+mj-lt"/>
              </a:rPr>
              <a:t>im Gesellschaftsvertrag zu definieren</a:t>
            </a:r>
          </a:p>
          <a:p>
            <a:pPr lvl="1"/>
            <a:r>
              <a:rPr lang="de-DE" sz="1300" dirty="0">
                <a:latin typeface="+mj-lt"/>
              </a:rPr>
              <a:t>bei Beendigung des Dienstvertrags</a:t>
            </a:r>
          </a:p>
          <a:p>
            <a:pPr lvl="1"/>
            <a:endParaRPr lang="de-DE" sz="1300" dirty="0">
              <a:latin typeface="+mj-lt"/>
            </a:endParaRPr>
          </a:p>
          <a:p>
            <a:pPr lvl="1"/>
            <a:r>
              <a:rPr lang="de-DE" sz="1300" b="1" dirty="0">
                <a:latin typeface="+mj-lt"/>
              </a:rPr>
              <a:t>Verpflichtete</a:t>
            </a:r>
            <a:r>
              <a:rPr lang="de-DE" sz="1300" dirty="0">
                <a:latin typeface="+mj-lt"/>
              </a:rPr>
              <a:t>: Gesellschaft, Gesellschafter, Dritte</a:t>
            </a:r>
          </a:p>
          <a:p>
            <a:pPr lvl="1"/>
            <a:r>
              <a:rPr lang="de-DE" sz="1300" b="1" dirty="0">
                <a:latin typeface="+mj-lt"/>
              </a:rPr>
              <a:t>Preis</a:t>
            </a:r>
            <a:r>
              <a:rPr lang="de-DE" sz="1300" dirty="0">
                <a:latin typeface="+mj-lt"/>
              </a:rPr>
              <a:t> – </a:t>
            </a:r>
            <a:r>
              <a:rPr lang="de-DE" sz="1300" dirty="0" err="1">
                <a:latin typeface="+mj-lt"/>
              </a:rPr>
              <a:t>laesio</a:t>
            </a:r>
            <a:r>
              <a:rPr lang="de-DE" sz="1300" dirty="0">
                <a:latin typeface="+mj-lt"/>
              </a:rPr>
              <a:t> </a:t>
            </a:r>
            <a:r>
              <a:rPr lang="de-DE" sz="1300" dirty="0" err="1">
                <a:latin typeface="+mj-lt"/>
              </a:rPr>
              <a:t>enormis</a:t>
            </a:r>
            <a:r>
              <a:rPr lang="de-DE" sz="1300" dirty="0">
                <a:latin typeface="+mj-lt"/>
              </a:rPr>
              <a:t>? Zeitpunkt der Einräumung</a:t>
            </a:r>
          </a:p>
          <a:p>
            <a:pPr lvl="1"/>
            <a:endParaRPr lang="de-DE" sz="1300" dirty="0">
              <a:latin typeface="+mj-lt"/>
            </a:endParaRPr>
          </a:p>
          <a:p>
            <a:pPr lvl="1"/>
            <a:r>
              <a:rPr lang="de-DE" sz="1300" dirty="0">
                <a:latin typeface="+mj-lt"/>
              </a:rPr>
              <a:t>Ausübungsfristen und -termine</a:t>
            </a:r>
          </a:p>
          <a:p>
            <a:pPr lvl="1"/>
            <a:r>
              <a:rPr lang="de-DE" sz="1300" dirty="0">
                <a:latin typeface="+mj-lt"/>
              </a:rPr>
              <a:t>Fälligkeit (zum Exit?)</a:t>
            </a:r>
          </a:p>
          <a:p>
            <a:pPr lvl="1"/>
            <a:r>
              <a:rPr lang="de-DE" sz="1300" dirty="0">
                <a:latin typeface="+mj-lt"/>
              </a:rPr>
              <a:t>Cliff (Wartefirst)</a:t>
            </a:r>
          </a:p>
          <a:p>
            <a:pPr lvl="1"/>
            <a:r>
              <a:rPr lang="de-DE" sz="1300" dirty="0" err="1">
                <a:latin typeface="+mj-lt"/>
              </a:rPr>
              <a:t>Leaver</a:t>
            </a:r>
            <a:r>
              <a:rPr lang="de-DE" sz="1300" dirty="0">
                <a:latin typeface="+mj-lt"/>
              </a:rPr>
              <a:t>-Klausel</a:t>
            </a:r>
          </a:p>
          <a:p>
            <a:pPr marL="342900" lvl="1" indent="0">
              <a:buNone/>
            </a:pPr>
            <a:endParaRPr lang="de-DE" sz="1400" dirty="0">
              <a:latin typeface="+mj-lt"/>
            </a:endParaRPr>
          </a:p>
          <a:p>
            <a:pPr lvl="1"/>
            <a:endParaRPr lang="de-DE" sz="1400" dirty="0">
              <a:latin typeface="+mj-lt"/>
            </a:endParaRPr>
          </a:p>
          <a:p>
            <a:pPr lvl="1"/>
            <a:endParaRPr lang="de-AT" sz="1400" dirty="0">
              <a:latin typeface="+mj-lt"/>
            </a:endParaRPr>
          </a:p>
          <a:p>
            <a:endParaRPr lang="de-A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80627D-40E3-CDC9-ECE8-ACF17655F4D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988C5-369E-7645-946D-541A2D4FEE9A}" type="datetime1">
              <a:rPr kumimoji="0" lang="de-AT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26.09.2024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E8FD62-33E4-B6A2-6382-0EF5831160B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Mitarbeiterbeteiligung &amp; </a:t>
            </a:r>
            <a:r>
              <a:rPr kumimoji="0" lang="de-DE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FlexCo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8B88C5-3D08-8364-C78B-5818B561911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91445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D1F35-E075-1A05-E3B7-48D2270F4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Bedingte</a:t>
            </a:r>
            <a:r>
              <a:rPr lang="en-GB" dirty="0"/>
              <a:t> </a:t>
            </a:r>
            <a:r>
              <a:rPr lang="en-GB" dirty="0" err="1"/>
              <a:t>Kapitalerhöhung</a:t>
            </a:r>
            <a:endParaRPr lang="de-A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614FE3-5A74-7D4F-6406-04DD99122D2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lvl="1"/>
            <a:r>
              <a:rPr lang="de-DE" sz="1300" dirty="0">
                <a:latin typeface="+mj-lt"/>
              </a:rPr>
              <a:t>Bedingte Kapitalerhöhung zur Gewährung von </a:t>
            </a:r>
            <a:r>
              <a:rPr lang="de-DE" sz="1300" b="1" dirty="0">
                <a:latin typeface="+mj-lt"/>
              </a:rPr>
              <a:t>Anteilsoptionen</a:t>
            </a:r>
            <a:r>
              <a:rPr lang="de-DE" sz="1300" dirty="0">
                <a:latin typeface="+mj-lt"/>
              </a:rPr>
              <a:t> an Mitarbeiter möglich (§ 19 Abs 2 Z 3). Kann auch bei der Gründung vorgesehen werden.</a:t>
            </a:r>
          </a:p>
          <a:p>
            <a:pPr lvl="1"/>
            <a:endParaRPr lang="de-DE" sz="1300" dirty="0">
              <a:latin typeface="+mj-lt"/>
            </a:endParaRPr>
          </a:p>
          <a:p>
            <a:pPr lvl="1"/>
            <a:r>
              <a:rPr lang="de-DE" sz="1300" b="1" dirty="0">
                <a:latin typeface="+mj-lt"/>
              </a:rPr>
              <a:t>Ermächtigung</a:t>
            </a:r>
            <a:r>
              <a:rPr lang="de-DE" sz="1300" dirty="0">
                <a:latin typeface="+mj-lt"/>
              </a:rPr>
              <a:t> des GF (Zustimmung des AR) bis zu einem bestimmten Nennbetrag für höchstens </a:t>
            </a:r>
            <a:r>
              <a:rPr lang="de-DE" sz="1300" b="1" dirty="0">
                <a:latin typeface="+mj-lt"/>
              </a:rPr>
              <a:t>5 Jahre.</a:t>
            </a:r>
          </a:p>
          <a:p>
            <a:pPr lvl="1"/>
            <a:endParaRPr lang="de-DE" sz="1300" b="1" dirty="0">
              <a:latin typeface="+mj-lt"/>
            </a:endParaRPr>
          </a:p>
          <a:p>
            <a:pPr lvl="1"/>
            <a:r>
              <a:rPr lang="de-DE" sz="1300" dirty="0">
                <a:latin typeface="+mj-lt"/>
              </a:rPr>
              <a:t>Voraussetzung: schriftlicher </a:t>
            </a:r>
            <a:r>
              <a:rPr lang="de-DE" sz="1300" b="1" dirty="0">
                <a:latin typeface="+mj-lt"/>
              </a:rPr>
              <a:t>Bericht</a:t>
            </a:r>
            <a:r>
              <a:rPr lang="de-DE" sz="1300" dirty="0">
                <a:latin typeface="+mj-lt"/>
              </a:rPr>
              <a:t> des GF über Grundsätze, Anzahl und Aufteilung der Anteile, wesentliche Bedingungen der Anteilsoptionsverträge, Preis, Laufzeit, Ausübungsfenster, Übertragbarkeit und Behaltefrist.</a:t>
            </a:r>
          </a:p>
          <a:p>
            <a:pPr lvl="1"/>
            <a:endParaRPr lang="de-DE" sz="1300" dirty="0">
              <a:latin typeface="+mj-lt"/>
            </a:endParaRPr>
          </a:p>
          <a:p>
            <a:pPr lvl="1"/>
            <a:r>
              <a:rPr lang="de-DE" sz="1300" b="1" dirty="0">
                <a:latin typeface="+mj-lt"/>
              </a:rPr>
              <a:t>Bezugsrecht</a:t>
            </a:r>
            <a:r>
              <a:rPr lang="de-DE" sz="1300" dirty="0">
                <a:latin typeface="+mj-lt"/>
              </a:rPr>
              <a:t> kann durch </a:t>
            </a:r>
            <a:r>
              <a:rPr lang="de-DE" sz="1300" b="1" dirty="0">
                <a:latin typeface="+mj-lt"/>
              </a:rPr>
              <a:t>§ 12-Urkunde </a:t>
            </a:r>
            <a:r>
              <a:rPr lang="de-DE" sz="1300" dirty="0">
                <a:latin typeface="+mj-lt"/>
              </a:rPr>
              <a:t>ausgeübt werden. Bei </a:t>
            </a:r>
            <a:r>
              <a:rPr lang="de-DE" sz="1300" dirty="0" err="1">
                <a:latin typeface="+mj-lt"/>
              </a:rPr>
              <a:t>Vesting</a:t>
            </a:r>
            <a:r>
              <a:rPr lang="de-DE" sz="1300" dirty="0">
                <a:latin typeface="+mj-lt"/>
              </a:rPr>
              <a:t> („Stufenplan“) ist die Form nur bei der ersten Zuteilung erforderlich.</a:t>
            </a:r>
          </a:p>
          <a:p>
            <a:pPr lvl="1"/>
            <a:endParaRPr lang="de-DE" sz="1300" dirty="0">
              <a:latin typeface="+mj-lt"/>
            </a:endParaRPr>
          </a:p>
          <a:p>
            <a:pPr lvl="1"/>
            <a:endParaRPr lang="de-DE" sz="1300" dirty="0">
              <a:latin typeface="+mj-lt"/>
            </a:endParaRPr>
          </a:p>
          <a:p>
            <a:pPr lvl="1"/>
            <a:endParaRPr lang="de-AT" sz="1300" dirty="0">
              <a:latin typeface="+mj-lt"/>
            </a:endParaRPr>
          </a:p>
          <a:p>
            <a:endParaRPr lang="de-AT" sz="13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80627D-40E3-CDC9-ECE8-ACF17655F4D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988C5-369E-7645-946D-541A2D4FEE9A}" type="datetime1">
              <a:rPr kumimoji="0" lang="de-AT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26.09.2024</a:t>
            </a:fld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E8FD62-33E4-B6A2-6382-0EF5831160B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Mitarbeiterbeteiligung &amp; </a:t>
            </a:r>
            <a:r>
              <a:rPr kumimoji="0" lang="de-DE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FlexCo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8B88C5-3D08-8364-C78B-5818B561911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07511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D1F35-E075-1A05-E3B7-48D2270F4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Gegenüberstellung</a:t>
            </a:r>
            <a:endParaRPr lang="de-A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614FE3-5A74-7D4F-6406-04DD99122D2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lvl="1"/>
            <a:endParaRPr lang="de-DE" sz="1400" dirty="0">
              <a:latin typeface="+mj-lt"/>
            </a:endParaRPr>
          </a:p>
          <a:p>
            <a:pPr lvl="1"/>
            <a:endParaRPr lang="de-DE" sz="1400" dirty="0">
              <a:latin typeface="+mj-lt"/>
            </a:endParaRPr>
          </a:p>
          <a:p>
            <a:pPr lvl="1"/>
            <a:endParaRPr lang="de-AT" sz="1400" dirty="0">
              <a:latin typeface="+mj-lt"/>
            </a:endParaRPr>
          </a:p>
          <a:p>
            <a:endParaRPr lang="de-A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80627D-40E3-CDC9-ECE8-ACF17655F4D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988C5-369E-7645-946D-541A2D4FEE9A}" type="datetime1">
              <a:rPr kumimoji="0" lang="de-AT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26.09.2024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E8FD62-33E4-B6A2-6382-0EF5831160B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Mitarbeiterbeteiligung &amp; </a:t>
            </a:r>
            <a:r>
              <a:rPr kumimoji="0" lang="de-DE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FlexCo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8B88C5-3D08-8364-C78B-5818B561911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0B8813D-D094-763C-2CF4-F11B98FB0747}"/>
              </a:ext>
            </a:extLst>
          </p:cNvPr>
          <p:cNvGraphicFramePr>
            <a:graphicFrameLocks noGrp="1"/>
          </p:cNvGraphicFramePr>
          <p:nvPr/>
        </p:nvGraphicFramePr>
        <p:xfrm>
          <a:off x="138460" y="495721"/>
          <a:ext cx="5812971" cy="40640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3083">
                  <a:extLst>
                    <a:ext uri="{9D8B030D-6E8A-4147-A177-3AD203B41FA5}">
                      <a16:colId xmlns:a16="http://schemas.microsoft.com/office/drawing/2014/main" val="2170803278"/>
                    </a:ext>
                  </a:extLst>
                </a:gridCol>
                <a:gridCol w="2024743">
                  <a:extLst>
                    <a:ext uri="{9D8B030D-6E8A-4147-A177-3AD203B41FA5}">
                      <a16:colId xmlns:a16="http://schemas.microsoft.com/office/drawing/2014/main" val="1584958556"/>
                    </a:ext>
                  </a:extLst>
                </a:gridCol>
                <a:gridCol w="2105145">
                  <a:extLst>
                    <a:ext uri="{9D8B030D-6E8A-4147-A177-3AD203B41FA5}">
                      <a16:colId xmlns:a16="http://schemas.microsoft.com/office/drawing/2014/main" val="3313936922"/>
                    </a:ext>
                  </a:extLst>
                </a:gridCol>
              </a:tblGrid>
              <a:tr h="338667">
                <a:tc>
                  <a:txBody>
                    <a:bodyPr/>
                    <a:lstStyle/>
                    <a:p>
                      <a:r>
                        <a:rPr lang="de-DE" sz="1400" kern="100" dirty="0">
                          <a:effectLst/>
                          <a:latin typeface="+mj-lt"/>
                        </a:rPr>
                        <a:t> Beteiligungsform:</a:t>
                      </a:r>
                      <a:endParaRPr lang="de-AT" sz="14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83" marR="14883" marT="0" marB="0">
                    <a:solidFill>
                      <a:srgbClr val="C2575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kern="100" dirty="0">
                          <a:effectLst/>
                          <a:latin typeface="+mj-lt"/>
                        </a:rPr>
                        <a:t>Unternehmenswert-Anteile</a:t>
                      </a:r>
                      <a:endParaRPr lang="de-AT" sz="14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83" marR="14883" marT="0" marB="0">
                    <a:solidFill>
                      <a:srgbClr val="C2575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kern="100" dirty="0">
                          <a:effectLst/>
                          <a:latin typeface="+mj-lt"/>
                        </a:rPr>
                        <a:t>Klassische Geschäftsanteile</a:t>
                      </a:r>
                      <a:endParaRPr lang="de-AT" sz="14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83" marR="14883" marT="0" marB="0">
                    <a:solidFill>
                      <a:srgbClr val="C257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118781"/>
                  </a:ext>
                </a:extLst>
              </a:tr>
              <a:tr h="338667">
                <a:tc>
                  <a:txBody>
                    <a:bodyPr/>
                    <a:lstStyle/>
                    <a:p>
                      <a:r>
                        <a:rPr lang="de-DE" sz="1400" kern="100" dirty="0">
                          <a:effectLst/>
                          <a:latin typeface="+mj-lt"/>
                        </a:rPr>
                        <a:t>Form</a:t>
                      </a:r>
                      <a:endParaRPr lang="de-AT" sz="14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83" marR="14883" marT="0" marB="0">
                    <a:solidFill>
                      <a:srgbClr val="C2575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kern="100" dirty="0">
                          <a:effectLst/>
                          <a:latin typeface="+mj-lt"/>
                        </a:rPr>
                        <a:t>Schriftform (</a:t>
                      </a:r>
                      <a:r>
                        <a:rPr lang="de-DE" sz="1400" b="1" kern="100" dirty="0">
                          <a:effectLst/>
                          <a:latin typeface="+mj-lt"/>
                        </a:rPr>
                        <a:t>Belehrung</a:t>
                      </a:r>
                      <a:r>
                        <a:rPr lang="de-DE" sz="1400" kern="100" dirty="0">
                          <a:effectLst/>
                          <a:latin typeface="+mj-lt"/>
                        </a:rPr>
                        <a:t>)</a:t>
                      </a:r>
                      <a:endParaRPr lang="de-AT" sz="14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83" marR="14883" marT="0" marB="0">
                    <a:solidFill>
                      <a:srgbClr val="D4888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b="0" kern="100" dirty="0">
                          <a:effectLst/>
                          <a:latin typeface="+mj-lt"/>
                        </a:rPr>
                        <a:t>§ 12-Urkunde</a:t>
                      </a:r>
                      <a:endParaRPr lang="de-AT" sz="1400" b="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83" marR="14883" marT="0" marB="0">
                    <a:solidFill>
                      <a:srgbClr val="D4888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286207"/>
                  </a:ext>
                </a:extLst>
              </a:tr>
              <a:tr h="338667">
                <a:tc>
                  <a:txBody>
                    <a:bodyPr/>
                    <a:lstStyle/>
                    <a:p>
                      <a:r>
                        <a:rPr lang="de-DE" sz="1400" kern="100" dirty="0">
                          <a:effectLst/>
                          <a:latin typeface="+mj-lt"/>
                        </a:rPr>
                        <a:t>Partizipation</a:t>
                      </a:r>
                      <a:endParaRPr lang="de-AT" sz="14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83" marR="14883" marT="0" marB="0">
                    <a:solidFill>
                      <a:srgbClr val="C2575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kern="100" dirty="0">
                          <a:effectLst/>
                          <a:latin typeface="+mj-lt"/>
                        </a:rPr>
                        <a:t>Gewinn &amp; Substanz</a:t>
                      </a:r>
                      <a:endParaRPr lang="de-AT" sz="14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83" marR="14883" marT="0" marB="0">
                    <a:solidFill>
                      <a:srgbClr val="E3B3B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kern="100" dirty="0">
                          <a:effectLst/>
                          <a:latin typeface="+mj-lt"/>
                        </a:rPr>
                        <a:t>Gewinn &amp; Substanz</a:t>
                      </a:r>
                      <a:endParaRPr lang="de-AT" sz="14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83" marR="14883" marT="0" marB="0">
                    <a:solidFill>
                      <a:srgbClr val="E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297291"/>
                  </a:ext>
                </a:extLst>
              </a:tr>
              <a:tr h="338667">
                <a:tc>
                  <a:txBody>
                    <a:bodyPr/>
                    <a:lstStyle/>
                    <a:p>
                      <a:r>
                        <a:rPr lang="de-DE" sz="1400" kern="100" dirty="0">
                          <a:effectLst/>
                          <a:latin typeface="+mj-lt"/>
                        </a:rPr>
                        <a:t>Stimmrecht</a:t>
                      </a:r>
                      <a:endParaRPr lang="de-AT" sz="14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83" marR="14883" marT="0" marB="0">
                    <a:solidFill>
                      <a:srgbClr val="C2575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kern="100" dirty="0">
                          <a:effectLst/>
                          <a:latin typeface="+mj-lt"/>
                        </a:rPr>
                        <a:t>Nein (eingeschränkt)</a:t>
                      </a:r>
                      <a:endParaRPr lang="de-AT" sz="14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83" marR="14883" marT="0" marB="0">
                    <a:solidFill>
                      <a:srgbClr val="D4888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kern="100" dirty="0">
                          <a:effectLst/>
                          <a:latin typeface="+mj-lt"/>
                        </a:rPr>
                        <a:t>Ja</a:t>
                      </a:r>
                      <a:endParaRPr lang="de-AT" sz="14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83" marR="14883" marT="0" marB="0">
                    <a:solidFill>
                      <a:srgbClr val="D4888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653116"/>
                  </a:ext>
                </a:extLst>
              </a:tr>
              <a:tr h="338667">
                <a:tc>
                  <a:txBody>
                    <a:bodyPr/>
                    <a:lstStyle/>
                    <a:p>
                      <a:r>
                        <a:rPr lang="de-DE" sz="1400" kern="100" dirty="0">
                          <a:effectLst/>
                          <a:latin typeface="+mj-lt"/>
                        </a:rPr>
                        <a:t>Bezugsrecht</a:t>
                      </a:r>
                      <a:endParaRPr lang="de-AT" sz="14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83" marR="14883" marT="0" marB="0">
                    <a:solidFill>
                      <a:srgbClr val="C2575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kern="100" dirty="0">
                          <a:effectLst/>
                          <a:latin typeface="+mj-lt"/>
                        </a:rPr>
                        <a:t>Nein</a:t>
                      </a:r>
                      <a:endParaRPr lang="de-AT" sz="14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83" marR="14883" marT="0" marB="0">
                    <a:solidFill>
                      <a:srgbClr val="E3B3B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kern="100" dirty="0">
                          <a:effectLst/>
                          <a:latin typeface="+mj-lt"/>
                        </a:rPr>
                        <a:t>Ja</a:t>
                      </a:r>
                      <a:endParaRPr lang="de-AT" sz="14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83" marR="14883" marT="0" marB="0">
                    <a:solidFill>
                      <a:srgbClr val="E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0024471"/>
                  </a:ext>
                </a:extLst>
              </a:tr>
              <a:tr h="338667">
                <a:tc>
                  <a:txBody>
                    <a:bodyPr/>
                    <a:lstStyle/>
                    <a:p>
                      <a:r>
                        <a:rPr lang="de-DE" sz="1400" kern="100" dirty="0">
                          <a:effectLst/>
                          <a:latin typeface="+mj-lt"/>
                        </a:rPr>
                        <a:t>Informationsrecht</a:t>
                      </a:r>
                      <a:endParaRPr lang="de-AT" sz="14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83" marR="14883" marT="0" marB="0">
                    <a:solidFill>
                      <a:srgbClr val="C2575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kern="100" dirty="0">
                          <a:effectLst/>
                          <a:latin typeface="+mj-lt"/>
                        </a:rPr>
                        <a:t>Eingeschränkt</a:t>
                      </a:r>
                      <a:endParaRPr lang="de-AT" sz="14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83" marR="14883" marT="0" marB="0">
                    <a:solidFill>
                      <a:srgbClr val="D4888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kern="100" dirty="0">
                          <a:effectLst/>
                          <a:latin typeface="+mj-lt"/>
                        </a:rPr>
                        <a:t>Ja</a:t>
                      </a:r>
                      <a:endParaRPr lang="de-AT" sz="14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83" marR="14883" marT="0" marB="0">
                    <a:solidFill>
                      <a:srgbClr val="D4888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4374645"/>
                  </a:ext>
                </a:extLst>
              </a:tr>
              <a:tr h="338667">
                <a:tc>
                  <a:txBody>
                    <a:bodyPr/>
                    <a:lstStyle/>
                    <a:p>
                      <a:r>
                        <a:rPr lang="de-DE" sz="1400" kern="100" dirty="0">
                          <a:effectLst/>
                          <a:latin typeface="+mj-lt"/>
                        </a:rPr>
                        <a:t>Generalversammlung</a:t>
                      </a:r>
                      <a:endParaRPr lang="de-AT" sz="14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83" marR="14883" marT="0" marB="0">
                    <a:solidFill>
                      <a:srgbClr val="C2575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kern="100" dirty="0">
                          <a:effectLst/>
                          <a:latin typeface="+mj-lt"/>
                        </a:rPr>
                        <a:t>Teilnahmerecht</a:t>
                      </a:r>
                      <a:endParaRPr lang="de-AT" sz="14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83" marR="14883" marT="0" marB="0">
                    <a:solidFill>
                      <a:srgbClr val="E3B3B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kern="100" dirty="0">
                          <a:effectLst/>
                          <a:latin typeface="+mj-lt"/>
                        </a:rPr>
                        <a:t>Stimmrecht</a:t>
                      </a:r>
                      <a:endParaRPr lang="de-AT" sz="14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83" marR="14883" marT="0" marB="0">
                    <a:solidFill>
                      <a:srgbClr val="E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405615"/>
                  </a:ext>
                </a:extLst>
              </a:tr>
              <a:tr h="338667">
                <a:tc>
                  <a:txBody>
                    <a:bodyPr/>
                    <a:lstStyle/>
                    <a:p>
                      <a:r>
                        <a:rPr lang="de-DE" sz="1400" kern="100" dirty="0">
                          <a:effectLst/>
                          <a:latin typeface="+mj-lt"/>
                        </a:rPr>
                        <a:t>Stückelung</a:t>
                      </a:r>
                      <a:endParaRPr lang="de-AT" sz="14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83" marR="14883" marT="0" marB="0">
                    <a:solidFill>
                      <a:srgbClr val="C2575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kern="100">
                          <a:effectLst/>
                          <a:latin typeface="+mj-lt"/>
                        </a:rPr>
                        <a:t>EUR 0,01</a:t>
                      </a:r>
                      <a:endParaRPr lang="de-AT" sz="14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83" marR="14883" marT="0" marB="0">
                    <a:solidFill>
                      <a:srgbClr val="D4888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kern="100" dirty="0">
                          <a:effectLst/>
                          <a:latin typeface="+mj-lt"/>
                        </a:rPr>
                        <a:t>EUR 1,00</a:t>
                      </a:r>
                      <a:endParaRPr lang="de-AT" sz="14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83" marR="14883" marT="0" marB="0">
                    <a:solidFill>
                      <a:srgbClr val="D4888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908335"/>
                  </a:ext>
                </a:extLst>
              </a:tr>
              <a:tr h="338667">
                <a:tc>
                  <a:txBody>
                    <a:bodyPr/>
                    <a:lstStyle/>
                    <a:p>
                      <a:r>
                        <a:rPr lang="de-DE" sz="1400" kern="100" dirty="0">
                          <a:effectLst/>
                          <a:latin typeface="+mj-lt"/>
                        </a:rPr>
                        <a:t>Firmenbuch</a:t>
                      </a:r>
                      <a:endParaRPr lang="de-AT" sz="14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83" marR="14883" marT="0" marB="0">
                    <a:solidFill>
                      <a:srgbClr val="C2575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kern="100">
                          <a:effectLst/>
                          <a:latin typeface="+mj-lt"/>
                        </a:rPr>
                        <a:t>Nicht namentlich</a:t>
                      </a:r>
                      <a:endParaRPr lang="de-AT" sz="14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83" marR="14883" marT="0" marB="0">
                    <a:solidFill>
                      <a:srgbClr val="E3B3B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kern="100" dirty="0">
                          <a:effectLst/>
                          <a:latin typeface="+mj-lt"/>
                        </a:rPr>
                        <a:t>Namentlich</a:t>
                      </a:r>
                      <a:endParaRPr lang="de-AT" sz="14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83" marR="14883" marT="0" marB="0">
                    <a:solidFill>
                      <a:srgbClr val="E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342907"/>
                  </a:ext>
                </a:extLst>
              </a:tr>
              <a:tr h="338667">
                <a:tc>
                  <a:txBody>
                    <a:bodyPr/>
                    <a:lstStyle/>
                    <a:p>
                      <a:r>
                        <a:rPr lang="de-DE" sz="1400" kern="100" dirty="0">
                          <a:effectLst/>
                          <a:latin typeface="+mj-lt"/>
                        </a:rPr>
                        <a:t>Mitverkaufsrecht</a:t>
                      </a:r>
                      <a:endParaRPr lang="de-AT" sz="14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83" marR="14883" marT="0" marB="0">
                    <a:solidFill>
                      <a:srgbClr val="C2575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b="0" kern="100" dirty="0">
                          <a:effectLst/>
                          <a:latin typeface="+mj-lt"/>
                        </a:rPr>
                        <a:t>bei Exit</a:t>
                      </a:r>
                      <a:endParaRPr lang="de-AT" sz="1400" b="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83" marR="14883" marT="0" marB="0">
                    <a:solidFill>
                      <a:srgbClr val="D4888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kern="100" dirty="0">
                          <a:effectLst/>
                          <a:latin typeface="+mj-lt"/>
                        </a:rPr>
                        <a:t>Keines</a:t>
                      </a:r>
                      <a:endParaRPr lang="de-AT" sz="14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83" marR="14883" marT="0" marB="0">
                    <a:solidFill>
                      <a:srgbClr val="D4888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777056"/>
                  </a:ext>
                </a:extLst>
              </a:tr>
              <a:tr h="338667">
                <a:tc>
                  <a:txBody>
                    <a:bodyPr/>
                    <a:lstStyle/>
                    <a:p>
                      <a:r>
                        <a:rPr lang="de-DE" sz="1400" kern="100" dirty="0">
                          <a:effectLst/>
                          <a:latin typeface="+mj-lt"/>
                        </a:rPr>
                        <a:t>Verkaufsoption</a:t>
                      </a:r>
                      <a:endParaRPr lang="de-AT" sz="14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83" marR="14883" marT="0" marB="0">
                    <a:solidFill>
                      <a:srgbClr val="C2575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b="1" kern="100" dirty="0">
                          <a:effectLst/>
                          <a:latin typeface="+mj-lt"/>
                        </a:rPr>
                        <a:t>Beendigung Dienstvertrag</a:t>
                      </a:r>
                      <a:endParaRPr lang="de-AT" sz="1400" b="1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83" marR="14883" marT="0" marB="0">
                    <a:solidFill>
                      <a:srgbClr val="E3B3B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kern="100" dirty="0">
                          <a:effectLst/>
                          <a:latin typeface="+mj-lt"/>
                        </a:rPr>
                        <a:t>Keine</a:t>
                      </a:r>
                      <a:endParaRPr lang="de-AT" sz="14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83" marR="14883" marT="0" marB="0">
                    <a:solidFill>
                      <a:srgbClr val="E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12427"/>
                  </a:ext>
                </a:extLst>
              </a:tr>
              <a:tr h="338667">
                <a:tc>
                  <a:txBody>
                    <a:bodyPr/>
                    <a:lstStyle/>
                    <a:p>
                      <a:r>
                        <a:rPr lang="de-DE" sz="1400" kern="100" dirty="0">
                          <a:effectLst/>
                          <a:latin typeface="+mj-lt"/>
                        </a:rPr>
                        <a:t>Anteilsoptionen</a:t>
                      </a:r>
                      <a:endParaRPr lang="de-AT" sz="14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83" marR="14883" marT="0" marB="0">
                    <a:solidFill>
                      <a:srgbClr val="C2575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b="0" kern="100" dirty="0">
                          <a:effectLst/>
                          <a:latin typeface="+mj-lt"/>
                        </a:rPr>
                        <a:t>Schriftform</a:t>
                      </a:r>
                      <a:endParaRPr lang="de-AT" sz="1400" b="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83" marR="14883" marT="0" marB="0">
                    <a:solidFill>
                      <a:srgbClr val="D4888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b="1" kern="100" dirty="0">
                          <a:effectLst/>
                          <a:latin typeface="+mj-lt"/>
                        </a:rPr>
                        <a:t>Bedingte Kapitalerhöhung</a:t>
                      </a:r>
                      <a:endParaRPr lang="de-AT" sz="1400" b="1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83" marR="14883" marT="0" marB="0">
                    <a:solidFill>
                      <a:srgbClr val="D4888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915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43573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C496C8-FF68-1F0C-7A0B-791EEEB93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Danke für Ihre Aufmerksamkeit!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2C6E791-F1EB-0305-28A8-39F02318874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27.09.2024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5860ECE-D583-CC37-3017-D9922CD6162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Mitarbeiterbeteiligung und </a:t>
            </a:r>
            <a:r>
              <a:rPr kumimoji="0" lang="de-DE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FlexCo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95FFD83-4D4B-2F98-9DE0-2D1FC452DE7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FFFFFF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34296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2DA6803F-77A9-6004-F964-745508156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20721"/>
            <a:ext cx="7886700" cy="910308"/>
          </a:xfrm>
        </p:spPr>
        <p:txBody>
          <a:bodyPr/>
          <a:lstStyle/>
          <a:p>
            <a:r>
              <a:rPr lang="de-DE" dirty="0"/>
              <a:t>Virtuelle Mitarbeiterbeteiligung</a:t>
            </a:r>
            <a:endParaRPr lang="de-DE" sz="2400" dirty="0"/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E4572EC2-DEF2-B7AB-FFD2-19CE259BC65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650" y="3388854"/>
            <a:ext cx="7886700" cy="813495"/>
          </a:xfrm>
        </p:spPr>
        <p:txBody>
          <a:bodyPr>
            <a:normAutofit/>
          </a:bodyPr>
          <a:lstStyle/>
          <a:p>
            <a:r>
              <a:rPr lang="de-DE" dirty="0"/>
              <a:t>27. September 2024</a:t>
            </a:r>
          </a:p>
          <a:p>
            <a:r>
              <a:rPr lang="de-DE" dirty="0"/>
              <a:t>Stefan Gutbrunner, CHG Rechtsanwälte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12212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C5DE6F-2034-4C32-00BD-EDFFCFBB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470" y="1135644"/>
            <a:ext cx="2352101" cy="1795750"/>
          </a:xfrm>
        </p:spPr>
        <p:txBody>
          <a:bodyPr/>
          <a:lstStyle/>
          <a:p>
            <a:r>
              <a:rPr lang="de-DE" dirty="0"/>
              <a:t>Erfolgsbeteiligung </a:t>
            </a:r>
            <a:r>
              <a:rPr lang="de-DE" dirty="0" err="1"/>
              <a:t>vs</a:t>
            </a:r>
            <a:r>
              <a:rPr lang="de-DE" dirty="0"/>
              <a:t> Kapitalbeteiligung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4049F7-A1F7-9197-9279-17F2E8E2A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48611" y="991953"/>
            <a:ext cx="5347195" cy="3449418"/>
          </a:xfrm>
        </p:spPr>
        <p:txBody>
          <a:bodyPr>
            <a:noAutofit/>
          </a:bodyPr>
          <a:lstStyle/>
          <a:p>
            <a:pPr>
              <a:spcBef>
                <a:spcPts val="375"/>
              </a:spcBef>
            </a:pPr>
            <a:r>
              <a:rPr lang="de-DE" sz="1300" b="1" dirty="0">
                <a:latin typeface="+mj-lt"/>
              </a:rPr>
              <a:t>Erfolgsbeteiligung („Bonusregelung“)</a:t>
            </a:r>
          </a:p>
          <a:p>
            <a:pPr lvl="1"/>
            <a:r>
              <a:rPr lang="de-DE" sz="1300" dirty="0">
                <a:latin typeface="+mj-lt"/>
              </a:rPr>
              <a:t>zusätzlich zum Gehalt</a:t>
            </a:r>
          </a:p>
          <a:p>
            <a:pPr lvl="1"/>
            <a:r>
              <a:rPr lang="de-DE" sz="1300" u="sng" dirty="0">
                <a:latin typeface="+mj-lt"/>
              </a:rPr>
              <a:t>Rechtsgrundlage: Arbeitsverhältnis</a:t>
            </a:r>
          </a:p>
          <a:p>
            <a:pPr lvl="1"/>
            <a:r>
              <a:rPr lang="de-DE" sz="1300" dirty="0">
                <a:latin typeface="+mj-lt"/>
              </a:rPr>
              <a:t>regelmäßig rein monetäre Beteiligung </a:t>
            </a:r>
            <a:r>
              <a:rPr lang="de-DE" sz="1300" u="sng" dirty="0">
                <a:latin typeface="+mj-lt"/>
              </a:rPr>
              <a:t>ohne Mitspracherecht</a:t>
            </a:r>
          </a:p>
          <a:p>
            <a:pPr lvl="1"/>
            <a:r>
              <a:rPr lang="de-DE" sz="1300" dirty="0">
                <a:latin typeface="+mj-lt"/>
              </a:rPr>
              <a:t>geknüpft an das </a:t>
            </a:r>
            <a:r>
              <a:rPr lang="de-DE" sz="1300" u="sng" dirty="0">
                <a:latin typeface="+mj-lt"/>
              </a:rPr>
              <a:t>Erreichen bestimmter Kennzahlen</a:t>
            </a:r>
          </a:p>
          <a:p>
            <a:pPr lvl="2"/>
            <a:r>
              <a:rPr lang="de-DE" sz="1300" dirty="0">
                <a:latin typeface="+mj-lt"/>
              </a:rPr>
              <a:t>EBIT, EBITDA, Kosteneinsparungen, Deckungsbeitrag </a:t>
            </a:r>
            <a:r>
              <a:rPr lang="de-DE" sz="1300" dirty="0" err="1">
                <a:latin typeface="+mj-lt"/>
              </a:rPr>
              <a:t>etc</a:t>
            </a:r>
            <a:endParaRPr lang="de-DE" sz="1300" dirty="0">
              <a:latin typeface="+mj-lt"/>
            </a:endParaRPr>
          </a:p>
          <a:p>
            <a:pPr lvl="1"/>
            <a:r>
              <a:rPr lang="de-DE" sz="1300" u="sng" dirty="0">
                <a:latin typeface="+mj-lt"/>
              </a:rPr>
              <a:t>keine Beteiligung an der Substanz</a:t>
            </a:r>
          </a:p>
          <a:p>
            <a:pPr>
              <a:spcBef>
                <a:spcPts val="1200"/>
              </a:spcBef>
            </a:pPr>
            <a:r>
              <a:rPr lang="de-DE" sz="1300" b="1" dirty="0">
                <a:latin typeface="+mj-lt"/>
              </a:rPr>
              <a:t>Kapitalbeteiligung</a:t>
            </a:r>
          </a:p>
          <a:p>
            <a:pPr lvl="1"/>
            <a:r>
              <a:rPr lang="de-DE" sz="1300" dirty="0">
                <a:latin typeface="+mj-lt"/>
              </a:rPr>
              <a:t>Beteiligung an der Wertentwicklung/Substanz des Unternehmens </a:t>
            </a:r>
          </a:p>
          <a:p>
            <a:pPr lvl="1"/>
            <a:r>
              <a:rPr lang="de-DE" sz="1300" dirty="0">
                <a:latin typeface="+mj-lt"/>
              </a:rPr>
              <a:t>Rechtsgrundlage außerhalb des Arbeitsvertrages</a:t>
            </a:r>
          </a:p>
          <a:p>
            <a:pPr lvl="1"/>
            <a:r>
              <a:rPr lang="de-DE" sz="1300" dirty="0">
                <a:latin typeface="+mj-lt"/>
              </a:rPr>
              <a:t>oft mit einer zusätzlichen Leistung des AN verbunden</a:t>
            </a:r>
          </a:p>
          <a:p>
            <a:pPr lvl="1"/>
            <a:r>
              <a:rPr lang="de-DE" sz="1300" dirty="0">
                <a:latin typeface="+mj-lt"/>
              </a:rPr>
              <a:t>kann Fremd- oder Eigenkapital sein</a:t>
            </a:r>
          </a:p>
          <a:p>
            <a:pPr lvl="1"/>
            <a:r>
              <a:rPr lang="de-DE" sz="1300" dirty="0">
                <a:latin typeface="+mj-lt"/>
              </a:rPr>
              <a:t>zwei grundsätzliche Ausprägungen</a:t>
            </a:r>
          </a:p>
          <a:p>
            <a:pPr lvl="2"/>
            <a:r>
              <a:rPr lang="de-DE" sz="1300" dirty="0">
                <a:latin typeface="+mj-lt"/>
              </a:rPr>
              <a:t>echte Beteiligung </a:t>
            </a:r>
          </a:p>
          <a:p>
            <a:pPr lvl="2"/>
            <a:r>
              <a:rPr lang="de-DE" sz="1300" dirty="0">
                <a:latin typeface="+mj-lt"/>
              </a:rPr>
              <a:t>schuldrechtliche/virtuelle Beteiligung</a:t>
            </a:r>
          </a:p>
          <a:p>
            <a:pPr lvl="1"/>
            <a:endParaRPr lang="de-DE" sz="1300" dirty="0">
              <a:latin typeface="+mj-lt"/>
            </a:endParaRPr>
          </a:p>
          <a:p>
            <a:pPr lvl="1"/>
            <a:endParaRPr lang="de-DE" sz="1300" dirty="0">
              <a:latin typeface="+mj-lt"/>
            </a:endParaRPr>
          </a:p>
          <a:p>
            <a:pPr marL="342900" lvl="1" indent="0">
              <a:buNone/>
            </a:pPr>
            <a:endParaRPr lang="de-DE" sz="1300" dirty="0">
              <a:latin typeface="+mj-lt"/>
            </a:endParaRPr>
          </a:p>
          <a:p>
            <a:pPr marL="342900" lvl="1" indent="0">
              <a:buNone/>
            </a:pPr>
            <a:endParaRPr lang="de-DE" sz="1300" b="1" dirty="0">
              <a:latin typeface="+mj-lt"/>
            </a:endParaRPr>
          </a:p>
          <a:p>
            <a:pPr marL="342900" lvl="1" indent="0">
              <a:buNone/>
            </a:pPr>
            <a:endParaRPr lang="de-DE" sz="1300" dirty="0">
              <a:latin typeface="+mj-lt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29A037-6EA7-37E0-63A8-0A307DF495C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0F1B6B0-EB41-744F-942E-98C2A7B241FC}" type="datetime1">
              <a:rPr lang="de-AT" smtClean="0"/>
              <a:t>26.09.2024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59F456-9E7E-A49E-6B42-F8526C8D583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dirty="0"/>
              <a:t>Überblick über Mitarbeiterbeteiligungsmodelle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7C3D39-3913-CE28-9300-8D9362BDA55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44D6AE0-5C4D-8C42-A26C-36DDA3637F46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35705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C5DE6F-2034-4C32-00BD-EDFFCFBB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823" y="1135644"/>
            <a:ext cx="2687969" cy="1795750"/>
          </a:xfrm>
        </p:spPr>
        <p:txBody>
          <a:bodyPr/>
          <a:lstStyle/>
          <a:p>
            <a:r>
              <a:rPr lang="de-AT" dirty="0"/>
              <a:t>Virtuelle MA-Beteiligung</a:t>
            </a: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4049F7-A1F7-9197-9279-17F2E8E2A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just"/>
            <a:r>
              <a:rPr lang="de-AT" sz="1600" b="1" dirty="0">
                <a:solidFill>
                  <a:srgbClr val="333333"/>
                </a:solidFill>
                <a:latin typeface="+mj-lt"/>
              </a:rPr>
              <a:t>Grundlagen</a:t>
            </a:r>
          </a:p>
          <a:p>
            <a:pPr algn="just"/>
            <a:r>
              <a:rPr lang="de-AT" sz="1600" b="1" dirty="0">
                <a:solidFill>
                  <a:srgbClr val="333333"/>
                </a:solidFill>
                <a:latin typeface="+mj-lt"/>
              </a:rPr>
              <a:t>Vertragliche Gestaltung von Phantom Shares</a:t>
            </a:r>
          </a:p>
          <a:p>
            <a:pPr algn="just"/>
            <a:r>
              <a:rPr lang="de-AT" sz="1600" b="1" dirty="0">
                <a:solidFill>
                  <a:srgbClr val="333333"/>
                </a:solidFill>
                <a:latin typeface="+mj-lt"/>
              </a:rPr>
              <a:t>Grenzen der Privatautonomie</a:t>
            </a:r>
          </a:p>
          <a:p>
            <a:pPr algn="just"/>
            <a:r>
              <a:rPr lang="de-AT" sz="1600" b="1" dirty="0">
                <a:solidFill>
                  <a:srgbClr val="333333"/>
                </a:solidFill>
                <a:latin typeface="+mj-lt"/>
              </a:rPr>
              <a:t>Ausblick</a:t>
            </a:r>
          </a:p>
          <a:p>
            <a:endParaRPr lang="de-DE" b="1" dirty="0">
              <a:latin typeface="+mj-lt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29A037-6EA7-37E0-63A8-0A307DF495C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59F456-9E7E-A49E-6B42-F8526C8D583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7C3D39-3913-CE28-9300-8D9362BDA55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053529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1C4B8A6-C1C2-AFCE-6A7C-7F0E02D8D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1620BBC-5F94-07C7-CA2C-5942C631E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Grundlagen</a:t>
            </a:r>
            <a:endParaRPr lang="de-AT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90205C-6E3F-B5EE-A0C9-BF385EAEC66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8887910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C5DE6F-2034-4C32-00BD-EDFFCFBB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607" y="1135644"/>
            <a:ext cx="2352101" cy="1795750"/>
          </a:xfrm>
        </p:spPr>
        <p:txBody>
          <a:bodyPr/>
          <a:lstStyle/>
          <a:p>
            <a:r>
              <a:rPr lang="de-DE" dirty="0"/>
              <a:t>Hintergrund</a:t>
            </a:r>
            <a:br>
              <a:rPr lang="en-US" sz="2000" b="1" dirty="0"/>
            </a:b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4049F7-A1F7-9197-9279-17F2E8E2A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88872" y="1129909"/>
            <a:ext cx="5278525" cy="3648044"/>
          </a:xfrm>
        </p:spPr>
        <p:txBody>
          <a:bodyPr>
            <a:normAutofit/>
          </a:bodyPr>
          <a:lstStyle/>
          <a:p>
            <a:pPr>
              <a:spcBef>
                <a:spcPts val="375"/>
              </a:spcBef>
            </a:pPr>
            <a:r>
              <a:rPr lang="de-AT" sz="1300" dirty="0">
                <a:latin typeface="+mj-lt"/>
              </a:rPr>
              <a:t>Venture Capital und </a:t>
            </a:r>
            <a:r>
              <a:rPr lang="de-AT" sz="1300" b="1" dirty="0">
                <a:latin typeface="+mj-lt"/>
              </a:rPr>
              <a:t>Start-up-Szene</a:t>
            </a:r>
          </a:p>
          <a:p>
            <a:pPr>
              <a:spcBef>
                <a:spcPts val="375"/>
              </a:spcBef>
            </a:pPr>
            <a:endParaRPr lang="de-AT" sz="1300" b="1" dirty="0">
              <a:latin typeface="+mj-lt"/>
            </a:endParaRPr>
          </a:p>
          <a:p>
            <a:pPr>
              <a:spcBef>
                <a:spcPts val="375"/>
              </a:spcBef>
            </a:pPr>
            <a:r>
              <a:rPr lang="de-AT" sz="1300" dirty="0">
                <a:latin typeface="+mj-lt"/>
              </a:rPr>
              <a:t>Merkmale in der Start- und Wachstumsphase:</a:t>
            </a:r>
          </a:p>
          <a:p>
            <a:pPr marL="514350" lvl="2">
              <a:buFont typeface="Symbol" panose="05050102010706020507" pitchFamily="18" charset="2"/>
              <a:buChar char="-"/>
            </a:pPr>
            <a:r>
              <a:rPr lang="de-AT" sz="1300" dirty="0">
                <a:latin typeface="+mj-lt"/>
              </a:rPr>
              <a:t>Keine oder nur geringe </a:t>
            </a:r>
            <a:r>
              <a:rPr lang="de-AT" sz="1300" b="1" dirty="0">
                <a:latin typeface="+mj-lt"/>
              </a:rPr>
              <a:t>Umsätze</a:t>
            </a:r>
          </a:p>
          <a:p>
            <a:pPr marL="514350" lvl="2">
              <a:buFont typeface="Symbol" panose="05050102010706020507" pitchFamily="18" charset="2"/>
              <a:buChar char="-"/>
            </a:pPr>
            <a:r>
              <a:rPr lang="de-AT" sz="1300" dirty="0">
                <a:latin typeface="+mj-lt"/>
              </a:rPr>
              <a:t>Keine finanziellen Mittel, um </a:t>
            </a:r>
            <a:r>
              <a:rPr lang="de-AT" sz="1300" b="1" dirty="0">
                <a:latin typeface="+mj-lt"/>
              </a:rPr>
              <a:t>hohe Löhne </a:t>
            </a:r>
            <a:r>
              <a:rPr lang="de-AT" sz="1300" dirty="0">
                <a:latin typeface="+mj-lt"/>
              </a:rPr>
              <a:t>zu bezahlen</a:t>
            </a:r>
          </a:p>
          <a:p>
            <a:pPr marL="514350" lvl="2">
              <a:buFont typeface="Symbol" panose="05050102010706020507" pitchFamily="18" charset="2"/>
              <a:buChar char="-"/>
            </a:pPr>
            <a:r>
              <a:rPr lang="de-AT" sz="1300" dirty="0">
                <a:latin typeface="+mj-lt"/>
              </a:rPr>
              <a:t>Bedarf an </a:t>
            </a:r>
            <a:r>
              <a:rPr lang="de-AT" sz="1300" b="1" dirty="0">
                <a:latin typeface="+mj-lt"/>
              </a:rPr>
              <a:t>qualifizierten Arbeitskräften</a:t>
            </a:r>
          </a:p>
          <a:p>
            <a:pPr marL="342900" lvl="2" indent="0">
              <a:buNone/>
            </a:pPr>
            <a:endParaRPr lang="de-AT" sz="1300" b="1" dirty="0">
              <a:latin typeface="+mj-lt"/>
            </a:endParaRPr>
          </a:p>
          <a:p>
            <a:pPr>
              <a:spcBef>
                <a:spcPts val="375"/>
              </a:spcBef>
            </a:pPr>
            <a:r>
              <a:rPr lang="de-AT" sz="1300" dirty="0">
                <a:latin typeface="+mj-lt"/>
              </a:rPr>
              <a:t>Phantom Shares als </a:t>
            </a:r>
            <a:r>
              <a:rPr lang="de-AT" sz="1300" b="1" dirty="0">
                <a:latin typeface="+mj-lt"/>
              </a:rPr>
              <a:t>Anreiz</a:t>
            </a:r>
            <a:r>
              <a:rPr lang="de-AT" sz="1300" dirty="0">
                <a:latin typeface="+mj-lt"/>
              </a:rPr>
              <a:t>, trotz dieser Situation im Unternehmen zu verbleiben</a:t>
            </a:r>
          </a:p>
          <a:p>
            <a:pPr>
              <a:spcBef>
                <a:spcPts val="375"/>
              </a:spcBef>
            </a:pPr>
            <a:endParaRPr lang="de-DE" sz="1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29A037-6EA7-37E0-63A8-0A307DF495C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59F456-9E7E-A49E-6B42-F8526C8D583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7C3D39-3913-CE28-9300-8D9362BDA55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42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663210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C5DE6F-2034-4C32-00BD-EDFFCFBB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607" y="1135644"/>
            <a:ext cx="2352101" cy="1795750"/>
          </a:xfrm>
        </p:spPr>
        <p:txBody>
          <a:bodyPr/>
          <a:lstStyle/>
          <a:p>
            <a:r>
              <a:rPr lang="de-DE" dirty="0"/>
              <a:t>Hintergrund</a:t>
            </a:r>
            <a:br>
              <a:rPr lang="en-US" sz="2000" b="1" dirty="0"/>
            </a:b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4049F7-A1F7-9197-9279-17F2E8E2A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14221" y="1135644"/>
            <a:ext cx="5001658" cy="2378265"/>
          </a:xfrm>
        </p:spPr>
        <p:txBody>
          <a:bodyPr>
            <a:noAutofit/>
          </a:bodyPr>
          <a:lstStyle/>
          <a:p>
            <a:pPr>
              <a:spcBef>
                <a:spcPts val="375"/>
              </a:spcBef>
            </a:pPr>
            <a:r>
              <a:rPr lang="de-AT" sz="1300" dirty="0">
                <a:latin typeface="+mj-lt"/>
              </a:rPr>
              <a:t>Warum virtuelle MA-Beteiligung?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AT" sz="1300" dirty="0">
                <a:latin typeface="+mj-lt"/>
              </a:rPr>
              <a:t>Relativ einfache und kostengünstige Einrichtung, </a:t>
            </a:r>
            <a:r>
              <a:rPr lang="de-AT" sz="1300" b="1" dirty="0">
                <a:latin typeface="+mj-lt"/>
              </a:rPr>
              <a:t>Flexibilität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AT" sz="1300" b="1" dirty="0">
                <a:latin typeface="+mj-lt"/>
              </a:rPr>
              <a:t>Keine Formvorschriften </a:t>
            </a:r>
            <a:r>
              <a:rPr lang="de-AT" sz="1300" dirty="0">
                <a:latin typeface="+mj-lt"/>
              </a:rPr>
              <a:t>zur Einräumung eines virtuellen Anteils </a:t>
            </a:r>
            <a:br>
              <a:rPr lang="de-AT" sz="1300" dirty="0">
                <a:latin typeface="+mj-lt"/>
              </a:rPr>
            </a:br>
            <a:r>
              <a:rPr lang="de-AT" sz="1300" dirty="0">
                <a:latin typeface="+mj-lt"/>
              </a:rPr>
              <a:t>(</a:t>
            </a:r>
            <a:r>
              <a:rPr lang="de-AT" sz="1300" dirty="0" err="1">
                <a:latin typeface="+mj-lt"/>
              </a:rPr>
              <a:t>zB</a:t>
            </a:r>
            <a:r>
              <a:rPr lang="de-AT" sz="1300" dirty="0">
                <a:latin typeface="+mj-lt"/>
              </a:rPr>
              <a:t> keine </a:t>
            </a:r>
            <a:r>
              <a:rPr lang="de-AT" sz="1300" dirty="0" err="1">
                <a:latin typeface="+mj-lt"/>
              </a:rPr>
              <a:t>Notariatsaktspflicht</a:t>
            </a:r>
            <a:r>
              <a:rPr lang="de-AT" sz="1300" dirty="0">
                <a:latin typeface="+mj-lt"/>
              </a:rPr>
              <a:t> </a:t>
            </a:r>
            <a:r>
              <a:rPr lang="de-AT" sz="1300" dirty="0" err="1">
                <a:latin typeface="+mj-lt"/>
              </a:rPr>
              <a:t>gem</a:t>
            </a:r>
            <a:r>
              <a:rPr lang="de-AT" sz="1300" dirty="0">
                <a:latin typeface="+mj-lt"/>
              </a:rPr>
              <a:t> § 76 Abs 2 GmbHG)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AT" sz="1300" dirty="0">
                <a:latin typeface="+mj-lt"/>
              </a:rPr>
              <a:t>Beteiligung am Unternehmenserfolg </a:t>
            </a:r>
            <a:r>
              <a:rPr lang="de-AT" sz="1300" b="1" dirty="0">
                <a:latin typeface="+mj-lt"/>
              </a:rPr>
              <a:t>ohne Abgabe von Kontrolle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AT" sz="1300" dirty="0">
                <a:latin typeface="+mj-lt"/>
              </a:rPr>
              <a:t>MA </a:t>
            </a:r>
            <a:r>
              <a:rPr lang="de-AT" sz="1300" b="1" dirty="0">
                <a:latin typeface="+mj-lt"/>
              </a:rPr>
              <a:t>vermögensrechtlich </a:t>
            </a:r>
            <a:r>
              <a:rPr lang="de-AT" sz="1300" dirty="0">
                <a:latin typeface="+mj-lt"/>
              </a:rPr>
              <a:t>wie Ges, nicht aber verwaltungsrechtlich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de-AT" sz="1400" dirty="0">
              <a:latin typeface="+mj-lt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29A037-6EA7-37E0-63A8-0A307DF495C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59F456-9E7E-A49E-6B42-F8526C8D583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7C3D39-3913-CE28-9300-8D9362BDA55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43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828867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BC9398-DB33-E35E-B2E2-5213D5376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8650" y="860255"/>
            <a:ext cx="5041937" cy="410881"/>
          </a:xfrm>
        </p:spPr>
        <p:txBody>
          <a:bodyPr/>
          <a:lstStyle/>
          <a:p>
            <a:r>
              <a:rPr lang="de-DE" dirty="0"/>
              <a:t>Definition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1DAEFB2-C7C9-37E4-0AB7-5F419488FE0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45EECFA-D07E-2AEA-6C8E-7044855007E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A2D8B84-7979-F544-19E5-953C64CE7E5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44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B249EBCF-0BFD-BA34-0AB7-6DED3E5126AB}"/>
              </a:ext>
            </a:extLst>
          </p:cNvPr>
          <p:cNvGraphicFramePr>
            <a:graphicFrameLocks noGrp="1"/>
          </p:cNvGraphicFramePr>
          <p:nvPr/>
        </p:nvGraphicFramePr>
        <p:xfrm>
          <a:off x="447039" y="1407499"/>
          <a:ext cx="8265158" cy="2819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50358">
                  <a:extLst>
                    <a:ext uri="{9D8B030D-6E8A-4147-A177-3AD203B41FA5}">
                      <a16:colId xmlns:a16="http://schemas.microsoft.com/office/drawing/2014/main" val="2508979677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3696442334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indent="0" algn="l" defTabSz="685800" rtl="0" eaLnBrk="1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de-DE" sz="2000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Klassische MA-Beteiligung</a:t>
                      </a:r>
                    </a:p>
                  </a:txBody>
                  <a:tcPr marL="68580" marR="68580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685800" rtl="0" eaLnBrk="1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de-DE" sz="2000" b="1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Phantom Shares</a:t>
                      </a:r>
                    </a:p>
                  </a:txBody>
                  <a:tcPr marL="68580" marR="68580" marT="34290" marB="34290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848686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de-DE" sz="1400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Echte </a:t>
                      </a:r>
                      <a:r>
                        <a:rPr lang="de-DE" sz="1400" b="1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Kapitalbeteiligung</a:t>
                      </a:r>
                      <a:r>
                        <a:rPr lang="de-DE" sz="1400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(Firmenbuch!)</a:t>
                      </a:r>
                    </a:p>
                  </a:txBody>
                  <a:tcPr marL="68580" marR="68580" marT="34290" marB="3429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de-DE" sz="1400" b="1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Fiktive</a:t>
                      </a:r>
                      <a:r>
                        <a:rPr lang="de-DE" sz="1400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Beteiligung am Unternehmenserfolg</a:t>
                      </a:r>
                    </a:p>
                  </a:txBody>
                  <a:tcPr marL="68580" marR="68580" marT="34290" marB="3429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218389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de-DE" sz="1400" b="1" strike="noStrike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GesellschaftsR</a:t>
                      </a:r>
                      <a:r>
                        <a:rPr lang="de-DE" sz="1400" b="1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Grundlage: </a:t>
                      </a:r>
                    </a:p>
                    <a:p>
                      <a:pPr marL="0" algn="l" defTabSz="685800" rtl="0" eaLnBrk="1" latinLnBrk="0" hangingPunct="1"/>
                      <a:r>
                        <a:rPr lang="de-DE" sz="1400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Beteiligung entsteht durch </a:t>
                      </a:r>
                      <a:r>
                        <a:rPr lang="de-DE" sz="1400" strike="noStrike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GesV</a:t>
                      </a:r>
                      <a:r>
                        <a:rPr lang="de-DE" sz="1400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Kapitalerhöhung </a:t>
                      </a:r>
                    </a:p>
                    <a:p>
                      <a:pPr marL="0" algn="l" defTabSz="685800" rtl="0" eaLnBrk="1" latinLnBrk="0" hangingPunct="1"/>
                      <a:r>
                        <a:rPr lang="de-DE" sz="1400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oder Abtretung eines GA</a:t>
                      </a:r>
                    </a:p>
                  </a:txBody>
                  <a:tcPr marL="68580" marR="68580" marT="34290" marB="3429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de-DE" sz="1400" b="1" strike="noStrike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SchuldR</a:t>
                      </a:r>
                      <a:r>
                        <a:rPr lang="de-DE" sz="1400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Grundlage: </a:t>
                      </a:r>
                    </a:p>
                    <a:p>
                      <a:pPr marL="0" algn="l" defTabSz="685800" rtl="0" eaLnBrk="1" latinLnBrk="0" hangingPunct="1"/>
                      <a:r>
                        <a:rPr lang="de-DE" sz="1400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Beteiligung entsteht durch Abschluss einer </a:t>
                      </a:r>
                      <a:r>
                        <a:rPr lang="de-DE" sz="1400" strike="noStrike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schuldR</a:t>
                      </a:r>
                      <a:r>
                        <a:rPr lang="de-DE" sz="1400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Vereinbarung mit MA</a:t>
                      </a:r>
                    </a:p>
                  </a:txBody>
                  <a:tcPr marL="68580" marR="68580" marT="34290" marB="3429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667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de-DE" sz="1400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MA werden zu </a:t>
                      </a:r>
                      <a:r>
                        <a:rPr lang="de-DE" sz="1400" b="1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Ges</a:t>
                      </a:r>
                      <a:r>
                        <a:rPr lang="de-DE" sz="1400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der Gesellschaft</a:t>
                      </a:r>
                    </a:p>
                  </a:txBody>
                  <a:tcPr marL="68580" marR="68580" marT="34290" marB="3429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de-DE" sz="1400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MA werden </a:t>
                      </a:r>
                      <a:r>
                        <a:rPr lang="de-DE" sz="1400" b="1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nicht zu Ges </a:t>
                      </a:r>
                      <a:r>
                        <a:rPr lang="de-DE" sz="1400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der Gesellschaft</a:t>
                      </a:r>
                    </a:p>
                  </a:txBody>
                  <a:tcPr marL="68580" marR="68580" marT="34290" marB="3429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4944247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de-DE" sz="1400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MA erwerben </a:t>
                      </a:r>
                      <a:r>
                        <a:rPr lang="de-DE" sz="1400" b="1" strike="noStrike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GesR</a:t>
                      </a:r>
                      <a:r>
                        <a:rPr lang="de-DE" sz="1400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0" algn="l" defTabSz="685800" rtl="0" eaLnBrk="1" latinLnBrk="0" hangingPunct="1"/>
                      <a:r>
                        <a:rPr lang="de-DE" sz="1400" strike="noStrike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VermögensR</a:t>
                      </a:r>
                      <a:r>
                        <a:rPr lang="de-DE" sz="1400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: Bilanzgewinn, </a:t>
                      </a:r>
                      <a:r>
                        <a:rPr lang="de-DE" sz="1400" strike="noStrike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LiqErlös</a:t>
                      </a:r>
                      <a:r>
                        <a:rPr lang="de-DE" sz="1400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und </a:t>
                      </a:r>
                      <a:r>
                        <a:rPr lang="de-DE" sz="1400" strike="noStrike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BezugsR</a:t>
                      </a:r>
                      <a:endParaRPr lang="de-DE" sz="1400" strike="noStrike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685800" rtl="0" eaLnBrk="1" latinLnBrk="0" hangingPunct="1"/>
                      <a:r>
                        <a:rPr lang="de-DE" sz="1400" strike="noStrike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VerwaltungsR</a:t>
                      </a:r>
                      <a:r>
                        <a:rPr lang="de-DE" sz="1400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: Teilnahme an GV, </a:t>
                      </a:r>
                      <a:r>
                        <a:rPr lang="de-DE" sz="1400" strike="noStrike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StimmR</a:t>
                      </a:r>
                      <a:r>
                        <a:rPr lang="de-DE" sz="1400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sz="1400" strike="noStrike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InformationsR</a:t>
                      </a:r>
                      <a:r>
                        <a:rPr lang="de-DE" sz="1400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34290" marB="3429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de-DE" sz="1400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MA erwerben </a:t>
                      </a:r>
                      <a:r>
                        <a:rPr lang="de-DE" sz="1400" b="1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keine </a:t>
                      </a:r>
                      <a:r>
                        <a:rPr lang="de-DE" sz="1400" b="1" strike="noStrike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GesR</a:t>
                      </a:r>
                      <a:r>
                        <a:rPr lang="de-DE" sz="1400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sondern einen vertraglichen Anspruch auf </a:t>
                      </a:r>
                      <a:r>
                        <a:rPr lang="de-DE" sz="1400" b="1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Zahlung einer Vergütung </a:t>
                      </a:r>
                      <a:r>
                        <a:rPr lang="de-DE" sz="1400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bei Eintritt eines Vergütungsfalls (</a:t>
                      </a:r>
                      <a:r>
                        <a:rPr lang="de-DE" sz="1400" strike="noStrike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idR</a:t>
                      </a:r>
                      <a:r>
                        <a:rPr lang="de-DE" sz="1400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Exit)</a:t>
                      </a:r>
                    </a:p>
                  </a:txBody>
                  <a:tcPr marL="68580" marR="68580" marT="34290" marB="3429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60462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de-DE" sz="1400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Beschränkungen des </a:t>
                      </a:r>
                      <a:r>
                        <a:rPr lang="de-DE" sz="1400" strike="noStrike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GesellschaftsR</a:t>
                      </a:r>
                      <a:r>
                        <a:rPr lang="de-DE" sz="1400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sz="1400" strike="noStrike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zB</a:t>
                      </a:r>
                      <a:r>
                        <a:rPr lang="de-DE" sz="1400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Formvorschriften</a:t>
                      </a:r>
                    </a:p>
                  </a:txBody>
                  <a:tcPr marL="68580" marR="68580" marT="34290" marB="3429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de-DE" sz="1400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Grenzen der Privatautonomie, </a:t>
                      </a:r>
                      <a:r>
                        <a:rPr lang="de-DE" sz="1400" strike="noStrike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insb</a:t>
                      </a:r>
                      <a:r>
                        <a:rPr lang="de-DE" sz="1400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strike="noStrike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ArbeitsR</a:t>
                      </a:r>
                      <a:endParaRPr lang="de-DE" sz="1400" strike="noStrike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38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404466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1C4B8A6-C1C2-AFCE-6A7C-7F0E02D8D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1620BBC-5F94-07C7-CA2C-5942C631E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Vertragliche</a:t>
            </a:r>
            <a:r>
              <a:rPr lang="en-GB" dirty="0"/>
              <a:t> </a:t>
            </a:r>
            <a:r>
              <a:rPr lang="en-GB" dirty="0" err="1"/>
              <a:t>Gestaltung</a:t>
            </a:r>
            <a:endParaRPr lang="de-AT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90205C-6E3F-B5EE-A0C9-BF385EAEC66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977620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C5DE6F-2034-4C32-00BD-EDFFCFBB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607" y="1135644"/>
            <a:ext cx="2352101" cy="1795750"/>
          </a:xfrm>
        </p:spPr>
        <p:txBody>
          <a:bodyPr/>
          <a:lstStyle/>
          <a:p>
            <a:r>
              <a:rPr lang="de-AT" dirty="0"/>
              <a:t>Einräumung von Phantom Shares</a:t>
            </a:r>
            <a:br>
              <a:rPr lang="en-US" sz="2000" b="1" dirty="0"/>
            </a:br>
            <a:br>
              <a:rPr lang="en-US" sz="2000" b="1" dirty="0"/>
            </a:b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4049F7-A1F7-9197-9279-17F2E8E2A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88872" y="1129909"/>
            <a:ext cx="5278525" cy="3648044"/>
          </a:xfrm>
        </p:spPr>
        <p:txBody>
          <a:bodyPr>
            <a:normAutofit/>
          </a:bodyPr>
          <a:lstStyle/>
          <a:p>
            <a:pPr>
              <a:spcBef>
                <a:spcPts val="375"/>
              </a:spcBef>
            </a:pPr>
            <a:r>
              <a:rPr lang="de-AT" sz="1300" b="1" dirty="0" err="1">
                <a:latin typeface="+mj-lt"/>
              </a:rPr>
              <a:t>SchuldR</a:t>
            </a:r>
            <a:r>
              <a:rPr lang="de-AT" sz="1300" b="1" dirty="0">
                <a:latin typeface="+mj-lt"/>
              </a:rPr>
              <a:t> Vereinbarung </a:t>
            </a:r>
            <a:r>
              <a:rPr lang="de-AT" sz="1300" dirty="0">
                <a:latin typeface="+mj-lt"/>
              </a:rPr>
              <a:t>zwischen Gesellschaft und MA</a:t>
            </a:r>
          </a:p>
          <a:p>
            <a:pPr marL="0" indent="0">
              <a:spcBef>
                <a:spcPts val="375"/>
              </a:spcBef>
              <a:buNone/>
            </a:pPr>
            <a:endParaRPr lang="de-AT" sz="1300" dirty="0">
              <a:latin typeface="+mj-lt"/>
            </a:endParaRPr>
          </a:p>
          <a:p>
            <a:pPr>
              <a:spcBef>
                <a:spcPts val="375"/>
              </a:spcBef>
            </a:pPr>
            <a:r>
              <a:rPr lang="de-AT" sz="1300" dirty="0">
                <a:latin typeface="+mj-lt"/>
              </a:rPr>
              <a:t>Zwei Systeme in der Praxis: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AT" sz="1300" dirty="0">
                <a:latin typeface="+mj-lt"/>
              </a:rPr>
              <a:t>Individuelle Vereinbarung(en) für 1 oder wenige MA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AT" sz="1300" dirty="0">
                <a:latin typeface="+mj-lt"/>
              </a:rPr>
              <a:t>Errichtung eines </a:t>
            </a:r>
            <a:r>
              <a:rPr lang="de-AT" sz="1300" b="1" dirty="0">
                <a:latin typeface="+mj-lt"/>
              </a:rPr>
              <a:t>Beteiligungsprogramms</a:t>
            </a:r>
            <a:r>
              <a:rPr lang="de-AT" sz="1300" dirty="0">
                <a:latin typeface="+mj-lt"/>
              </a:rPr>
              <a:t> mit mehrteiligem Aufbau und Schaffung eines Pools an virtuellen GA</a:t>
            </a:r>
          </a:p>
          <a:p>
            <a:pPr marL="1028700" lvl="4" indent="-342900">
              <a:buFont typeface="+mj-lt"/>
              <a:buAutoNum type="arabicPeriod"/>
            </a:pPr>
            <a:r>
              <a:rPr lang="de-AT" sz="1300" dirty="0">
                <a:latin typeface="+mj-lt"/>
              </a:rPr>
              <a:t>Programmbedingungen (wie AGB)</a:t>
            </a:r>
          </a:p>
          <a:p>
            <a:pPr marL="1028700" lvl="4" indent="-342900">
              <a:buFont typeface="+mj-lt"/>
              <a:buAutoNum type="arabicPeriod"/>
            </a:pPr>
            <a:r>
              <a:rPr lang="de-AT" sz="1300" dirty="0">
                <a:latin typeface="+mj-lt"/>
              </a:rPr>
              <a:t>Zuteilungsvereinbarung mit MA auf Basis Programmbedingungen</a:t>
            </a:r>
          </a:p>
          <a:p>
            <a:pPr marL="1028700" lvl="4" indent="-342900">
              <a:buFont typeface="+mj-lt"/>
              <a:buAutoNum type="arabicPeriod"/>
            </a:pPr>
            <a:r>
              <a:rPr lang="de-AT" sz="1300" dirty="0">
                <a:latin typeface="+mj-lt"/>
              </a:rPr>
              <a:t>Beispielrechnung</a:t>
            </a:r>
          </a:p>
          <a:p>
            <a:pPr>
              <a:spcBef>
                <a:spcPts val="375"/>
              </a:spcBef>
            </a:pPr>
            <a:endParaRPr lang="de-DE" sz="1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29A037-6EA7-37E0-63A8-0A307DF495C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59F456-9E7E-A49E-6B42-F8526C8D583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7C3D39-3913-CE28-9300-8D9362BDA55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46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693676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C5DE6F-2034-4C32-00BD-EDFFCFBB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495" y="1135644"/>
            <a:ext cx="2583660" cy="1795750"/>
          </a:xfrm>
        </p:spPr>
        <p:txBody>
          <a:bodyPr/>
          <a:lstStyle/>
          <a:p>
            <a:r>
              <a:rPr lang="de-AT" dirty="0"/>
              <a:t>Programmbedingungen Inhalt I</a:t>
            </a:r>
            <a:br>
              <a:rPr lang="en-US" dirty="0"/>
            </a:br>
            <a:br>
              <a:rPr lang="en-US" sz="2000" b="1" dirty="0"/>
            </a:b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4049F7-A1F7-9197-9279-17F2E8E2A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14221" y="1135644"/>
            <a:ext cx="5001658" cy="3793037"/>
          </a:xfrm>
        </p:spPr>
        <p:txBody>
          <a:bodyPr>
            <a:noAutofit/>
          </a:bodyPr>
          <a:lstStyle/>
          <a:p>
            <a:pPr>
              <a:spcBef>
                <a:spcPts val="375"/>
              </a:spcBef>
            </a:pPr>
            <a:r>
              <a:rPr lang="de-AT" sz="1300" dirty="0">
                <a:latin typeface="+mj-lt"/>
              </a:rPr>
              <a:t>Festlegung eines </a:t>
            </a:r>
            <a:r>
              <a:rPr lang="de-AT" sz="1300" b="1" dirty="0">
                <a:latin typeface="+mj-lt"/>
              </a:rPr>
              <a:t>Pools </a:t>
            </a:r>
            <a:r>
              <a:rPr lang="de-AT" sz="1300" dirty="0">
                <a:latin typeface="+mj-lt"/>
              </a:rPr>
              <a:t>an virtuellen GA</a:t>
            </a:r>
          </a:p>
          <a:p>
            <a:pPr lvl="1" indent="-285750">
              <a:buFont typeface="Symbol" panose="05050102010706020507" pitchFamily="18" charset="2"/>
              <a:buChar char="-"/>
            </a:pPr>
            <a:r>
              <a:rPr lang="de-AT" sz="1300" dirty="0">
                <a:latin typeface="+mj-lt"/>
              </a:rPr>
              <a:t>Nominalbetrag statt Prozentbetrag</a:t>
            </a:r>
          </a:p>
          <a:p>
            <a:pPr lvl="1" indent="-285750">
              <a:buFont typeface="Symbol" panose="05050102010706020507" pitchFamily="18" charset="2"/>
              <a:buChar char="-"/>
            </a:pPr>
            <a:r>
              <a:rPr lang="de-AT" sz="1300" dirty="0" err="1">
                <a:latin typeface="+mj-lt"/>
              </a:rPr>
              <a:t>zB</a:t>
            </a:r>
            <a:r>
              <a:rPr lang="de-AT" sz="1300" dirty="0">
                <a:latin typeface="+mj-lt"/>
              </a:rPr>
              <a:t> bei Stammkapital EUR 35.000,00 Phantom Shares im Nominalbetrag von EUR 5.000,00</a:t>
            </a:r>
          </a:p>
          <a:p>
            <a:pPr lvl="2" indent="-285750"/>
            <a:r>
              <a:rPr lang="de-AT" sz="1300" dirty="0">
                <a:latin typeface="+mj-lt"/>
                <a:sym typeface="Wingdings" panose="05000000000000000000" pitchFamily="2" charset="2"/>
              </a:rPr>
              <a:t>entspricht einem Pool von </a:t>
            </a:r>
            <a:r>
              <a:rPr lang="de-AT" sz="1300" dirty="0" err="1">
                <a:latin typeface="+mj-lt"/>
                <a:sym typeface="Wingdings" panose="05000000000000000000" pitchFamily="2" charset="2"/>
              </a:rPr>
              <a:t>ca</a:t>
            </a:r>
            <a:r>
              <a:rPr lang="de-AT" sz="1300" dirty="0">
                <a:latin typeface="+mj-lt"/>
                <a:sym typeface="Wingdings" panose="05000000000000000000" pitchFamily="2" charset="2"/>
              </a:rPr>
              <a:t> 14% Phantom Shares am Stammkapital </a:t>
            </a:r>
            <a:r>
              <a:rPr lang="de-AT" sz="1300" dirty="0" err="1">
                <a:latin typeface="+mj-lt"/>
                <a:sym typeface="Wingdings" panose="05000000000000000000" pitchFamily="2" charset="2"/>
              </a:rPr>
              <a:t>bzw</a:t>
            </a:r>
            <a:r>
              <a:rPr lang="de-AT" sz="1300" dirty="0">
                <a:latin typeface="+mj-lt"/>
                <a:sym typeface="Wingdings" panose="05000000000000000000" pitchFamily="2" charset="2"/>
              </a:rPr>
              <a:t> 12,5% am voll verwässerten Stammkapital („</a:t>
            </a:r>
            <a:r>
              <a:rPr lang="de-AT" sz="1300" i="1" dirty="0">
                <a:latin typeface="+mj-lt"/>
                <a:sym typeface="Wingdings" panose="05000000000000000000" pitchFamily="2" charset="2"/>
              </a:rPr>
              <a:t>Fully </a:t>
            </a:r>
            <a:r>
              <a:rPr lang="de-AT" sz="1300" i="1" dirty="0" err="1">
                <a:latin typeface="+mj-lt"/>
                <a:sym typeface="Wingdings" panose="05000000000000000000" pitchFamily="2" charset="2"/>
              </a:rPr>
              <a:t>Diluted</a:t>
            </a:r>
            <a:r>
              <a:rPr lang="de-AT" sz="1300" i="1" dirty="0">
                <a:latin typeface="+mj-lt"/>
                <a:sym typeface="Wingdings" panose="05000000000000000000" pitchFamily="2" charset="2"/>
              </a:rPr>
              <a:t> Share Capital“</a:t>
            </a:r>
            <a:r>
              <a:rPr lang="de-AT" sz="1300" dirty="0">
                <a:latin typeface="+mj-lt"/>
                <a:sym typeface="Wingdings" panose="05000000000000000000" pitchFamily="2" charset="2"/>
              </a:rPr>
              <a:t>)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de-AT" sz="1300" dirty="0">
              <a:latin typeface="+mj-lt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29A037-6EA7-37E0-63A8-0A307DF495C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59F456-9E7E-A49E-6B42-F8526C8D583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7C3D39-3913-CE28-9300-8D9362BDA55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47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135125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C5DE6F-2034-4C32-00BD-EDFFCFBB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591" y="1135644"/>
            <a:ext cx="2583660" cy="1795750"/>
          </a:xfrm>
        </p:spPr>
        <p:txBody>
          <a:bodyPr/>
          <a:lstStyle/>
          <a:p>
            <a:r>
              <a:rPr lang="de-AT" dirty="0"/>
              <a:t>Programmbedingungen Inhalt II</a:t>
            </a:r>
            <a:br>
              <a:rPr lang="en-US" dirty="0"/>
            </a:br>
            <a:br>
              <a:rPr lang="en-US" sz="2000" b="1" dirty="0"/>
            </a:b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4049F7-A1F7-9197-9279-17F2E8E2A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14221" y="1135644"/>
            <a:ext cx="5001658" cy="3793037"/>
          </a:xfrm>
        </p:spPr>
        <p:txBody>
          <a:bodyPr>
            <a:noAutofit/>
          </a:bodyPr>
          <a:lstStyle/>
          <a:p>
            <a:pPr>
              <a:spcBef>
                <a:spcPts val="375"/>
              </a:spcBef>
            </a:pPr>
            <a:r>
              <a:rPr lang="de-AT" sz="1300" b="1" dirty="0">
                <a:latin typeface="+mj-lt"/>
              </a:rPr>
              <a:t>Rechte</a:t>
            </a:r>
            <a:r>
              <a:rPr lang="de-AT" sz="1300" dirty="0">
                <a:latin typeface="+mj-lt"/>
              </a:rPr>
              <a:t> der virtuell beteiligten MA</a:t>
            </a:r>
          </a:p>
          <a:p>
            <a:pPr marL="514350" lvl="2">
              <a:buFont typeface="Symbol" panose="05050102010706020507" pitchFamily="18" charset="2"/>
              <a:buChar char="-"/>
            </a:pPr>
            <a:r>
              <a:rPr lang="de-AT" sz="1300" dirty="0">
                <a:latin typeface="+mj-lt"/>
              </a:rPr>
              <a:t>Zahlungsanspruch der MA gegen Gesellschaft </a:t>
            </a:r>
          </a:p>
          <a:p>
            <a:pPr marL="514350" lvl="2">
              <a:buFont typeface="Symbol" panose="05050102010706020507" pitchFamily="18" charset="2"/>
              <a:buChar char="-"/>
            </a:pPr>
            <a:r>
              <a:rPr lang="de-AT" sz="1300" dirty="0">
                <a:latin typeface="+mj-lt"/>
              </a:rPr>
              <a:t>Keine </a:t>
            </a:r>
            <a:r>
              <a:rPr lang="de-AT" sz="1300" dirty="0" err="1">
                <a:latin typeface="+mj-lt"/>
              </a:rPr>
              <a:t>GesR</a:t>
            </a:r>
            <a:r>
              <a:rPr lang="de-AT" sz="1300" dirty="0">
                <a:latin typeface="+mj-lt"/>
              </a:rPr>
              <a:t> (Vermögens- und </a:t>
            </a:r>
            <a:r>
              <a:rPr lang="de-AT" sz="1300" dirty="0" err="1">
                <a:latin typeface="+mj-lt"/>
              </a:rPr>
              <a:t>VerwaltungsR</a:t>
            </a:r>
            <a:r>
              <a:rPr lang="de-AT" sz="1300" dirty="0">
                <a:latin typeface="+mj-lt"/>
              </a:rPr>
              <a:t>)</a:t>
            </a:r>
          </a:p>
          <a:p>
            <a:pPr marL="342900" lvl="2" indent="0">
              <a:buNone/>
            </a:pPr>
            <a:endParaRPr lang="de-AT" sz="1300" dirty="0">
              <a:latin typeface="+mj-lt"/>
            </a:endParaRPr>
          </a:p>
          <a:p>
            <a:pPr>
              <a:spcBef>
                <a:spcPts val="375"/>
              </a:spcBef>
            </a:pPr>
            <a:r>
              <a:rPr lang="de-AT" sz="1300" dirty="0">
                <a:latin typeface="+mj-lt"/>
              </a:rPr>
              <a:t>Festlegung der </a:t>
            </a:r>
            <a:r>
              <a:rPr lang="de-AT" sz="1300" b="1" dirty="0">
                <a:latin typeface="+mj-lt"/>
              </a:rPr>
              <a:t>Vergütungsfälle</a:t>
            </a:r>
            <a:r>
              <a:rPr lang="de-AT" sz="1300" dirty="0">
                <a:latin typeface="+mj-lt"/>
              </a:rPr>
              <a:t> (</a:t>
            </a:r>
            <a:r>
              <a:rPr lang="de-AT" sz="1300" i="1" dirty="0">
                <a:latin typeface="+mj-lt"/>
              </a:rPr>
              <a:t>„Trigger Events“</a:t>
            </a:r>
            <a:r>
              <a:rPr lang="de-AT" sz="1300" dirty="0">
                <a:latin typeface="+mj-lt"/>
              </a:rPr>
              <a:t>)</a:t>
            </a:r>
          </a:p>
          <a:p>
            <a:pPr marL="514350" lvl="2">
              <a:buFont typeface="Symbol" panose="05050102010706020507" pitchFamily="18" charset="2"/>
              <a:buChar char="-"/>
            </a:pPr>
            <a:r>
              <a:rPr lang="de-AT" sz="1300" b="1" dirty="0">
                <a:latin typeface="+mj-lt"/>
              </a:rPr>
              <a:t>Exit </a:t>
            </a:r>
            <a:r>
              <a:rPr lang="de-AT" sz="1300" dirty="0">
                <a:latin typeface="+mj-lt"/>
              </a:rPr>
              <a:t>(Share Deal, Asset Deal)</a:t>
            </a:r>
          </a:p>
          <a:p>
            <a:pPr marL="514350" lvl="2">
              <a:buFont typeface="Symbol" panose="05050102010706020507" pitchFamily="18" charset="2"/>
              <a:buChar char="-"/>
            </a:pPr>
            <a:r>
              <a:rPr lang="de-AT" sz="1300" dirty="0" err="1">
                <a:latin typeface="+mj-lt"/>
              </a:rPr>
              <a:t>Liqu</a:t>
            </a:r>
            <a:r>
              <a:rPr lang="de-AT" sz="1300" dirty="0">
                <a:latin typeface="+mj-lt"/>
              </a:rPr>
              <a:t>. der Gesellschaft</a:t>
            </a:r>
          </a:p>
          <a:p>
            <a:pPr marL="514350" lvl="2">
              <a:buFont typeface="Symbol" panose="05050102010706020507" pitchFamily="18" charset="2"/>
              <a:buChar char="-"/>
            </a:pPr>
            <a:r>
              <a:rPr lang="de-AT" sz="1300" dirty="0">
                <a:latin typeface="+mj-lt"/>
              </a:rPr>
              <a:t>Virtuelle Dividenden (Gewinnausschüttung)</a:t>
            </a:r>
          </a:p>
          <a:p>
            <a:pPr marL="285750" lvl="2" indent="-285750"/>
            <a:endParaRPr lang="de-AT" sz="1300" dirty="0">
              <a:latin typeface="+mj-lt"/>
              <a:sym typeface="Wingdings" panose="05000000000000000000" pitchFamily="2" charset="2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de-AT" sz="1300" dirty="0">
              <a:latin typeface="+mj-lt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29A037-6EA7-37E0-63A8-0A307DF495C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59F456-9E7E-A49E-6B42-F8526C8D583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7C3D39-3913-CE28-9300-8D9362BDA55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48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185496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C5DE6F-2034-4C32-00BD-EDFFCFBB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591" y="1135644"/>
            <a:ext cx="2583660" cy="1795750"/>
          </a:xfrm>
        </p:spPr>
        <p:txBody>
          <a:bodyPr/>
          <a:lstStyle/>
          <a:p>
            <a:r>
              <a:rPr lang="de-AT" dirty="0"/>
              <a:t>Programmbedingungen Inhalt III</a:t>
            </a:r>
            <a:br>
              <a:rPr lang="en-US" dirty="0"/>
            </a:br>
            <a:br>
              <a:rPr lang="en-US" sz="2000" b="1" dirty="0"/>
            </a:b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4049F7-A1F7-9197-9279-17F2E8E2A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14221" y="1135644"/>
            <a:ext cx="5001658" cy="3793037"/>
          </a:xfrm>
        </p:spPr>
        <p:txBody>
          <a:bodyPr>
            <a:noAutofit/>
          </a:bodyPr>
          <a:lstStyle/>
          <a:p>
            <a:pPr>
              <a:spcBef>
                <a:spcPts val="375"/>
              </a:spcBef>
            </a:pPr>
            <a:r>
              <a:rPr lang="de-AT" sz="1300" b="1" dirty="0">
                <a:latin typeface="+mj-lt"/>
              </a:rPr>
              <a:t>Berechnungsformel</a:t>
            </a:r>
            <a:r>
              <a:rPr lang="de-AT" sz="1300" dirty="0">
                <a:latin typeface="+mj-lt"/>
              </a:rPr>
              <a:t>, </a:t>
            </a:r>
            <a:r>
              <a:rPr lang="de-AT" sz="1300" dirty="0" err="1">
                <a:latin typeface="+mj-lt"/>
              </a:rPr>
              <a:t>idR</a:t>
            </a:r>
            <a:r>
              <a:rPr lang="de-AT" sz="1300" dirty="0">
                <a:latin typeface="+mj-lt"/>
              </a:rPr>
              <a:t> mehrere Schritte (Beispiel):</a:t>
            </a:r>
          </a:p>
          <a:p>
            <a:pPr marL="285750" lvl="1" indent="-285750">
              <a:buFont typeface="Symbol" panose="05050102010706020507" pitchFamily="18" charset="2"/>
              <a:buChar char="-"/>
            </a:pPr>
            <a:r>
              <a:rPr lang="de-AT" sz="1300" dirty="0">
                <a:latin typeface="+mj-lt"/>
              </a:rPr>
              <a:t>Exit-Erlös				EUR 4 </a:t>
            </a:r>
            <a:r>
              <a:rPr lang="de-AT" sz="1300" dirty="0" err="1">
                <a:latin typeface="+mj-lt"/>
              </a:rPr>
              <a:t>Mio</a:t>
            </a:r>
            <a:endParaRPr lang="de-AT" sz="1300" dirty="0">
              <a:latin typeface="+mj-lt"/>
            </a:endParaRPr>
          </a:p>
          <a:p>
            <a:pPr marL="285750" lvl="1" indent="-285750">
              <a:buFont typeface="Symbol" panose="05050102010706020507" pitchFamily="18" charset="2"/>
              <a:buChar char="-"/>
            </a:pPr>
            <a:r>
              <a:rPr lang="de-AT" sz="1300" dirty="0">
                <a:latin typeface="+mj-lt"/>
              </a:rPr>
              <a:t>Abzgl. Transaktionskosten			EUR 3,9 </a:t>
            </a:r>
            <a:r>
              <a:rPr lang="de-AT" sz="1300" dirty="0" err="1">
                <a:latin typeface="+mj-lt"/>
              </a:rPr>
              <a:t>Mio</a:t>
            </a:r>
            <a:endParaRPr lang="de-AT" sz="1300" dirty="0">
              <a:latin typeface="+mj-lt"/>
            </a:endParaRPr>
          </a:p>
          <a:p>
            <a:pPr marL="285750" lvl="1" indent="-285750">
              <a:buFont typeface="Symbol" panose="05050102010706020507" pitchFamily="18" charset="2"/>
              <a:buChar char="-"/>
            </a:pPr>
            <a:r>
              <a:rPr lang="de-AT" sz="1300" dirty="0">
                <a:latin typeface="+mj-lt"/>
              </a:rPr>
              <a:t>Exit-Erlös je EUR 1 (voll verwässert)		EUR 97,5</a:t>
            </a:r>
          </a:p>
          <a:p>
            <a:pPr marL="285750" lvl="1" indent="-285750">
              <a:buFont typeface="Symbol" panose="05050102010706020507" pitchFamily="18" charset="2"/>
              <a:buChar char="-"/>
            </a:pPr>
            <a:r>
              <a:rPr lang="de-AT" sz="1300" dirty="0">
                <a:latin typeface="+mj-lt"/>
              </a:rPr>
              <a:t>Abzgl. virtueller Zeichnungspreis		EUR 87,5</a:t>
            </a:r>
          </a:p>
          <a:p>
            <a:pPr marL="285750" lvl="1" indent="-285750">
              <a:buFont typeface="Symbol" panose="05050102010706020507" pitchFamily="18" charset="2"/>
              <a:buChar char="-"/>
            </a:pPr>
            <a:r>
              <a:rPr lang="de-AT" sz="1300" dirty="0">
                <a:latin typeface="+mj-lt"/>
              </a:rPr>
              <a:t>* Anzahl Phantom Shares			500</a:t>
            </a:r>
          </a:p>
          <a:p>
            <a:pPr marL="285750" lvl="1" indent="-285750">
              <a:buFont typeface="Symbol" panose="05050102010706020507" pitchFamily="18" charset="2"/>
              <a:buChar char="-"/>
            </a:pPr>
            <a:r>
              <a:rPr lang="de-AT" sz="1300" b="1" dirty="0">
                <a:latin typeface="+mj-lt"/>
              </a:rPr>
              <a:t>=	Bruttozahlung			EUR 43.750</a:t>
            </a:r>
          </a:p>
          <a:p>
            <a:pPr marL="285750" lvl="1" indent="-285750">
              <a:spcBef>
                <a:spcPts val="750"/>
              </a:spcBef>
            </a:pPr>
            <a:endParaRPr lang="de-AT" sz="1400" b="1" dirty="0">
              <a:latin typeface="+mj-lt"/>
            </a:endParaRPr>
          </a:p>
          <a:p>
            <a:pPr marL="285750" lvl="2" indent="-285750">
              <a:spcBef>
                <a:spcPts val="750"/>
              </a:spcBef>
            </a:pPr>
            <a:endParaRPr lang="de-AT" sz="1400" b="1" dirty="0">
              <a:latin typeface="+mj-lt"/>
              <a:sym typeface="Wingdings" panose="05000000000000000000" pitchFamily="2" charset="2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de-AT" sz="1400" dirty="0">
              <a:latin typeface="+mj-lt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29A037-6EA7-37E0-63A8-0A307DF495C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59F456-9E7E-A49E-6B42-F8526C8D583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7C3D39-3913-CE28-9300-8D9362BDA55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49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2680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C5DE6F-2034-4C32-00BD-EDFFCFBB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470" y="1135644"/>
            <a:ext cx="2352101" cy="1795750"/>
          </a:xfrm>
        </p:spPr>
        <p:txBody>
          <a:bodyPr/>
          <a:lstStyle/>
          <a:p>
            <a:r>
              <a:rPr lang="de-DE" dirty="0"/>
              <a:t>Überblick Kapitalbeteiligung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29A037-6EA7-37E0-63A8-0A307DF495C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0F1B6B0-EB41-744F-942E-98C2A7B241FC}" type="datetime1">
              <a:rPr lang="de-AT" smtClean="0"/>
              <a:t>26.09.2024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59F456-9E7E-A49E-6B42-F8526C8D583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dirty="0"/>
              <a:t>Überblick über Mitarbeiterbeteiligungsmodelle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7C3D39-3913-CE28-9300-8D9362BDA55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44D6AE0-5C4D-8C42-A26C-36DDA3637F46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17" name="Textplatzhalter 6">
            <a:extLst>
              <a:ext uri="{FF2B5EF4-FFF2-40B4-BE49-F238E27FC236}">
                <a16:creationId xmlns:a16="http://schemas.microsoft.com/office/drawing/2014/main" id="{6A4EB6FC-CF26-0F12-B284-5D48CCCEC55B}"/>
              </a:ext>
            </a:extLst>
          </p:cNvPr>
          <p:cNvSpPr txBox="1">
            <a:spLocks/>
          </p:cNvSpPr>
          <p:nvPr/>
        </p:nvSpPr>
        <p:spPr>
          <a:xfrm>
            <a:off x="7148602" y="3861639"/>
            <a:ext cx="1169217" cy="593858"/>
          </a:xfrm>
          <a:prstGeom prst="ellipse">
            <a:avLst/>
          </a:prstGeom>
          <a:solidFill>
            <a:srgbClr val="D04F53"/>
          </a:solidFill>
          <a:ln w="12700" cap="flat" cmpd="sng" algn="ctr">
            <a:solidFill>
              <a:srgbClr val="D04F53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85750" indent="-2857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400" strike="noStrike" kern="1200" baseline="0">
                <a:solidFill>
                  <a:schemeClr val="lt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de-DE" sz="9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Belegschafts-/Mitarbeiterstiftung</a:t>
            </a:r>
          </a:p>
        </p:txBody>
      </p:sp>
      <p:sp>
        <p:nvSpPr>
          <p:cNvPr id="18" name="Textplatzhalter 6">
            <a:extLst>
              <a:ext uri="{FF2B5EF4-FFF2-40B4-BE49-F238E27FC236}">
                <a16:creationId xmlns:a16="http://schemas.microsoft.com/office/drawing/2014/main" id="{1E84F925-83BB-19ED-B32C-C81C14B41AD9}"/>
              </a:ext>
            </a:extLst>
          </p:cNvPr>
          <p:cNvSpPr txBox="1">
            <a:spLocks/>
          </p:cNvSpPr>
          <p:nvPr/>
        </p:nvSpPr>
        <p:spPr>
          <a:xfrm>
            <a:off x="6315185" y="3356244"/>
            <a:ext cx="1418026" cy="603901"/>
          </a:xfrm>
          <a:prstGeom prst="ellipse">
            <a:avLst/>
          </a:prstGeom>
          <a:solidFill>
            <a:srgbClr val="D04F53"/>
          </a:solidFill>
          <a:ln w="12700" cap="flat" cmpd="sng" algn="ctr">
            <a:solidFill>
              <a:srgbClr val="D04F53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85750" indent="-2857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400" strike="noStrike" kern="1200" baseline="0">
                <a:solidFill>
                  <a:schemeClr val="lt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de-DE" sz="900" b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Convertible</a:t>
            </a:r>
            <a:r>
              <a:rPr lang="de-DE" sz="9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de-DE" sz="900" b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Loans</a:t>
            </a:r>
            <a:r>
              <a:rPr lang="de-DE" sz="9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(Wandel-</a:t>
            </a: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de-DE" sz="900" b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darlehen</a:t>
            </a:r>
            <a:r>
              <a:rPr lang="de-DE" sz="9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</a:p>
        </p:txBody>
      </p:sp>
      <p:sp>
        <p:nvSpPr>
          <p:cNvPr id="19" name="Textplatzhalter 6">
            <a:extLst>
              <a:ext uri="{FF2B5EF4-FFF2-40B4-BE49-F238E27FC236}">
                <a16:creationId xmlns:a16="http://schemas.microsoft.com/office/drawing/2014/main" id="{9EB1280B-E14F-EB3A-303C-59D963D5E397}"/>
              </a:ext>
            </a:extLst>
          </p:cNvPr>
          <p:cNvSpPr txBox="1">
            <a:spLocks/>
          </p:cNvSpPr>
          <p:nvPr/>
        </p:nvSpPr>
        <p:spPr>
          <a:xfrm>
            <a:off x="3526100" y="745066"/>
            <a:ext cx="1169217" cy="593858"/>
          </a:xfrm>
          <a:prstGeom prst="ellipse">
            <a:avLst/>
          </a:prstGeom>
          <a:solidFill>
            <a:srgbClr val="D04F53"/>
          </a:solidFill>
          <a:ln w="12700" cap="flat" cmpd="sng" algn="ctr">
            <a:solidFill>
              <a:srgbClr val="D04F53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85750" indent="-2857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400" strike="noStrike" kern="1200" baseline="0">
                <a:solidFill>
                  <a:schemeClr val="lt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de-DE" sz="9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Calibri Light" panose="020F0302020204030204" pitchFamily="34" charset="0"/>
                <a:cs typeface="Calibri Light" panose="020F0302020204030204" pitchFamily="34" charset="0"/>
              </a:rPr>
              <a:t>Echte Anteile (einschließlich Optionen)</a:t>
            </a:r>
          </a:p>
        </p:txBody>
      </p:sp>
      <p:sp>
        <p:nvSpPr>
          <p:cNvPr id="20" name="Textplatzhalter 6">
            <a:extLst>
              <a:ext uri="{FF2B5EF4-FFF2-40B4-BE49-F238E27FC236}">
                <a16:creationId xmlns:a16="http://schemas.microsoft.com/office/drawing/2014/main" id="{D481F4ED-FD91-09A4-D656-158738E75DFD}"/>
              </a:ext>
            </a:extLst>
          </p:cNvPr>
          <p:cNvSpPr txBox="1">
            <a:spLocks/>
          </p:cNvSpPr>
          <p:nvPr/>
        </p:nvSpPr>
        <p:spPr>
          <a:xfrm>
            <a:off x="4632038" y="1799020"/>
            <a:ext cx="1169217" cy="593858"/>
          </a:xfrm>
          <a:prstGeom prst="ellipse">
            <a:avLst/>
          </a:prstGeom>
          <a:solidFill>
            <a:srgbClr val="D04F53"/>
          </a:solidFill>
          <a:ln w="12700" cap="flat" cmpd="sng" algn="ctr">
            <a:solidFill>
              <a:srgbClr val="D04F53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85750" indent="-2857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400" strike="noStrike" kern="1200" baseline="0">
                <a:solidFill>
                  <a:schemeClr val="lt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de-DE" sz="9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Beteiligungs-Gesellschaft</a:t>
            </a:r>
          </a:p>
        </p:txBody>
      </p:sp>
      <p:sp>
        <p:nvSpPr>
          <p:cNvPr id="21" name="Textplatzhalter 6">
            <a:extLst>
              <a:ext uri="{FF2B5EF4-FFF2-40B4-BE49-F238E27FC236}">
                <a16:creationId xmlns:a16="http://schemas.microsoft.com/office/drawing/2014/main" id="{4F9F12CC-3914-61A5-9EC0-9E0AB9633B13}"/>
              </a:ext>
            </a:extLst>
          </p:cNvPr>
          <p:cNvSpPr txBox="1">
            <a:spLocks/>
          </p:cNvSpPr>
          <p:nvPr/>
        </p:nvSpPr>
        <p:spPr>
          <a:xfrm>
            <a:off x="3987391" y="1288048"/>
            <a:ext cx="1169217" cy="593858"/>
          </a:xfrm>
          <a:prstGeom prst="ellipse">
            <a:avLst/>
          </a:prstGeom>
          <a:solidFill>
            <a:srgbClr val="D04F53"/>
          </a:solidFill>
          <a:ln w="12700" cap="flat" cmpd="sng" algn="ctr">
            <a:solidFill>
              <a:srgbClr val="D04F53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85750" indent="-2857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400" strike="noStrike" kern="1200" baseline="0">
                <a:solidFill>
                  <a:schemeClr val="lt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de-DE" sz="9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Virtuelle Anteile (einschließlich Optionen)</a:t>
            </a:r>
          </a:p>
        </p:txBody>
      </p:sp>
      <p:sp>
        <p:nvSpPr>
          <p:cNvPr id="22" name="Textplatzhalter 6">
            <a:extLst>
              <a:ext uri="{FF2B5EF4-FFF2-40B4-BE49-F238E27FC236}">
                <a16:creationId xmlns:a16="http://schemas.microsoft.com/office/drawing/2014/main" id="{8AED519E-FF03-61B2-9A01-BF8196C3FDCF}"/>
              </a:ext>
            </a:extLst>
          </p:cNvPr>
          <p:cNvSpPr txBox="1">
            <a:spLocks/>
          </p:cNvSpPr>
          <p:nvPr/>
        </p:nvSpPr>
        <p:spPr>
          <a:xfrm>
            <a:off x="5671173" y="2860892"/>
            <a:ext cx="1169217" cy="593858"/>
          </a:xfrm>
          <a:prstGeom prst="ellipse">
            <a:avLst/>
          </a:prstGeom>
          <a:solidFill>
            <a:srgbClr val="D04F53"/>
          </a:solidFill>
          <a:ln w="12700" cap="flat" cmpd="sng" algn="ctr">
            <a:solidFill>
              <a:srgbClr val="D04F53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85750" indent="-2857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400" strike="noStrike" kern="1200" baseline="0">
                <a:solidFill>
                  <a:schemeClr val="lt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de-DE" sz="9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Stille Beteiligung (typisch und atypische)</a:t>
            </a:r>
          </a:p>
        </p:txBody>
      </p:sp>
      <p:sp>
        <p:nvSpPr>
          <p:cNvPr id="23" name="Textplatzhalter 6">
            <a:extLst>
              <a:ext uri="{FF2B5EF4-FFF2-40B4-BE49-F238E27FC236}">
                <a16:creationId xmlns:a16="http://schemas.microsoft.com/office/drawing/2014/main" id="{DA291CB9-5219-82DA-8891-DED0E61F90D1}"/>
              </a:ext>
            </a:extLst>
          </p:cNvPr>
          <p:cNvSpPr txBox="1">
            <a:spLocks/>
          </p:cNvSpPr>
          <p:nvPr/>
        </p:nvSpPr>
        <p:spPr>
          <a:xfrm>
            <a:off x="5080741" y="2342435"/>
            <a:ext cx="1169217" cy="593858"/>
          </a:xfrm>
          <a:prstGeom prst="ellipse">
            <a:avLst/>
          </a:prstGeom>
          <a:solidFill>
            <a:srgbClr val="D04F53"/>
          </a:solidFill>
          <a:ln w="12700" cap="flat" cmpd="sng" algn="ctr">
            <a:solidFill>
              <a:srgbClr val="D04F53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85750" indent="-2857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400" strike="noStrike" kern="1200" baseline="0">
                <a:solidFill>
                  <a:schemeClr val="lt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de-DE" sz="9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Genussrechte</a:t>
            </a:r>
          </a:p>
        </p:txBody>
      </p:sp>
    </p:spTree>
    <p:extLst>
      <p:ext uri="{BB962C8B-B14F-4D97-AF65-F5344CB8AC3E}">
        <p14:creationId xmlns:p14="http://schemas.microsoft.com/office/powerpoint/2010/main" val="51915130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C5DE6F-2034-4C32-00BD-EDFFCFBB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591" y="1135644"/>
            <a:ext cx="2583660" cy="1795750"/>
          </a:xfrm>
        </p:spPr>
        <p:txBody>
          <a:bodyPr/>
          <a:lstStyle/>
          <a:p>
            <a:r>
              <a:rPr lang="de-AT" dirty="0"/>
              <a:t>Programmbedingungen Inhalt IV</a:t>
            </a:r>
            <a:br>
              <a:rPr lang="en-US" dirty="0"/>
            </a:br>
            <a:br>
              <a:rPr lang="en-US" sz="2000" b="1" dirty="0"/>
            </a:b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4049F7-A1F7-9197-9279-17F2E8E2A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14221" y="1135644"/>
            <a:ext cx="5001658" cy="2787845"/>
          </a:xfrm>
        </p:spPr>
        <p:txBody>
          <a:bodyPr>
            <a:noAutofit/>
          </a:bodyPr>
          <a:lstStyle/>
          <a:p>
            <a:pPr>
              <a:spcBef>
                <a:spcPts val="375"/>
              </a:spcBef>
            </a:pPr>
            <a:r>
              <a:rPr lang="de-AT" sz="1300" b="1" dirty="0">
                <a:latin typeface="Calibri Light (Überschriften)"/>
              </a:rPr>
              <a:t>Bruttozahlung</a:t>
            </a:r>
            <a:r>
              <a:rPr lang="de-AT" sz="1300" dirty="0">
                <a:latin typeface="Calibri Light (Überschriften)"/>
              </a:rPr>
              <a:t> = </a:t>
            </a:r>
            <a:r>
              <a:rPr lang="de-AT" sz="1300" dirty="0" err="1">
                <a:latin typeface="Calibri Light (Überschriften)"/>
              </a:rPr>
              <a:t>LohnSt</a:t>
            </a:r>
            <a:r>
              <a:rPr lang="de-AT" sz="1300" dirty="0">
                <a:latin typeface="Calibri Light (Überschriften)"/>
              </a:rPr>
              <a:t>, SV-Abgaben sind abzuziehen</a:t>
            </a:r>
          </a:p>
          <a:p>
            <a:pPr>
              <a:spcBef>
                <a:spcPts val="375"/>
              </a:spcBef>
            </a:pPr>
            <a:r>
              <a:rPr lang="de-AT" sz="1300" dirty="0">
                <a:latin typeface="Calibri Light (Überschriften)"/>
              </a:rPr>
              <a:t>Einsichts- und </a:t>
            </a:r>
            <a:r>
              <a:rPr lang="de-AT" sz="1300" b="1" dirty="0" err="1">
                <a:latin typeface="Calibri Light (Überschriften)"/>
              </a:rPr>
              <a:t>InformationsR</a:t>
            </a:r>
            <a:r>
              <a:rPr lang="de-AT" sz="1300" dirty="0">
                <a:latin typeface="Calibri Light (Überschriften)"/>
              </a:rPr>
              <a:t> der MA</a:t>
            </a:r>
          </a:p>
          <a:p>
            <a:pPr>
              <a:spcBef>
                <a:spcPts val="375"/>
              </a:spcBef>
            </a:pPr>
            <a:r>
              <a:rPr lang="de-AT" sz="1300" dirty="0">
                <a:latin typeface="Calibri Light (Überschriften)"/>
              </a:rPr>
              <a:t>Verwässerung bei Kapitalerhöhung</a:t>
            </a:r>
          </a:p>
          <a:p>
            <a:pPr>
              <a:spcBef>
                <a:spcPts val="375"/>
              </a:spcBef>
            </a:pPr>
            <a:r>
              <a:rPr lang="de-AT" sz="1300" b="1" dirty="0">
                <a:latin typeface="Calibri Light (Überschriften)"/>
              </a:rPr>
              <a:t>Keine betriebliche Übung</a:t>
            </a:r>
          </a:p>
          <a:p>
            <a:pPr>
              <a:spcBef>
                <a:spcPts val="375"/>
              </a:spcBef>
            </a:pPr>
            <a:r>
              <a:rPr lang="de-AT" sz="1300" b="1" dirty="0">
                <a:latin typeface="Calibri Light (Überschriften)"/>
              </a:rPr>
              <a:t>Keine Übertragbarkeit </a:t>
            </a:r>
            <a:endParaRPr lang="de-AT" sz="1300" dirty="0"/>
          </a:p>
          <a:p>
            <a:pPr marL="285750" lvl="2" indent="-285750">
              <a:spcBef>
                <a:spcPts val="750"/>
              </a:spcBef>
            </a:pPr>
            <a:endParaRPr lang="de-AT" sz="1400" dirty="0">
              <a:latin typeface="+mj-lt"/>
              <a:sym typeface="Wingdings" panose="05000000000000000000" pitchFamily="2" charset="2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de-AT" sz="1400" dirty="0">
              <a:latin typeface="+mj-lt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29A037-6EA7-37E0-63A8-0A307DF495C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59F456-9E7E-A49E-6B42-F8526C8D583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7C3D39-3913-CE28-9300-8D9362BDA55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50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821848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C5DE6F-2034-4C32-00BD-EDFFCFBB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630" y="1135644"/>
            <a:ext cx="2712354" cy="1795750"/>
          </a:xfrm>
        </p:spPr>
        <p:txBody>
          <a:bodyPr/>
          <a:lstStyle/>
          <a:p>
            <a:r>
              <a:rPr lang="en-GB" dirty="0" err="1"/>
              <a:t>Zuteilungsvereinbarung</a:t>
            </a:r>
            <a:r>
              <a:rPr lang="en-GB" dirty="0"/>
              <a:t> I</a:t>
            </a:r>
            <a:br>
              <a:rPr lang="en-US" dirty="0"/>
            </a:br>
            <a:br>
              <a:rPr lang="en-US" sz="2000" b="1" dirty="0"/>
            </a:b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4049F7-A1F7-9197-9279-17F2E8E2A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14221" y="1135644"/>
            <a:ext cx="5001658" cy="3793037"/>
          </a:xfrm>
        </p:spPr>
        <p:txBody>
          <a:bodyPr>
            <a:noAutofit/>
          </a:bodyPr>
          <a:lstStyle/>
          <a:p>
            <a:pPr>
              <a:spcBef>
                <a:spcPts val="375"/>
              </a:spcBef>
            </a:pPr>
            <a:r>
              <a:rPr lang="de-AT" sz="1300" dirty="0">
                <a:latin typeface="Calibri Light (Überschriften)"/>
              </a:rPr>
              <a:t>Gewährung einer </a:t>
            </a:r>
            <a:r>
              <a:rPr lang="de-AT" sz="1300" b="1" dirty="0">
                <a:latin typeface="Calibri Light (Überschriften)"/>
              </a:rPr>
              <a:t>konkreten Anzahl </a:t>
            </a:r>
            <a:r>
              <a:rPr lang="de-AT" sz="1300" dirty="0">
                <a:latin typeface="Calibri Light (Überschriften)"/>
              </a:rPr>
              <a:t>an Phantom Shares</a:t>
            </a:r>
          </a:p>
          <a:p>
            <a:pPr marL="514350" lvl="2">
              <a:buFont typeface="Symbol" panose="05050102010706020507" pitchFamily="18" charset="2"/>
              <a:buChar char="-"/>
            </a:pPr>
            <a:r>
              <a:rPr lang="de-AT" sz="1300" dirty="0">
                <a:latin typeface="Calibri Light (Überschriften)"/>
              </a:rPr>
              <a:t>Nominalbetrag statt Prozentbetrag</a:t>
            </a:r>
          </a:p>
          <a:p>
            <a:pPr marL="514350" lvl="2">
              <a:buFont typeface="Symbol" panose="05050102010706020507" pitchFamily="18" charset="2"/>
              <a:buChar char="-"/>
            </a:pPr>
            <a:r>
              <a:rPr lang="de-AT" sz="1300" dirty="0" err="1">
                <a:latin typeface="Calibri Light (Überschriften)"/>
              </a:rPr>
              <a:t>zB</a:t>
            </a:r>
            <a:r>
              <a:rPr lang="de-AT" sz="1300" dirty="0">
                <a:latin typeface="Calibri Light (Überschriften)"/>
              </a:rPr>
              <a:t> 500 Phantom Shares (und nicht virtuelle 1,25% am Stammkapital)</a:t>
            </a:r>
          </a:p>
          <a:p>
            <a:pPr marL="342900" lvl="2" indent="0">
              <a:buNone/>
            </a:pPr>
            <a:endParaRPr lang="de-AT" sz="1300" dirty="0">
              <a:latin typeface="Calibri Light (Überschriften)"/>
            </a:endParaRPr>
          </a:p>
          <a:p>
            <a:pPr>
              <a:spcBef>
                <a:spcPts val="375"/>
              </a:spcBef>
            </a:pPr>
            <a:r>
              <a:rPr lang="de-AT" sz="1300" dirty="0">
                <a:latin typeface="Calibri Light (Überschriften)"/>
              </a:rPr>
              <a:t>Festlegung eines </a:t>
            </a:r>
            <a:r>
              <a:rPr lang="de-AT" sz="1300" b="1" dirty="0">
                <a:latin typeface="Calibri Light (Überschriften)"/>
              </a:rPr>
              <a:t>virtuellen Zeichnungspreises</a:t>
            </a:r>
          </a:p>
          <a:p>
            <a:pPr marL="514350" lvl="2">
              <a:buFont typeface="Symbol" panose="05050102010706020507" pitchFamily="18" charset="2"/>
              <a:buChar char="-"/>
            </a:pPr>
            <a:r>
              <a:rPr lang="de-AT" sz="1300" dirty="0">
                <a:latin typeface="Calibri Light (Überschriften)"/>
              </a:rPr>
              <a:t>Nur relevant für Berechnungsformel, ist nicht von MA zu bezahlen</a:t>
            </a:r>
          </a:p>
          <a:p>
            <a:pPr marL="514350" lvl="2">
              <a:buFont typeface="Symbol" panose="05050102010706020507" pitchFamily="18" charset="2"/>
              <a:buChar char="-"/>
            </a:pPr>
            <a:r>
              <a:rPr lang="de-AT" sz="1300" dirty="0">
                <a:latin typeface="Calibri Light (Überschriften)"/>
              </a:rPr>
              <a:t>Partizipation des MA an der Wertsteigerung seit Zuteilung</a:t>
            </a:r>
          </a:p>
          <a:p>
            <a:pPr marL="514350" lvl="2">
              <a:buFont typeface="Symbol" panose="05050102010706020507" pitchFamily="18" charset="2"/>
              <a:buChar char="-"/>
            </a:pPr>
            <a:r>
              <a:rPr lang="de-AT" sz="1300" dirty="0">
                <a:latin typeface="Calibri Light (Überschriften)"/>
              </a:rPr>
              <a:t>In der Praxis abgeleitet von letzter Finanzierungsrunde (</a:t>
            </a:r>
            <a:r>
              <a:rPr lang="de-AT" sz="1300" dirty="0" err="1">
                <a:latin typeface="Calibri Light (Überschriften)"/>
              </a:rPr>
              <a:t>zB</a:t>
            </a:r>
            <a:r>
              <a:rPr lang="de-AT" sz="1300" dirty="0">
                <a:latin typeface="Calibri Light (Überschriften)"/>
              </a:rPr>
              <a:t> EUR 3 Mio. / EUR 35.500 = EUR 84,5)</a:t>
            </a:r>
          </a:p>
          <a:p>
            <a:pPr marL="285750" lvl="1" indent="-285750">
              <a:spcBef>
                <a:spcPts val="750"/>
              </a:spcBef>
            </a:pPr>
            <a:endParaRPr lang="de-AT" sz="1400" dirty="0">
              <a:latin typeface="Calibri Light" panose="020F0302020204030204" pitchFamily="34" charset="0"/>
            </a:endParaRPr>
          </a:p>
          <a:p>
            <a:pPr marL="285750" lvl="2" indent="-285750">
              <a:spcBef>
                <a:spcPts val="750"/>
              </a:spcBef>
            </a:pPr>
            <a:endParaRPr lang="de-AT" sz="1400" dirty="0">
              <a:latin typeface="Calibri Light" panose="020F0302020204030204" pitchFamily="34" charset="0"/>
              <a:sym typeface="Wingdings" panose="05000000000000000000" pitchFamily="2" charset="2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de-AT" sz="1400" dirty="0">
              <a:latin typeface="+mj-lt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29A037-6EA7-37E0-63A8-0A307DF495C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59F456-9E7E-A49E-6B42-F8526C8D583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7C3D39-3913-CE28-9300-8D9362BDA55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51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247101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C5DE6F-2034-4C32-00BD-EDFFCFBB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862" y="1135644"/>
            <a:ext cx="2809128" cy="1795750"/>
          </a:xfrm>
        </p:spPr>
        <p:txBody>
          <a:bodyPr/>
          <a:lstStyle/>
          <a:p>
            <a:r>
              <a:rPr lang="en-GB" dirty="0" err="1"/>
              <a:t>Zuteilungsvereinbarung</a:t>
            </a:r>
            <a:r>
              <a:rPr lang="en-GB" dirty="0"/>
              <a:t> II</a:t>
            </a:r>
            <a:br>
              <a:rPr lang="en-US" dirty="0"/>
            </a:br>
            <a:br>
              <a:rPr lang="en-US" sz="2000" b="1" dirty="0"/>
            </a:b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4049F7-A1F7-9197-9279-17F2E8E2A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14221" y="1135644"/>
            <a:ext cx="5001658" cy="3793037"/>
          </a:xfrm>
        </p:spPr>
        <p:txBody>
          <a:bodyPr>
            <a:noAutofit/>
          </a:bodyPr>
          <a:lstStyle/>
          <a:p>
            <a:pPr>
              <a:spcBef>
                <a:spcPts val="375"/>
              </a:spcBef>
            </a:pPr>
            <a:r>
              <a:rPr lang="de-AT" sz="1300" b="1" dirty="0" err="1">
                <a:latin typeface="Calibri Light (Überschriften)"/>
              </a:rPr>
              <a:t>Vesting</a:t>
            </a:r>
            <a:r>
              <a:rPr lang="de-AT" sz="1300" dirty="0">
                <a:latin typeface="Calibri Light (Überschriften)"/>
              </a:rPr>
              <a:t>-Klauseln bilden Anreiz, länger zu bleiben</a:t>
            </a:r>
          </a:p>
          <a:p>
            <a:pPr marL="514350" lvl="2">
              <a:buFont typeface="Symbol" panose="05050102010706020507" pitchFamily="18" charset="2"/>
              <a:buChar char="-"/>
            </a:pPr>
            <a:r>
              <a:rPr lang="de-AT" sz="1300" dirty="0">
                <a:latin typeface="Calibri Light (Überschriften)"/>
              </a:rPr>
              <a:t>Phantom Shares werden bei Zuteilung nicht zur Gänze eingeräumt, sondern wachsen schrittweise an, solange Dienstvertrag aufrecht</a:t>
            </a:r>
          </a:p>
          <a:p>
            <a:pPr marL="514350" lvl="2">
              <a:buFont typeface="Symbol" panose="05050102010706020507" pitchFamily="18" charset="2"/>
              <a:buChar char="-"/>
            </a:pPr>
            <a:r>
              <a:rPr lang="de-AT" sz="1300" dirty="0">
                <a:latin typeface="Calibri Light (Überschriften)"/>
              </a:rPr>
              <a:t>In der Praxis lineare Anwachsung in gleichen monatlichen Raten</a:t>
            </a:r>
          </a:p>
          <a:p>
            <a:pPr marL="514350" lvl="2">
              <a:buFont typeface="Symbol" panose="05050102010706020507" pitchFamily="18" charset="2"/>
              <a:buChar char="-"/>
            </a:pPr>
            <a:r>
              <a:rPr lang="de-AT" sz="1300" dirty="0">
                <a:latin typeface="Calibri Light (Überschriften)"/>
              </a:rPr>
              <a:t>In der Praxis üblicherweise 48 Monate</a:t>
            </a:r>
          </a:p>
          <a:p>
            <a:pPr marL="342900" lvl="2" indent="0">
              <a:buNone/>
            </a:pPr>
            <a:endParaRPr lang="de-AT" sz="1300" dirty="0">
              <a:latin typeface="Calibri Light (Überschriften)"/>
            </a:endParaRPr>
          </a:p>
          <a:p>
            <a:pPr>
              <a:spcBef>
                <a:spcPts val="375"/>
              </a:spcBef>
            </a:pPr>
            <a:r>
              <a:rPr lang="de-AT" sz="1300" dirty="0">
                <a:latin typeface="Calibri Light (Überschriften)"/>
              </a:rPr>
              <a:t>Kombination mit </a:t>
            </a:r>
            <a:r>
              <a:rPr lang="de-AT" sz="1300" b="1" dirty="0" err="1">
                <a:latin typeface="Calibri Light (Überschriften)"/>
              </a:rPr>
              <a:t>Vesting</a:t>
            </a:r>
            <a:r>
              <a:rPr lang="de-AT" sz="1300" b="1" dirty="0">
                <a:latin typeface="Calibri Light (Überschriften)"/>
              </a:rPr>
              <a:t> Cliff </a:t>
            </a:r>
            <a:r>
              <a:rPr lang="de-AT" sz="1300" dirty="0">
                <a:latin typeface="Calibri Light (Überschriften)"/>
              </a:rPr>
              <a:t>möglich</a:t>
            </a:r>
          </a:p>
          <a:p>
            <a:pPr marL="514350" lvl="2">
              <a:buFont typeface="Symbol" panose="05050102010706020507" pitchFamily="18" charset="2"/>
              <a:buChar char="-"/>
            </a:pPr>
            <a:r>
              <a:rPr lang="de-AT" sz="1300" dirty="0">
                <a:latin typeface="Calibri Light (Überschriften)"/>
              </a:rPr>
              <a:t>Bis zum Cliff-Datum wachsen keine Phantom Shares an, dann auf einen Schlag </a:t>
            </a:r>
            <a:r>
              <a:rPr lang="de-AT" sz="1300" dirty="0" err="1">
                <a:latin typeface="Calibri Light (Überschriften)"/>
              </a:rPr>
              <a:t>zB</a:t>
            </a:r>
            <a:r>
              <a:rPr lang="de-AT" sz="1300" dirty="0">
                <a:latin typeface="Calibri Light (Überschriften)"/>
              </a:rPr>
              <a:t> 12/48-tel bei Cliff nach 12 Monaten</a:t>
            </a:r>
          </a:p>
          <a:p>
            <a:pPr marL="285750" lvl="2" indent="-285750">
              <a:spcBef>
                <a:spcPts val="750"/>
              </a:spcBef>
            </a:pPr>
            <a:endParaRPr lang="de-AT" sz="1400" dirty="0">
              <a:latin typeface="Calibri Light" panose="020F0302020204030204" pitchFamily="34" charset="0"/>
              <a:sym typeface="Wingdings" panose="05000000000000000000" pitchFamily="2" charset="2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de-AT" sz="1400" dirty="0">
              <a:latin typeface="+mj-lt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29A037-6EA7-37E0-63A8-0A307DF495C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59F456-9E7E-A49E-6B42-F8526C8D583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7C3D39-3913-CE28-9300-8D9362BDA55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52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137063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C5DE6F-2034-4C32-00BD-EDFFCFBB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670" y="1135644"/>
            <a:ext cx="2821320" cy="1795750"/>
          </a:xfrm>
        </p:spPr>
        <p:txBody>
          <a:bodyPr/>
          <a:lstStyle/>
          <a:p>
            <a:r>
              <a:rPr lang="en-GB" dirty="0" err="1"/>
              <a:t>Zuteilungsvereinbarung</a:t>
            </a:r>
            <a:r>
              <a:rPr lang="en-GB" dirty="0"/>
              <a:t> III</a:t>
            </a:r>
            <a:br>
              <a:rPr lang="en-US" dirty="0"/>
            </a:br>
            <a:br>
              <a:rPr lang="en-US" sz="2000" b="1" dirty="0"/>
            </a:b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4049F7-A1F7-9197-9279-17F2E8E2A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14221" y="1135644"/>
            <a:ext cx="5001658" cy="3793037"/>
          </a:xfrm>
        </p:spPr>
        <p:txBody>
          <a:bodyPr>
            <a:noAutofit/>
          </a:bodyPr>
          <a:lstStyle/>
          <a:p>
            <a:pPr marL="285750" lvl="1" indent="-285750"/>
            <a:r>
              <a:rPr lang="de-AT" sz="1300" b="1" dirty="0" err="1">
                <a:latin typeface="Calibri Light (Überschriften)"/>
              </a:rPr>
              <a:t>Leaver</a:t>
            </a:r>
            <a:r>
              <a:rPr lang="de-AT" sz="1300" dirty="0">
                <a:latin typeface="Calibri Light (Überschriften)"/>
              </a:rPr>
              <a:t>-Klauseln regeln die Rechtsfolgen des Ausstiegs von MA</a:t>
            </a:r>
          </a:p>
          <a:p>
            <a:pPr marL="514350" lvl="2">
              <a:buFont typeface="Symbol" panose="05050102010706020507" pitchFamily="18" charset="2"/>
              <a:buChar char="-"/>
            </a:pPr>
            <a:r>
              <a:rPr lang="de-AT" sz="1300" dirty="0">
                <a:latin typeface="Calibri Light (Überschriften)"/>
              </a:rPr>
              <a:t>Bei Beendigung des Dienstvertrages endet auch das </a:t>
            </a:r>
            <a:r>
              <a:rPr lang="de-AT" sz="1300" dirty="0" err="1">
                <a:latin typeface="Calibri Light (Überschriften)"/>
              </a:rPr>
              <a:t>Vesting</a:t>
            </a:r>
            <a:r>
              <a:rPr lang="de-AT" sz="1300" dirty="0">
                <a:latin typeface="Calibri Light (Überschriften)"/>
              </a:rPr>
              <a:t> </a:t>
            </a:r>
          </a:p>
          <a:p>
            <a:pPr marL="514350" lvl="2">
              <a:buFont typeface="Symbol" panose="05050102010706020507" pitchFamily="18" charset="2"/>
              <a:buChar char="-"/>
            </a:pPr>
            <a:r>
              <a:rPr lang="de-AT" sz="1300" dirty="0">
                <a:latin typeface="Calibri Light (Überschriften)"/>
              </a:rPr>
              <a:t>Bereits angewachsene Phantom Shares bleiben </a:t>
            </a:r>
            <a:r>
              <a:rPr lang="de-AT" sz="1300" dirty="0" err="1">
                <a:latin typeface="Calibri Light (Überschriften)"/>
              </a:rPr>
              <a:t>grds</a:t>
            </a:r>
            <a:r>
              <a:rPr lang="de-AT" sz="1300" dirty="0">
                <a:latin typeface="Calibri Light (Überschriften)"/>
              </a:rPr>
              <a:t> Bestehen</a:t>
            </a:r>
          </a:p>
          <a:p>
            <a:pPr marL="342900" lvl="2" indent="0">
              <a:buNone/>
            </a:pPr>
            <a:endParaRPr lang="de-AT" sz="1300" dirty="0">
              <a:latin typeface="Calibri Light (Überschriften)"/>
            </a:endParaRPr>
          </a:p>
          <a:p>
            <a:pPr marL="285750" lvl="1" indent="-285750"/>
            <a:r>
              <a:rPr lang="de-AT" sz="1300" dirty="0">
                <a:latin typeface="Calibri Light (Überschriften)"/>
              </a:rPr>
              <a:t>Unterscheidung </a:t>
            </a:r>
            <a:r>
              <a:rPr lang="de-AT" sz="1300" dirty="0" err="1">
                <a:latin typeface="Calibri Light (Überschriften)"/>
              </a:rPr>
              <a:t>zw</a:t>
            </a:r>
            <a:r>
              <a:rPr lang="de-AT" sz="1300" dirty="0">
                <a:latin typeface="Calibri Light (Überschriften)"/>
              </a:rPr>
              <a:t> </a:t>
            </a:r>
            <a:r>
              <a:rPr lang="de-AT" sz="1300" b="1" dirty="0">
                <a:latin typeface="Calibri Light (Überschriften)"/>
              </a:rPr>
              <a:t>Good Leaver </a:t>
            </a:r>
            <a:r>
              <a:rPr lang="de-AT" sz="1300" dirty="0">
                <a:latin typeface="Calibri Light (Überschriften)"/>
              </a:rPr>
              <a:t>und </a:t>
            </a:r>
            <a:r>
              <a:rPr lang="de-AT" sz="1300" b="1" dirty="0">
                <a:latin typeface="Calibri Light (Überschriften)"/>
              </a:rPr>
              <a:t>Bad Leaver </a:t>
            </a:r>
            <a:r>
              <a:rPr lang="de-AT" sz="1300" dirty="0">
                <a:latin typeface="Calibri Light (Überschriften)"/>
              </a:rPr>
              <a:t>Events:</a:t>
            </a:r>
          </a:p>
          <a:p>
            <a:pPr marL="514350" lvl="2">
              <a:buFont typeface="Symbol" panose="05050102010706020507" pitchFamily="18" charset="2"/>
              <a:buChar char="-"/>
            </a:pPr>
            <a:r>
              <a:rPr lang="de-AT" sz="1300" u="sng" dirty="0" err="1">
                <a:latin typeface="Calibri Light (Überschriften)"/>
              </a:rPr>
              <a:t>Good</a:t>
            </a:r>
            <a:r>
              <a:rPr lang="de-AT" sz="1300" u="sng" dirty="0">
                <a:latin typeface="Calibri Light (Überschriften)"/>
              </a:rPr>
              <a:t> </a:t>
            </a:r>
            <a:r>
              <a:rPr lang="de-AT" sz="1300" u="sng" dirty="0" err="1">
                <a:latin typeface="Calibri Light (Überschriften)"/>
              </a:rPr>
              <a:t>Leaver</a:t>
            </a:r>
            <a:r>
              <a:rPr lang="de-AT" sz="1300" dirty="0">
                <a:latin typeface="Calibri Light (Überschriften)"/>
              </a:rPr>
              <a:t>: Ordentliche Kündigung, Arbeitsunfähigkeit, berechtigter Austritt </a:t>
            </a:r>
            <a:r>
              <a:rPr lang="de-AT" sz="1300" dirty="0">
                <a:latin typeface="Calibri Light (Überschriften)"/>
                <a:sym typeface="Wingdings" panose="05000000000000000000" pitchFamily="2" charset="2"/>
              </a:rPr>
              <a:t> Phantom Shares bleiben aufrecht</a:t>
            </a:r>
          </a:p>
          <a:p>
            <a:pPr marL="514350" lvl="2">
              <a:buFont typeface="Symbol" panose="05050102010706020507" pitchFamily="18" charset="2"/>
              <a:buChar char="-"/>
            </a:pPr>
            <a:r>
              <a:rPr lang="de-AT" sz="1300" u="sng" dirty="0">
                <a:latin typeface="Calibri Light (Überschriften)"/>
                <a:sym typeface="Wingdings" panose="05000000000000000000" pitchFamily="2" charset="2"/>
              </a:rPr>
              <a:t>Bad </a:t>
            </a:r>
            <a:r>
              <a:rPr lang="de-AT" sz="1300" u="sng" dirty="0" err="1">
                <a:latin typeface="Calibri Light (Überschriften)"/>
                <a:sym typeface="Wingdings" panose="05000000000000000000" pitchFamily="2" charset="2"/>
              </a:rPr>
              <a:t>Leaver</a:t>
            </a:r>
            <a:r>
              <a:rPr lang="de-AT" sz="1300" dirty="0">
                <a:latin typeface="Calibri Light (Überschriften)"/>
                <a:sym typeface="Wingdings" panose="05000000000000000000" pitchFamily="2" charset="2"/>
              </a:rPr>
              <a:t>: Berechtigte Entlassung, rk Verurteilung, wesentliche Pflichtverletzung  angewachsene Phantom Shares verfallen</a:t>
            </a:r>
            <a:endParaRPr lang="de-AT" sz="1300" dirty="0">
              <a:latin typeface="Calibri Light (Überschriften)"/>
            </a:endParaRPr>
          </a:p>
          <a:p>
            <a:pPr marL="285750" lvl="1" indent="-285750">
              <a:spcBef>
                <a:spcPts val="750"/>
              </a:spcBef>
            </a:pPr>
            <a:endParaRPr lang="de-AT" sz="1400" dirty="0">
              <a:latin typeface="Calibri Light" panose="020F0302020204030204" pitchFamily="34" charset="0"/>
            </a:endParaRPr>
          </a:p>
          <a:p>
            <a:pPr marL="285750" lvl="1" indent="-285750">
              <a:spcBef>
                <a:spcPts val="750"/>
              </a:spcBef>
            </a:pPr>
            <a:endParaRPr lang="de-AT" sz="1400" dirty="0">
              <a:latin typeface="Calibri Light" panose="020F0302020204030204" pitchFamily="34" charset="0"/>
              <a:sym typeface="Wingdings" panose="05000000000000000000" pitchFamily="2" charset="2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de-AT" sz="1400" dirty="0">
              <a:latin typeface="+mj-lt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29A037-6EA7-37E0-63A8-0A307DF495C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59F456-9E7E-A49E-6B42-F8526C8D583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7C3D39-3913-CE28-9300-8D9362BDA55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53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221749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1C4B8A6-C1C2-AFCE-6A7C-7F0E02D8D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1620BBC-5F94-07C7-CA2C-5942C631E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Grenzen</a:t>
            </a:r>
            <a:r>
              <a:rPr lang="en-GB" dirty="0"/>
              <a:t> </a:t>
            </a:r>
            <a:r>
              <a:rPr lang="en-GB" dirty="0" err="1"/>
              <a:t>privatautonomer</a:t>
            </a:r>
            <a:r>
              <a:rPr lang="en-GB" dirty="0"/>
              <a:t> </a:t>
            </a:r>
            <a:r>
              <a:rPr lang="en-GB" dirty="0" err="1"/>
              <a:t>Gestaltung</a:t>
            </a:r>
            <a:endParaRPr lang="de-AT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90205C-6E3F-B5EE-A0C9-BF385EAEC66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4718866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C5DE6F-2034-4C32-00BD-EDFFCFBB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606" y="1135644"/>
            <a:ext cx="2712354" cy="1795750"/>
          </a:xfrm>
        </p:spPr>
        <p:txBody>
          <a:bodyPr/>
          <a:lstStyle/>
          <a:p>
            <a:r>
              <a:rPr lang="en-GB" dirty="0"/>
              <a:t>AGB-</a:t>
            </a:r>
            <a:r>
              <a:rPr lang="en-GB" dirty="0" err="1"/>
              <a:t>Recht</a:t>
            </a:r>
            <a:br>
              <a:rPr lang="en-US" dirty="0"/>
            </a:br>
            <a:br>
              <a:rPr lang="en-US" sz="2000" b="1" dirty="0"/>
            </a:b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4049F7-A1F7-9197-9279-17F2E8E2A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14221" y="1135644"/>
            <a:ext cx="5001658" cy="3793037"/>
          </a:xfrm>
        </p:spPr>
        <p:txBody>
          <a:bodyPr>
            <a:noAutofit/>
          </a:bodyPr>
          <a:lstStyle/>
          <a:p>
            <a:pPr>
              <a:spcBef>
                <a:spcPts val="375"/>
              </a:spcBef>
            </a:pPr>
            <a:r>
              <a:rPr lang="de-AT" sz="1300" dirty="0">
                <a:latin typeface="Calibri Light (Überschriften)"/>
              </a:rPr>
              <a:t>Programme in AGB-Form unterliegen </a:t>
            </a:r>
            <a:r>
              <a:rPr lang="de-AT" sz="1300" b="1" dirty="0">
                <a:latin typeface="Calibri Light (Überschriften)"/>
              </a:rPr>
              <a:t>Geltungs- und Inhaltskontrolle</a:t>
            </a:r>
          </a:p>
          <a:p>
            <a:pPr marL="514350" lvl="2">
              <a:buFont typeface="Symbol" panose="05050102010706020507" pitchFamily="18" charset="2"/>
              <a:buChar char="-"/>
            </a:pPr>
            <a:r>
              <a:rPr lang="de-AT" sz="1300" dirty="0">
                <a:latin typeface="Calibri Light (Überschriften)"/>
              </a:rPr>
              <a:t>Programmbedingungen müssen durch Einbeziehung wirksam vereinbart werden</a:t>
            </a:r>
          </a:p>
          <a:p>
            <a:pPr marL="514350" lvl="2">
              <a:buFont typeface="Symbol" panose="05050102010706020507" pitchFamily="18" charset="2"/>
              <a:buChar char="-"/>
            </a:pPr>
            <a:r>
              <a:rPr lang="de-AT" sz="1300" u="sng" dirty="0">
                <a:latin typeface="Calibri Light (Überschriften)"/>
              </a:rPr>
              <a:t>Geltungskontrolle</a:t>
            </a:r>
            <a:r>
              <a:rPr lang="de-AT" sz="1300" dirty="0">
                <a:latin typeface="Calibri Light (Überschriften)"/>
              </a:rPr>
              <a:t>: Überraschende, nachteilige Klauseln </a:t>
            </a:r>
            <a:r>
              <a:rPr lang="de-AT" sz="1300" dirty="0" err="1">
                <a:latin typeface="Calibri Light (Überschriften)"/>
              </a:rPr>
              <a:t>un</a:t>
            </a:r>
            <a:r>
              <a:rPr lang="de-AT" sz="1300" dirty="0">
                <a:latin typeface="Calibri Light (Überschriften)"/>
              </a:rPr>
              <a:t>-gewöhnlichen Inhalts gelten nicht (§ 864a ABGB), Transparenzgebot</a:t>
            </a:r>
          </a:p>
          <a:p>
            <a:pPr marL="514350" lvl="2">
              <a:buFont typeface="Symbol" panose="05050102010706020507" pitchFamily="18" charset="2"/>
              <a:buChar char="-"/>
            </a:pPr>
            <a:r>
              <a:rPr lang="de-AT" sz="1300" u="sng" dirty="0">
                <a:latin typeface="Calibri Light (Überschriften)"/>
              </a:rPr>
              <a:t>Inhaltskontrolle</a:t>
            </a:r>
            <a:r>
              <a:rPr lang="de-AT" sz="1300" dirty="0">
                <a:latin typeface="Calibri Light (Überschriften)"/>
              </a:rPr>
              <a:t>: Gröblich benachteiligende Nebenbestimmungen in AGB sind nichtig (§ 879 Abs 3 ABGB)</a:t>
            </a:r>
          </a:p>
          <a:p>
            <a:endParaRPr lang="de-AT" dirty="0">
              <a:latin typeface="Calibri Light (Überschriften)"/>
            </a:endParaRPr>
          </a:p>
          <a:p>
            <a:pPr marL="285750" lvl="2" indent="-285750">
              <a:spcBef>
                <a:spcPts val="750"/>
              </a:spcBef>
            </a:pPr>
            <a:endParaRPr lang="de-AT" sz="1400" dirty="0">
              <a:latin typeface="Calibri Light" panose="020F0302020204030204" pitchFamily="34" charset="0"/>
              <a:sym typeface="Wingdings" panose="05000000000000000000" pitchFamily="2" charset="2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de-AT" sz="1400" dirty="0">
              <a:latin typeface="+mj-lt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29A037-6EA7-37E0-63A8-0A307DF495C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59F456-9E7E-A49E-6B42-F8526C8D583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7C3D39-3913-CE28-9300-8D9362BDA55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55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473481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C5DE6F-2034-4C32-00BD-EDFFCFBB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606" y="1135644"/>
            <a:ext cx="2712354" cy="1795750"/>
          </a:xfrm>
        </p:spPr>
        <p:txBody>
          <a:bodyPr/>
          <a:lstStyle/>
          <a:p>
            <a:r>
              <a:rPr lang="en-GB" dirty="0" err="1"/>
              <a:t>Arbeitsrecht</a:t>
            </a:r>
            <a:r>
              <a:rPr lang="en-GB" dirty="0"/>
              <a:t> </a:t>
            </a:r>
            <a:br>
              <a:rPr lang="en-US" dirty="0"/>
            </a:br>
            <a:br>
              <a:rPr lang="en-US" sz="2000" b="1" dirty="0"/>
            </a:b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4049F7-A1F7-9197-9279-17F2E8E2A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14221" y="1135644"/>
            <a:ext cx="5001658" cy="3793037"/>
          </a:xfrm>
        </p:spPr>
        <p:txBody>
          <a:bodyPr>
            <a:noAutofit/>
          </a:bodyPr>
          <a:lstStyle/>
          <a:p>
            <a:r>
              <a:rPr lang="de-AT" sz="1300" dirty="0">
                <a:latin typeface="Calibri Light (Überschriften)"/>
              </a:rPr>
              <a:t>Viele der in Ö kursierenden virtuellen Beteiligungsprogramme stammen aus den USA, wo </a:t>
            </a:r>
            <a:r>
              <a:rPr lang="de-AT" sz="1300" b="1" dirty="0">
                <a:latin typeface="Calibri Light (Überschriften)"/>
              </a:rPr>
              <a:t>andere Rahmenbedingungen </a:t>
            </a:r>
            <a:r>
              <a:rPr lang="de-AT" sz="1300" dirty="0">
                <a:latin typeface="Calibri Light (Überschriften)"/>
              </a:rPr>
              <a:t>gelten</a:t>
            </a:r>
          </a:p>
          <a:p>
            <a:pPr marL="0" indent="0">
              <a:buNone/>
            </a:pPr>
            <a:endParaRPr lang="de-AT" sz="1300" dirty="0">
              <a:latin typeface="Calibri Light (Überschriften)"/>
            </a:endParaRPr>
          </a:p>
          <a:p>
            <a:r>
              <a:rPr lang="de-AT" sz="1300" b="1" dirty="0" err="1">
                <a:latin typeface="Calibri Light (Überschriften)"/>
              </a:rPr>
              <a:t>ArbeitsR</a:t>
            </a:r>
            <a:r>
              <a:rPr lang="de-AT" sz="1300" dirty="0">
                <a:latin typeface="Calibri Light (Überschriften)"/>
              </a:rPr>
              <a:t> </a:t>
            </a:r>
            <a:r>
              <a:rPr lang="de-AT" sz="1300" b="1" dirty="0">
                <a:latin typeface="Calibri Light (Überschriften)"/>
              </a:rPr>
              <a:t>Aspekte in Ö</a:t>
            </a:r>
            <a:r>
              <a:rPr lang="de-AT" sz="1300" dirty="0">
                <a:latin typeface="Calibri Light (Überschriften)"/>
              </a:rPr>
              <a:t>: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AT" sz="1300" dirty="0">
                <a:latin typeface="Calibri Light (Überschriften)"/>
              </a:rPr>
              <a:t>Gleichbehandlungsgrundsatz (RIS-Justiz RS0060204)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AT" sz="1300" dirty="0">
                <a:latin typeface="Calibri Light (Überschriften)"/>
              </a:rPr>
              <a:t>Betriebliche Übung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AT" sz="1300" dirty="0">
                <a:latin typeface="Calibri Light (Überschriften)"/>
              </a:rPr>
              <a:t>Aliquotierungsgrundsatz (§ 16 </a:t>
            </a:r>
            <a:r>
              <a:rPr lang="de-AT" sz="1300" dirty="0" err="1">
                <a:latin typeface="Calibri Light (Überschriften)"/>
              </a:rPr>
              <a:t>AngG</a:t>
            </a:r>
            <a:r>
              <a:rPr lang="de-AT" sz="1300" dirty="0">
                <a:latin typeface="Calibri Light (Überschriften)"/>
              </a:rPr>
              <a:t>)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AT" sz="1300" dirty="0">
                <a:latin typeface="Calibri Light (Überschriften)"/>
              </a:rPr>
              <a:t>Kündigungsfreiheit AN (</a:t>
            </a:r>
            <a:r>
              <a:rPr lang="de-DE" sz="1300" dirty="0">
                <a:latin typeface="Calibri Light (Überschriften)"/>
              </a:rPr>
              <a:t>RIS-Justiz RS0016656</a:t>
            </a:r>
            <a:r>
              <a:rPr lang="de-AT" sz="1300" dirty="0">
                <a:latin typeface="Calibri Light (Überschriften)"/>
              </a:rPr>
              <a:t>)</a:t>
            </a:r>
          </a:p>
          <a:p>
            <a:pPr lvl="1">
              <a:buFont typeface="Symbol" panose="05050102010706020507" pitchFamily="18" charset="2"/>
              <a:buChar char="-"/>
            </a:pPr>
            <a:endParaRPr lang="de-AT" sz="1400" dirty="0">
              <a:latin typeface="Calibri Light (Überschriften)"/>
            </a:endParaRPr>
          </a:p>
          <a:p>
            <a:pPr marL="514350" lvl="2">
              <a:spcBef>
                <a:spcPts val="750"/>
              </a:spcBef>
              <a:buFont typeface="Symbol" panose="05050102010706020507" pitchFamily="18" charset="2"/>
              <a:buChar char="-"/>
            </a:pPr>
            <a:endParaRPr lang="de-AT" sz="1400" dirty="0">
              <a:latin typeface="Calibri Light" panose="020F0302020204030204" pitchFamily="34" charset="0"/>
            </a:endParaRPr>
          </a:p>
          <a:p>
            <a:endParaRPr lang="de-AT" dirty="0"/>
          </a:p>
          <a:p>
            <a:pPr marL="285750" lvl="2" indent="-285750">
              <a:spcBef>
                <a:spcPts val="750"/>
              </a:spcBef>
            </a:pPr>
            <a:endParaRPr lang="de-AT" sz="1400" dirty="0">
              <a:latin typeface="Calibri Light" panose="020F0302020204030204" pitchFamily="34" charset="0"/>
              <a:sym typeface="Wingdings" panose="05000000000000000000" pitchFamily="2" charset="2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de-AT" sz="1400" dirty="0">
              <a:latin typeface="+mj-lt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29A037-6EA7-37E0-63A8-0A307DF495C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59F456-9E7E-A49E-6B42-F8526C8D583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7C3D39-3913-CE28-9300-8D9362BDA55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56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66627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C5DE6F-2034-4C32-00BD-EDFFCFBB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606" y="1135644"/>
            <a:ext cx="2712354" cy="1795750"/>
          </a:xfrm>
        </p:spPr>
        <p:txBody>
          <a:bodyPr/>
          <a:lstStyle/>
          <a:p>
            <a:r>
              <a:rPr lang="en-GB" dirty="0" err="1"/>
              <a:t>Steuerrecht</a:t>
            </a:r>
            <a:br>
              <a:rPr lang="en-US" dirty="0"/>
            </a:br>
            <a:br>
              <a:rPr lang="en-US" sz="2000" b="1" dirty="0"/>
            </a:b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4049F7-A1F7-9197-9279-17F2E8E2A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14221" y="1135644"/>
            <a:ext cx="5001658" cy="3793037"/>
          </a:xfrm>
        </p:spPr>
        <p:txBody>
          <a:bodyPr>
            <a:noAutofit/>
          </a:bodyPr>
          <a:lstStyle/>
          <a:p>
            <a:pPr>
              <a:spcBef>
                <a:spcPts val="375"/>
              </a:spcBef>
            </a:pPr>
            <a:r>
              <a:rPr lang="de-DE" sz="1300" b="1" dirty="0">
                <a:latin typeface="Calibri Light (Überschriften)"/>
              </a:rPr>
              <a:t>Zahlungen</a:t>
            </a:r>
            <a:r>
              <a:rPr lang="de-DE" sz="1300" dirty="0">
                <a:latin typeface="Calibri Light (Überschriften)"/>
              </a:rPr>
              <a:t> aufgrund von Phantom Shares sind Entgeltbestandteil und unterliegen </a:t>
            </a:r>
            <a:r>
              <a:rPr lang="de-DE" sz="1300" b="1" dirty="0">
                <a:latin typeface="Calibri Light (Überschriften)"/>
              </a:rPr>
              <a:t>Steuer- und Sozialversicherungspflicht </a:t>
            </a:r>
            <a:r>
              <a:rPr lang="de-DE" sz="1300" dirty="0">
                <a:latin typeface="Calibri Light (Überschriften)"/>
              </a:rPr>
              <a:t>(Einkünfte aus nicht selbstständiger Arbeit)</a:t>
            </a:r>
          </a:p>
          <a:p>
            <a:pPr marL="0" indent="0">
              <a:spcBef>
                <a:spcPts val="375"/>
              </a:spcBef>
              <a:buNone/>
            </a:pPr>
            <a:endParaRPr lang="de-DE" sz="1300" dirty="0">
              <a:latin typeface="Calibri Light (Überschriften)"/>
            </a:endParaRPr>
          </a:p>
          <a:p>
            <a:pPr>
              <a:spcBef>
                <a:spcPts val="375"/>
              </a:spcBef>
            </a:pPr>
            <a:r>
              <a:rPr lang="de-DE" sz="1300" b="1" dirty="0">
                <a:latin typeface="Calibri Light (Überschriften)"/>
              </a:rPr>
              <a:t>Schad- und Klagloshaltung</a:t>
            </a:r>
            <a:r>
              <a:rPr lang="de-DE" sz="1300" dirty="0">
                <a:latin typeface="Calibri Light (Überschriften)"/>
              </a:rPr>
              <a:t>, wenn DV vor dem Exit endet</a:t>
            </a:r>
          </a:p>
          <a:p>
            <a:pPr marL="0" indent="0">
              <a:spcBef>
                <a:spcPts val="375"/>
              </a:spcBef>
              <a:buNone/>
            </a:pPr>
            <a:endParaRPr lang="de-DE" sz="1300" dirty="0">
              <a:latin typeface="Calibri Light (Überschriften)"/>
            </a:endParaRPr>
          </a:p>
          <a:p>
            <a:pPr>
              <a:spcBef>
                <a:spcPts val="375"/>
              </a:spcBef>
            </a:pPr>
            <a:r>
              <a:rPr lang="de-DE" sz="1300" dirty="0">
                <a:latin typeface="Calibri Light (Überschriften)"/>
              </a:rPr>
              <a:t>Besteuerung erfolgt im Zeitpunkt des </a:t>
            </a:r>
            <a:r>
              <a:rPr lang="de-DE" sz="1300" b="1" dirty="0">
                <a:latin typeface="Calibri Light (Überschriften)"/>
              </a:rPr>
              <a:t>Exits </a:t>
            </a:r>
            <a:r>
              <a:rPr lang="de-DE" sz="1300" dirty="0">
                <a:latin typeface="Calibri Light (Überschriften)"/>
              </a:rPr>
              <a:t>(</a:t>
            </a:r>
            <a:r>
              <a:rPr lang="de-DE" sz="1300" dirty="0" err="1">
                <a:latin typeface="Calibri Light (Überschriften)"/>
              </a:rPr>
              <a:t>vgl</a:t>
            </a:r>
            <a:r>
              <a:rPr lang="de-DE" sz="1300" dirty="0">
                <a:latin typeface="Calibri Light (Überschriften)"/>
              </a:rPr>
              <a:t> § 67a EStG)</a:t>
            </a:r>
          </a:p>
          <a:p>
            <a:endParaRPr lang="de-AT" dirty="0"/>
          </a:p>
          <a:p>
            <a:pPr marL="285750" lvl="2" indent="-285750">
              <a:spcBef>
                <a:spcPts val="750"/>
              </a:spcBef>
            </a:pPr>
            <a:endParaRPr lang="de-AT" sz="1400" dirty="0">
              <a:latin typeface="Calibri Light" panose="020F0302020204030204" pitchFamily="34" charset="0"/>
              <a:sym typeface="Wingdings" panose="05000000000000000000" pitchFamily="2" charset="2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de-AT" sz="1400" dirty="0">
              <a:latin typeface="+mj-lt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29A037-6EA7-37E0-63A8-0A307DF495C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59F456-9E7E-A49E-6B42-F8526C8D583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7C3D39-3913-CE28-9300-8D9362BDA55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57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010747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1C4B8A6-C1C2-AFCE-6A7C-7F0E02D8D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1620BBC-5F94-07C7-CA2C-5942C631E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Ausblick</a:t>
            </a:r>
            <a:endParaRPr lang="de-AT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90205C-6E3F-B5EE-A0C9-BF385EAEC66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8827443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D83DB-DA9E-6B8A-BC07-8BBC5BF1C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191" y="1137432"/>
            <a:ext cx="2713449" cy="1795750"/>
          </a:xfrm>
        </p:spPr>
        <p:txBody>
          <a:bodyPr/>
          <a:lstStyle/>
          <a:p>
            <a:r>
              <a:rPr lang="en-GB" dirty="0"/>
              <a:t>Phantom Shares vs UWA</a:t>
            </a: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6E2961E-6E51-97A4-39C2-1EC3331F70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de-DE" sz="1300" dirty="0">
                <a:solidFill>
                  <a:srgbClr val="333333"/>
                </a:solidFill>
              </a:rPr>
              <a:t>Vorteil der </a:t>
            </a:r>
            <a:r>
              <a:rPr lang="de-DE" sz="1300" b="1" dirty="0">
                <a:solidFill>
                  <a:srgbClr val="333333"/>
                </a:solidFill>
              </a:rPr>
              <a:t>Vermeidung von Dry Income </a:t>
            </a:r>
            <a:r>
              <a:rPr lang="de-DE" sz="1300" dirty="0">
                <a:solidFill>
                  <a:srgbClr val="333333"/>
                </a:solidFill>
              </a:rPr>
              <a:t>bei Phantom Shares ist wegen § 67a EStG entfallen</a:t>
            </a:r>
          </a:p>
          <a:p>
            <a:pPr marL="0" indent="0">
              <a:buNone/>
            </a:pPr>
            <a:endParaRPr lang="de-DE" sz="1300" dirty="0">
              <a:solidFill>
                <a:srgbClr val="333333"/>
              </a:solidFill>
            </a:endParaRPr>
          </a:p>
          <a:p>
            <a:r>
              <a:rPr lang="de-DE" sz="1300" b="1" dirty="0">
                <a:solidFill>
                  <a:srgbClr val="333333"/>
                </a:solidFill>
              </a:rPr>
              <a:t>Steuersatz</a:t>
            </a:r>
            <a:r>
              <a:rPr lang="de-DE" sz="1300" dirty="0">
                <a:solidFill>
                  <a:srgbClr val="333333"/>
                </a:solidFill>
              </a:rPr>
              <a:t> bei MA-Beteiligung </a:t>
            </a:r>
            <a:r>
              <a:rPr lang="de-DE" sz="1300" dirty="0" err="1">
                <a:solidFill>
                  <a:srgbClr val="333333"/>
                </a:solidFill>
              </a:rPr>
              <a:t>gem</a:t>
            </a:r>
            <a:r>
              <a:rPr lang="de-DE" sz="1300" dirty="0">
                <a:solidFill>
                  <a:srgbClr val="333333"/>
                </a:solidFill>
              </a:rPr>
              <a:t> § 67a EStG </a:t>
            </a:r>
            <a:r>
              <a:rPr lang="de-DE" sz="1300" dirty="0" err="1">
                <a:solidFill>
                  <a:srgbClr val="333333"/>
                </a:solidFill>
              </a:rPr>
              <a:t>uU</a:t>
            </a:r>
            <a:r>
              <a:rPr lang="de-DE" sz="1300" dirty="0">
                <a:solidFill>
                  <a:srgbClr val="333333"/>
                </a:solidFill>
              </a:rPr>
              <a:t> niedriger als bei Phantom Shares (27,5% + progressive </a:t>
            </a:r>
            <a:r>
              <a:rPr lang="de-DE" sz="1300" dirty="0" err="1">
                <a:solidFill>
                  <a:srgbClr val="333333"/>
                </a:solidFill>
              </a:rPr>
              <a:t>LSt</a:t>
            </a:r>
            <a:r>
              <a:rPr lang="de-DE" sz="1300" dirty="0">
                <a:solidFill>
                  <a:srgbClr val="333333"/>
                </a:solidFill>
              </a:rPr>
              <a:t>)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sz="1300" dirty="0">
                <a:solidFill>
                  <a:srgbClr val="333333"/>
                </a:solidFill>
                <a:latin typeface="+mj-lt"/>
              </a:rPr>
              <a:t>Steuerbegünstigung anwendbar bei Veräußerung von Kapitalanteilen im Zuge eines Exits und daher nicht bei Phantom Shares</a:t>
            </a:r>
          </a:p>
          <a:p>
            <a:pPr marL="0" indent="0">
              <a:buNone/>
            </a:pPr>
            <a:br>
              <a:rPr lang="de-AT" dirty="0">
                <a:solidFill>
                  <a:srgbClr val="333333"/>
                </a:solidFill>
              </a:rPr>
            </a:br>
            <a:endParaRPr lang="de-AT" dirty="0">
              <a:solidFill>
                <a:srgbClr val="333333"/>
              </a:solidFill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33BCBF-8A67-5332-2C5C-5B6EF95C2D3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9EC4946-3ED0-52AB-DF62-72D442B9DA9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EDEC1A-1C1C-DAF3-4184-52286389D26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59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3955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C5DE6F-2034-4C32-00BD-EDFFCFBB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470" y="1135644"/>
            <a:ext cx="2352101" cy="1795750"/>
          </a:xfrm>
        </p:spPr>
        <p:txBody>
          <a:bodyPr/>
          <a:lstStyle/>
          <a:p>
            <a:r>
              <a:rPr lang="de-DE" dirty="0"/>
              <a:t>echte Kapitalbeteiligung </a:t>
            </a:r>
            <a:r>
              <a:rPr lang="de-DE" dirty="0" err="1"/>
              <a:t>vs</a:t>
            </a:r>
            <a:r>
              <a:rPr lang="de-DE" dirty="0"/>
              <a:t> virtuelle/</a:t>
            </a:r>
            <a:br>
              <a:rPr lang="de-DE" dirty="0"/>
            </a:br>
            <a:r>
              <a:rPr lang="de-DE" dirty="0"/>
              <a:t>schuldrechtliche Kapitalbeteiligung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4049F7-A1F7-9197-9279-17F2E8E2A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80641" y="1194427"/>
            <a:ext cx="5268818" cy="3220818"/>
          </a:xfrm>
        </p:spPr>
        <p:txBody>
          <a:bodyPr>
            <a:normAutofit/>
          </a:bodyPr>
          <a:lstStyle/>
          <a:p>
            <a:pPr>
              <a:spcBef>
                <a:spcPts val="375"/>
              </a:spcBef>
            </a:pPr>
            <a:r>
              <a:rPr lang="de-DE" sz="1300" b="1" dirty="0">
                <a:latin typeface="+mj-lt"/>
              </a:rPr>
              <a:t>echte Beteiligung</a:t>
            </a:r>
          </a:p>
          <a:p>
            <a:pPr lvl="1"/>
            <a:r>
              <a:rPr lang="de-DE" sz="1300" u="sng" dirty="0">
                <a:latin typeface="+mj-lt"/>
              </a:rPr>
              <a:t>Miteigentümer</a:t>
            </a:r>
            <a:r>
              <a:rPr lang="de-DE" sz="1300" dirty="0">
                <a:latin typeface="+mj-lt"/>
              </a:rPr>
              <a:t> der Gesellschaft/des Arbeitgebers</a:t>
            </a:r>
          </a:p>
          <a:p>
            <a:pPr lvl="1"/>
            <a:r>
              <a:rPr lang="de-DE" sz="1300" dirty="0">
                <a:latin typeface="+mj-lt"/>
              </a:rPr>
              <a:t>Vertragsverhältnis mit den (Mit-)Gesellschaftern </a:t>
            </a:r>
          </a:p>
          <a:p>
            <a:pPr lvl="1"/>
            <a:r>
              <a:rPr lang="de-DE" sz="1300" dirty="0">
                <a:latin typeface="+mj-lt"/>
              </a:rPr>
              <a:t>(gesetzlich) definierte </a:t>
            </a:r>
            <a:r>
              <a:rPr lang="de-DE" sz="1300" u="sng" dirty="0">
                <a:latin typeface="+mj-lt"/>
              </a:rPr>
              <a:t>Mitgliedschaftsrechte und -pflichten</a:t>
            </a:r>
          </a:p>
          <a:p>
            <a:pPr lvl="1"/>
            <a:r>
              <a:rPr lang="de-DE" sz="1300" dirty="0">
                <a:latin typeface="+mj-lt"/>
              </a:rPr>
              <a:t>(teilweise) Publizität: Eintragung im Firmenbuch</a:t>
            </a:r>
          </a:p>
          <a:p>
            <a:pPr>
              <a:spcBef>
                <a:spcPts val="1200"/>
              </a:spcBef>
            </a:pPr>
            <a:r>
              <a:rPr lang="de-DE" sz="1300" b="1" dirty="0">
                <a:latin typeface="+mj-lt"/>
              </a:rPr>
              <a:t>virtuelle/schuldrechtliche Beteiligung</a:t>
            </a:r>
          </a:p>
          <a:p>
            <a:pPr lvl="1"/>
            <a:r>
              <a:rPr lang="de-DE" sz="1300" dirty="0">
                <a:latin typeface="+mj-lt"/>
              </a:rPr>
              <a:t>Vertragsverhältnis mit der Gesellschaft/dem Arbeitgeber</a:t>
            </a:r>
          </a:p>
          <a:p>
            <a:pPr lvl="1"/>
            <a:r>
              <a:rPr lang="de-DE" sz="1300" u="sng" dirty="0">
                <a:latin typeface="+mj-lt"/>
              </a:rPr>
              <a:t>Anspruchsgegner ist die Gesellschaft/der Arbeitgeber </a:t>
            </a:r>
          </a:p>
          <a:p>
            <a:pPr lvl="1"/>
            <a:r>
              <a:rPr lang="de-DE" sz="1300" dirty="0">
                <a:latin typeface="+mj-lt"/>
              </a:rPr>
              <a:t>keine mitgliedschaftlichen Rechte und Pflichten </a:t>
            </a:r>
          </a:p>
          <a:p>
            <a:pPr lvl="1"/>
            <a:r>
              <a:rPr lang="de-DE" sz="1300" dirty="0">
                <a:latin typeface="+mj-lt"/>
              </a:rPr>
              <a:t>freie Ausgestaltung der Verwaltungsrechte</a:t>
            </a:r>
          </a:p>
          <a:p>
            <a:pPr lvl="1"/>
            <a:r>
              <a:rPr lang="de-DE" sz="1300" dirty="0">
                <a:latin typeface="+mj-lt"/>
              </a:rPr>
              <a:t>teilweise Nachbildung der echten Beteiligung</a:t>
            </a:r>
          </a:p>
          <a:p>
            <a:pPr lvl="1"/>
            <a:r>
              <a:rPr lang="de-DE" sz="1300" dirty="0">
                <a:latin typeface="+mj-lt"/>
              </a:rPr>
              <a:t>Keine Publizität</a:t>
            </a:r>
          </a:p>
          <a:p>
            <a:pPr lvl="1"/>
            <a:endParaRPr lang="de-DE" sz="1300" dirty="0">
              <a:latin typeface="+mj-lt"/>
            </a:endParaRPr>
          </a:p>
          <a:p>
            <a:pPr marL="342900" lvl="1" indent="0">
              <a:buNone/>
            </a:pPr>
            <a:endParaRPr lang="de-DE" sz="1300" dirty="0">
              <a:latin typeface="+mj-lt"/>
            </a:endParaRPr>
          </a:p>
          <a:p>
            <a:pPr marL="342900" lvl="1" indent="0">
              <a:buNone/>
            </a:pPr>
            <a:endParaRPr lang="de-DE" sz="1300" b="1" dirty="0">
              <a:latin typeface="+mj-lt"/>
            </a:endParaRPr>
          </a:p>
          <a:p>
            <a:pPr marL="342900" lvl="1" indent="0">
              <a:buNone/>
            </a:pPr>
            <a:endParaRPr lang="de-DE" sz="1300" dirty="0">
              <a:latin typeface="+mj-lt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29A037-6EA7-37E0-63A8-0A307DF495C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0F1B6B0-EB41-744F-942E-98C2A7B241FC}" type="datetime1">
              <a:rPr lang="de-AT" smtClean="0"/>
              <a:t>26.09.2024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59F456-9E7E-A49E-6B42-F8526C8D583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dirty="0"/>
              <a:t>Überblick über Mitarbeiterbeteiligungsmodelle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7C3D39-3913-CE28-9300-8D9362BDA55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44D6AE0-5C4D-8C42-A26C-36DDA3637F46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370188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D83DB-DA9E-6B8A-BC07-8BBC5BF1C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191" y="1135644"/>
            <a:ext cx="2713449" cy="1795750"/>
          </a:xfrm>
        </p:spPr>
        <p:txBody>
          <a:bodyPr/>
          <a:lstStyle/>
          <a:p>
            <a:r>
              <a:rPr lang="en-GB" dirty="0"/>
              <a:t>Phantom Shares vs UWA</a:t>
            </a: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6E2961E-6E51-97A4-39C2-1EC3331F70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de-DE" sz="1300" dirty="0">
                <a:solidFill>
                  <a:srgbClr val="333333"/>
                </a:solidFill>
              </a:rPr>
              <a:t>In vertraglicher Ausgestaltung bieten Phantom Shares nach wie vor größere </a:t>
            </a:r>
            <a:r>
              <a:rPr lang="de-DE" sz="1300" b="1" dirty="0">
                <a:solidFill>
                  <a:srgbClr val="333333"/>
                </a:solidFill>
              </a:rPr>
              <a:t>Freiheit</a:t>
            </a:r>
            <a:r>
              <a:rPr lang="de-DE" sz="1300" dirty="0">
                <a:solidFill>
                  <a:srgbClr val="333333"/>
                </a:solidFill>
              </a:rPr>
              <a:t> und Flexibilität</a:t>
            </a:r>
          </a:p>
          <a:p>
            <a:pPr marL="514350" lvl="2">
              <a:spcBef>
                <a:spcPts val="750"/>
              </a:spcBef>
              <a:buFont typeface="Symbol" panose="05050102010706020507" pitchFamily="18" charset="2"/>
              <a:buChar char="-"/>
            </a:pPr>
            <a:r>
              <a:rPr lang="de-DE" sz="1300" b="1" dirty="0">
                <a:solidFill>
                  <a:srgbClr val="333333"/>
                </a:solidFill>
                <a:latin typeface="+mj-lt"/>
              </a:rPr>
              <a:t>Zwingende </a:t>
            </a:r>
            <a:r>
              <a:rPr lang="de-DE" sz="1300" b="1" dirty="0" err="1">
                <a:solidFill>
                  <a:srgbClr val="333333"/>
                </a:solidFill>
                <a:latin typeface="+mj-lt"/>
              </a:rPr>
              <a:t>MindestR</a:t>
            </a:r>
            <a:r>
              <a:rPr lang="de-DE" sz="1300" b="1" dirty="0">
                <a:solidFill>
                  <a:srgbClr val="333333"/>
                </a:solidFill>
                <a:latin typeface="+mj-lt"/>
              </a:rPr>
              <a:t> </a:t>
            </a:r>
            <a:r>
              <a:rPr lang="de-DE" sz="1300" dirty="0">
                <a:solidFill>
                  <a:srgbClr val="333333"/>
                </a:solidFill>
                <a:latin typeface="+mj-lt"/>
              </a:rPr>
              <a:t>bei UWA: Bilanzgewinn, </a:t>
            </a:r>
            <a:r>
              <a:rPr lang="de-DE" sz="1300" dirty="0" err="1">
                <a:solidFill>
                  <a:srgbClr val="333333"/>
                </a:solidFill>
                <a:latin typeface="+mj-lt"/>
              </a:rPr>
              <a:t>Liq</a:t>
            </a:r>
            <a:r>
              <a:rPr lang="de-DE" sz="1300" dirty="0">
                <a:solidFill>
                  <a:srgbClr val="333333"/>
                </a:solidFill>
                <a:latin typeface="+mj-lt"/>
              </a:rPr>
              <a:t>, </a:t>
            </a:r>
            <a:r>
              <a:rPr lang="de-DE" sz="1300" dirty="0" err="1">
                <a:solidFill>
                  <a:srgbClr val="333333"/>
                </a:solidFill>
                <a:latin typeface="+mj-lt"/>
              </a:rPr>
              <a:t>TeilnahmeR</a:t>
            </a:r>
            <a:r>
              <a:rPr lang="de-DE" sz="1300" dirty="0">
                <a:solidFill>
                  <a:srgbClr val="333333"/>
                </a:solidFill>
                <a:latin typeface="+mj-lt"/>
              </a:rPr>
              <a:t> GV, </a:t>
            </a:r>
            <a:r>
              <a:rPr lang="de-DE" sz="1300" dirty="0" err="1">
                <a:solidFill>
                  <a:srgbClr val="333333"/>
                </a:solidFill>
                <a:latin typeface="+mj-lt"/>
              </a:rPr>
              <a:t>FrageR</a:t>
            </a:r>
            <a:r>
              <a:rPr lang="de-DE" sz="1300" dirty="0">
                <a:solidFill>
                  <a:srgbClr val="333333"/>
                </a:solidFill>
                <a:latin typeface="+mj-lt"/>
              </a:rPr>
              <a:t>, </a:t>
            </a:r>
            <a:r>
              <a:rPr lang="de-DE" sz="1300" dirty="0" err="1">
                <a:solidFill>
                  <a:srgbClr val="333333"/>
                </a:solidFill>
                <a:latin typeface="+mj-lt"/>
              </a:rPr>
              <a:t>InformationsR</a:t>
            </a:r>
            <a:endParaRPr lang="de-DE" sz="1300" dirty="0">
              <a:solidFill>
                <a:srgbClr val="333333"/>
              </a:solidFill>
              <a:latin typeface="+mj-lt"/>
            </a:endParaRPr>
          </a:p>
          <a:p>
            <a:pPr marL="342900" lvl="2" indent="0">
              <a:spcBef>
                <a:spcPts val="750"/>
              </a:spcBef>
              <a:buNone/>
            </a:pPr>
            <a:endParaRPr lang="de-DE" sz="1300" dirty="0">
              <a:solidFill>
                <a:srgbClr val="333333"/>
              </a:solidFill>
              <a:latin typeface="+mj-lt"/>
            </a:endParaRPr>
          </a:p>
          <a:p>
            <a:r>
              <a:rPr lang="de-DE" sz="1300" dirty="0">
                <a:solidFill>
                  <a:srgbClr val="333333"/>
                </a:solidFill>
              </a:rPr>
              <a:t>Für MA können UWA vorteilhafter sein, aufgrund höherer Flexibilität bleiben Phantom Shares aber ein relevantes Instrument der MA-Beteiligung</a:t>
            </a:r>
            <a:br>
              <a:rPr lang="de-AT" dirty="0">
                <a:solidFill>
                  <a:srgbClr val="333333"/>
                </a:solidFill>
              </a:rPr>
            </a:br>
            <a:endParaRPr lang="de-AT" dirty="0">
              <a:solidFill>
                <a:srgbClr val="333333"/>
              </a:solidFill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33BCBF-8A67-5332-2C5C-5B6EF95C2D3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9EC4946-3ED0-52AB-DF62-72D442B9DA9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EDEC1A-1C1C-DAF3-4184-52286389D26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60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90115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C496C8-FF68-1F0C-7A0B-791EEEB93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Danke für Ihre Aufmerksamkeit!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2C6E791-F1EB-0305-28A8-39F02318874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5860ECE-D583-CC37-3017-D9922CD6162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95FFD83-4D4B-2F98-9DE0-2D1FC452DE7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61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FFFFFF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516263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2DA6803F-77A9-6004-F964-745508156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263966"/>
            <a:ext cx="7886700" cy="1093153"/>
          </a:xfrm>
        </p:spPr>
        <p:txBody>
          <a:bodyPr/>
          <a:lstStyle/>
          <a:p>
            <a:r>
              <a:rPr lang="de-DE" dirty="0"/>
              <a:t>Mitarbeiterbeteiligung</a:t>
            </a:r>
            <a:br>
              <a:rPr lang="de-DE" dirty="0"/>
            </a:br>
            <a:r>
              <a:rPr lang="de-DE" sz="2400" dirty="0"/>
              <a:t>Arbeitsrechtliche Aspekte</a:t>
            </a:r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E4572EC2-DEF2-B7AB-FFD2-19CE259BC65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650" y="3388854"/>
            <a:ext cx="7886700" cy="813495"/>
          </a:xfrm>
        </p:spPr>
        <p:txBody>
          <a:bodyPr>
            <a:normAutofit/>
          </a:bodyPr>
          <a:lstStyle/>
          <a:p>
            <a:r>
              <a:rPr lang="de-DE" dirty="0"/>
              <a:t>Innsbruck, 27.09.2024</a:t>
            </a:r>
          </a:p>
          <a:p>
            <a:r>
              <a:rPr lang="de-DE" dirty="0"/>
              <a:t>Marlene Wachter, CHG Rechtsanwälte</a:t>
            </a:r>
          </a:p>
        </p:txBody>
      </p:sp>
    </p:spTree>
    <p:extLst>
      <p:ext uri="{BB962C8B-B14F-4D97-AF65-F5344CB8AC3E}">
        <p14:creationId xmlns:p14="http://schemas.microsoft.com/office/powerpoint/2010/main" val="329551691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C5DE6F-2034-4C32-00BD-EDFFCFBB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607" y="1135644"/>
            <a:ext cx="2352101" cy="1795750"/>
          </a:xfrm>
        </p:spPr>
        <p:txBody>
          <a:bodyPr/>
          <a:lstStyle/>
          <a:p>
            <a:r>
              <a:rPr lang="de-DE" dirty="0"/>
              <a:t>Übersicht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4049F7-A1F7-9197-9279-17F2E8E2A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1600" b="1" dirty="0">
                <a:highlight>
                  <a:srgbClr val="FFFFFF"/>
                </a:highlight>
                <a:latin typeface="+mj-lt"/>
              </a:rPr>
              <a:t>„Arbeitsrechtliche“ Formen der Mitarbeiterbeteiligung</a:t>
            </a:r>
          </a:p>
          <a:p>
            <a:r>
              <a:rPr lang="de-DE" sz="1600" b="1" dirty="0">
                <a:highlight>
                  <a:srgbClr val="FFFFFF"/>
                </a:highlight>
                <a:latin typeface="+mj-lt"/>
              </a:rPr>
              <a:t>Arbeitsrechtliche Rahmenbedingungen </a:t>
            </a:r>
          </a:p>
          <a:p>
            <a:r>
              <a:rPr lang="de-DE" sz="1600" b="1" dirty="0">
                <a:highlight>
                  <a:srgbClr val="FFFFFF"/>
                </a:highlight>
                <a:latin typeface="+mj-lt"/>
              </a:rPr>
              <a:t>Gestaltungsmöglichkeiten und ihre Grenzen</a:t>
            </a:r>
          </a:p>
          <a:p>
            <a:r>
              <a:rPr lang="de-DE" sz="1600" b="1" dirty="0">
                <a:highlight>
                  <a:srgbClr val="FFFFFF"/>
                </a:highlight>
                <a:latin typeface="+mj-lt"/>
              </a:rPr>
              <a:t>Dos and Don´ts bei der Vertragsgestaltung</a:t>
            </a:r>
          </a:p>
          <a:p>
            <a:r>
              <a:rPr lang="de-DE" sz="1600" b="1" dirty="0">
                <a:highlight>
                  <a:srgbClr val="FFFFFF"/>
                </a:highlight>
                <a:latin typeface="+mj-lt"/>
              </a:rPr>
              <a:t>Auf den Punkt gebracht</a:t>
            </a:r>
          </a:p>
          <a:p>
            <a:endParaRPr lang="de-DE" b="1" dirty="0">
              <a:latin typeface="+mj-lt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29A037-6EA7-37E0-63A8-0A307DF495C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900" b="0" i="0" u="none" strike="noStrike" kern="1200" cap="none" spc="0" normalizeH="0" baseline="0" noProof="0" dirty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27.09.2024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59F456-9E7E-A49E-6B42-F8526C8D583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Mitarbeiterbeteiligung – Arbeitsrechtliche Aspekte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7C3D39-3913-CE28-9300-8D9362BDA55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63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559639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C5DE6F-2034-4C32-00BD-EDFFCFBB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602" y="1129909"/>
            <a:ext cx="2752347" cy="1801485"/>
          </a:xfrm>
        </p:spPr>
        <p:txBody>
          <a:bodyPr/>
          <a:lstStyle/>
          <a:p>
            <a:r>
              <a:rPr lang="de-DE" dirty="0"/>
              <a:t>„Arbeitsrechtliche“ Formen der Mitarbeiterbeteiligung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4049F7-A1F7-9197-9279-17F2E8E2A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88872" y="1129909"/>
            <a:ext cx="5278525" cy="364804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de-DE" dirty="0">
                <a:highlight>
                  <a:srgbClr val="FFFFFF"/>
                </a:highlight>
                <a:latin typeface="+mj-lt"/>
              </a:rPr>
              <a:t>Beteiligung des Arbeitnehmers am Unternehmens</a:t>
            </a:r>
            <a:r>
              <a:rPr lang="de-DE" b="1" dirty="0">
                <a:highlight>
                  <a:srgbClr val="FFFFFF"/>
                </a:highlight>
                <a:latin typeface="+mj-lt"/>
              </a:rPr>
              <a:t>erfolg</a:t>
            </a:r>
          </a:p>
          <a:p>
            <a:pPr algn="just"/>
            <a:r>
              <a:rPr lang="de-DE" dirty="0">
                <a:highlight>
                  <a:srgbClr val="FFFFFF"/>
                </a:highlight>
                <a:latin typeface="+mj-lt"/>
              </a:rPr>
              <a:t>Schuldrechtlicher Anspruch</a:t>
            </a:r>
          </a:p>
          <a:p>
            <a:pPr marL="0" indent="0" algn="just">
              <a:buNone/>
            </a:pPr>
            <a:endParaRPr lang="de-DE" sz="500" dirty="0">
              <a:highlight>
                <a:srgbClr val="FFFFFF"/>
              </a:highlight>
              <a:latin typeface="+mj-lt"/>
            </a:endParaRPr>
          </a:p>
          <a:p>
            <a:pPr algn="just"/>
            <a:r>
              <a:rPr lang="de-DE" sz="1400" b="1" dirty="0">
                <a:effectLst/>
                <a:highlight>
                  <a:srgbClr val="FFFFFF"/>
                </a:highligh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Häufige Formen</a:t>
            </a:r>
          </a:p>
          <a:p>
            <a:pPr marL="0" indent="0" algn="just">
              <a:buNone/>
            </a:pPr>
            <a:endParaRPr lang="de-DE" sz="500" b="1" dirty="0">
              <a:effectLst/>
              <a:highlight>
                <a:srgbClr val="FFFFFF"/>
              </a:highlight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de-AT" sz="1400" b="1" dirty="0">
                <a:highlight>
                  <a:srgbClr val="FFFFFF"/>
                </a:highlight>
                <a:latin typeface="+mj-lt"/>
              </a:rPr>
              <a:t>Provisionsvereinbarungen</a:t>
            </a:r>
          </a:p>
          <a:p>
            <a:pPr marL="342900" lvl="1" indent="0">
              <a:buNone/>
            </a:pPr>
            <a:r>
              <a:rPr lang="de-AT" sz="1500" dirty="0">
                <a:highlight>
                  <a:srgbClr val="FFFFFF"/>
                </a:highlight>
                <a:latin typeface="+mj-lt"/>
              </a:rPr>
              <a:t>	</a:t>
            </a:r>
            <a:r>
              <a:rPr lang="de-AT" sz="1400" dirty="0">
                <a:highlight>
                  <a:srgbClr val="FFFFFF"/>
                </a:highlight>
                <a:latin typeface="+mj-lt"/>
                <a:sym typeface="Wingdings" panose="05000000000000000000" pitchFamily="2" charset="2"/>
              </a:rPr>
              <a:t> </a:t>
            </a:r>
            <a:r>
              <a:rPr lang="de-AT" sz="1400" dirty="0">
                <a:highlight>
                  <a:srgbClr val="FFFFFF"/>
                </a:highlight>
                <a:latin typeface="+mj-lt"/>
              </a:rPr>
              <a:t>stellen auf den Erfolg der Arbeitsleistung ab (Verkauf)</a:t>
            </a:r>
          </a:p>
          <a:p>
            <a:pPr marL="342900" lvl="1" indent="0">
              <a:buNone/>
            </a:pPr>
            <a:r>
              <a:rPr lang="de-AT" sz="1400" dirty="0">
                <a:highlight>
                  <a:srgbClr val="FFFFFF"/>
                </a:highlight>
                <a:latin typeface="+mj-lt"/>
              </a:rPr>
              <a:t>	</a:t>
            </a:r>
            <a:r>
              <a:rPr lang="de-AT" sz="1400" dirty="0">
                <a:highlight>
                  <a:srgbClr val="FFFFFF"/>
                </a:highlight>
                <a:latin typeface="+mj-lt"/>
                <a:sym typeface="Wingdings" panose="05000000000000000000" pitchFamily="2" charset="2"/>
              </a:rPr>
              <a:t> Regelungen in §§ 10-13 </a:t>
            </a:r>
            <a:r>
              <a:rPr lang="de-AT" sz="1400" dirty="0" err="1">
                <a:highlight>
                  <a:srgbClr val="FFFFFF"/>
                </a:highlight>
                <a:latin typeface="+mj-lt"/>
                <a:sym typeface="Wingdings" panose="05000000000000000000" pitchFamily="2" charset="2"/>
              </a:rPr>
              <a:t>AngG</a:t>
            </a:r>
            <a:endParaRPr lang="de-AT" sz="1400" dirty="0">
              <a:highlight>
                <a:srgbClr val="FFFFFF"/>
              </a:highlight>
              <a:latin typeface="+mj-lt"/>
              <a:sym typeface="Wingdings" panose="05000000000000000000" pitchFamily="2" charset="2"/>
            </a:endParaRPr>
          </a:p>
          <a:p>
            <a:pPr marL="342900" lvl="1" indent="0">
              <a:buNone/>
              <a:tabLst>
                <a:tab pos="630238" algn="l"/>
              </a:tabLst>
            </a:pPr>
            <a:r>
              <a:rPr lang="de-AT" sz="1400" dirty="0">
                <a:highlight>
                  <a:srgbClr val="FFFFFF"/>
                </a:highlight>
                <a:latin typeface="+mj-lt"/>
              </a:rPr>
              <a:t>		</a:t>
            </a:r>
            <a:r>
              <a:rPr lang="de-AT" sz="1400" dirty="0">
                <a:highlight>
                  <a:srgbClr val="FFFFFF"/>
                </a:highlight>
                <a:latin typeface="+mj-lt"/>
                <a:sym typeface="Wingdings" panose="05000000000000000000" pitchFamily="2" charset="2"/>
              </a:rPr>
              <a:t> Entschädigungsanspruch bei Vereitelung der Provision durch 		     Arbeitgeber</a:t>
            </a:r>
            <a:endParaRPr lang="de-AT" sz="1400" dirty="0">
              <a:highlight>
                <a:srgbClr val="FFFFFF"/>
              </a:highlight>
              <a:latin typeface="+mj-lt"/>
            </a:endParaRPr>
          </a:p>
          <a:p>
            <a:pPr marL="342900" lvl="1" indent="0">
              <a:buNone/>
            </a:pPr>
            <a:endParaRPr lang="de-AT" sz="500" dirty="0">
              <a:highlight>
                <a:srgbClr val="FFFFFF"/>
              </a:highlight>
              <a:latin typeface="+mj-lt"/>
            </a:endParaRPr>
          </a:p>
          <a:p>
            <a:pPr marL="628650" lvl="2" indent="-285750">
              <a:spcBef>
                <a:spcPts val="750"/>
              </a:spcBef>
            </a:pPr>
            <a:r>
              <a:rPr lang="de-AT" sz="1400" b="1" dirty="0">
                <a:highlight>
                  <a:srgbClr val="FFFFFF"/>
                </a:highlight>
                <a:latin typeface="+mj-lt"/>
              </a:rPr>
              <a:t>Umsatzbeteiligungen</a:t>
            </a:r>
          </a:p>
          <a:p>
            <a:pPr marL="342900" lvl="1" indent="0">
              <a:buNone/>
            </a:pPr>
            <a:r>
              <a:rPr lang="de-AT" sz="1400" dirty="0">
                <a:highlight>
                  <a:srgbClr val="FFFFFF"/>
                </a:highlight>
                <a:latin typeface="+mj-lt"/>
              </a:rPr>
              <a:t>	</a:t>
            </a:r>
            <a:r>
              <a:rPr lang="de-AT" sz="1400" dirty="0">
                <a:highlight>
                  <a:srgbClr val="FFFFFF"/>
                </a:highlight>
                <a:latin typeface="+mj-lt"/>
                <a:sym typeface="Wingdings" panose="05000000000000000000" pitchFamily="2" charset="2"/>
              </a:rPr>
              <a:t> beziehen sich auf Umsatz</a:t>
            </a:r>
          </a:p>
          <a:p>
            <a:pPr marL="342900" lvl="1" indent="0">
              <a:buNone/>
            </a:pPr>
            <a:r>
              <a:rPr lang="de-AT" sz="1400" dirty="0">
                <a:highlight>
                  <a:srgbClr val="FFFFFF"/>
                </a:highlight>
                <a:latin typeface="+mj-lt"/>
                <a:sym typeface="Wingdings" panose="05000000000000000000" pitchFamily="2" charset="2"/>
              </a:rPr>
              <a:t>	 Zwischenstellung Provision und Gewinnbeteiligung</a:t>
            </a:r>
            <a:endParaRPr lang="de-AT" sz="1400" dirty="0">
              <a:highlight>
                <a:srgbClr val="FFFFFF"/>
              </a:highlight>
              <a:latin typeface="+mj-lt"/>
            </a:endParaRPr>
          </a:p>
          <a:p>
            <a:pPr lvl="1"/>
            <a:endParaRPr lang="de-AT" sz="500" b="1" dirty="0">
              <a:highlight>
                <a:srgbClr val="FFFFFF"/>
              </a:highlight>
              <a:latin typeface="+mj-lt"/>
            </a:endParaRPr>
          </a:p>
          <a:p>
            <a:pPr marL="628650" lvl="2" indent="-285750">
              <a:spcBef>
                <a:spcPts val="750"/>
              </a:spcBef>
            </a:pPr>
            <a:r>
              <a:rPr lang="de-AT" sz="1400" b="1" dirty="0">
                <a:highlight>
                  <a:srgbClr val="FFFFFF"/>
                </a:highlight>
                <a:latin typeface="+mj-lt"/>
              </a:rPr>
              <a:t>Prämien- und Bonusmodelle</a:t>
            </a:r>
          </a:p>
          <a:p>
            <a:pPr marL="342900" lvl="1" indent="0">
              <a:buNone/>
            </a:pPr>
            <a:r>
              <a:rPr lang="de-AT" sz="1400" dirty="0">
                <a:highlight>
                  <a:srgbClr val="FFFFFF"/>
                </a:highlight>
                <a:latin typeface="+mj-lt"/>
              </a:rPr>
              <a:t>	</a:t>
            </a:r>
            <a:r>
              <a:rPr lang="de-AT" sz="1400" dirty="0">
                <a:highlight>
                  <a:srgbClr val="FFFFFF"/>
                </a:highlight>
                <a:latin typeface="+mj-lt"/>
                <a:sym typeface="Wingdings" panose="05000000000000000000" pitchFamily="2" charset="2"/>
              </a:rPr>
              <a:t> leistungsbezogene Vergütung</a:t>
            </a:r>
          </a:p>
          <a:p>
            <a:pPr marL="342900" lvl="1" indent="0">
              <a:buNone/>
            </a:pPr>
            <a:r>
              <a:rPr lang="de-AT" sz="1400" dirty="0">
                <a:highlight>
                  <a:srgbClr val="FFFFFF"/>
                </a:highlight>
                <a:latin typeface="+mj-lt"/>
                <a:sym typeface="Wingdings" panose="05000000000000000000" pitchFamily="2" charset="2"/>
              </a:rPr>
              <a:t>	 erfolgsbezogene Vergütung</a:t>
            </a:r>
            <a:endParaRPr lang="de-AT" sz="1400" dirty="0">
              <a:highlight>
                <a:srgbClr val="FFFFFF"/>
              </a:highlight>
              <a:latin typeface="+mj-lt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29A037-6EA7-37E0-63A8-0A307DF495C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900" b="0" i="0" u="none" strike="noStrike" kern="1200" cap="none" spc="0" normalizeH="0" baseline="0" noProof="0" dirty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27.09.2024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59F456-9E7E-A49E-6B42-F8526C8D583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Mitarbeiterbeteiligung – Arbeitsrechtliche Aspekte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7C3D39-3913-CE28-9300-8D9362BDA55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64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332321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D83DB-DA9E-6B8A-BC07-8BBC5BF1C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8400" y="1134737"/>
            <a:ext cx="2676525" cy="1795750"/>
          </a:xfrm>
        </p:spPr>
        <p:txBody>
          <a:bodyPr/>
          <a:lstStyle/>
          <a:p>
            <a:r>
              <a:rPr lang="de-DE" dirty="0"/>
              <a:t>„Arbeitsrechtliche“ Formen der Mitarbeiterbeteiligung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6E2961E-6E51-97A4-39C2-1EC3331F70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342900" lvl="1" indent="0">
              <a:buNone/>
            </a:pPr>
            <a:endParaRPr lang="de-AT" b="1" dirty="0">
              <a:latin typeface="+mj-lt"/>
            </a:endParaRPr>
          </a:p>
          <a:p>
            <a:pPr marL="0" indent="0">
              <a:buNone/>
            </a:pPr>
            <a:br>
              <a:rPr lang="de-AT" dirty="0">
                <a:effectLst/>
                <a:latin typeface="+mj-lt"/>
              </a:rPr>
            </a:br>
            <a:endParaRPr lang="de-AT" dirty="0">
              <a:effectLst/>
              <a:latin typeface="+mj-lt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33BCBF-8A67-5332-2C5C-5B6EF95C2D3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900" b="0" i="0" u="none" strike="noStrike" kern="1200" cap="none" spc="0" normalizeH="0" baseline="0" noProof="0" dirty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27.09.2024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9EC4946-3ED0-52AB-DF62-72D442B9DA9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Mitarbeiterbeteiligung – Arbeitsrechtliche Aspekte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EDEC1A-1C1C-DAF3-4184-52286389D26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65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" name="Textplatzhalter 2">
            <a:extLst>
              <a:ext uri="{FF2B5EF4-FFF2-40B4-BE49-F238E27FC236}">
                <a16:creationId xmlns:a16="http://schemas.microsoft.com/office/drawing/2014/main" id="{8395151D-75F4-7F08-658A-E70F2FC8348E}"/>
              </a:ext>
            </a:extLst>
          </p:cNvPr>
          <p:cNvSpPr txBox="1">
            <a:spLocks/>
          </p:cNvSpPr>
          <p:nvPr/>
        </p:nvSpPr>
        <p:spPr>
          <a:xfrm>
            <a:off x="470653" y="1139005"/>
            <a:ext cx="5278525" cy="36480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85750" indent="-2857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lang="de-AT" sz="1400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685800" rtl="0" eaLnBrk="1" fontAlgn="auto" latinLnBrk="0" hangingPunct="1">
              <a:lnSpc>
                <a:spcPct val="11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>
                <a:ln>
                  <a:noFill/>
                </a:ln>
                <a:solidFill>
                  <a:srgbClr val="323232"/>
                </a:solidFill>
                <a:effectLst/>
                <a:highlight>
                  <a:srgbClr val="FFFFFF"/>
                </a:highlight>
                <a:uLnTx/>
                <a:uFillTx/>
                <a:latin typeface="Calibri Light" panose="020F0302020204030204"/>
                <a:ea typeface="+mn-ea"/>
                <a:cs typeface="+mn-cs"/>
              </a:rPr>
              <a:t>Provisionsvereinbarungen - Typische Inhalte</a:t>
            </a:r>
          </a:p>
          <a:p>
            <a:pPr marL="285750" marR="0" lvl="0" indent="-285750" defTabSz="685800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323232"/>
                </a:solidFill>
                <a:effectLst/>
                <a:highlight>
                  <a:srgbClr val="FFFFFF"/>
                </a:highlight>
                <a:uLnTx/>
                <a:uFillTx/>
                <a:latin typeface="Calibri Light" panose="020F0302020204030204"/>
                <a:ea typeface="+mn-ea"/>
                <a:cs typeface="+mn-cs"/>
              </a:rPr>
              <a:t>Provisionsberechnungsbasis (Berücksichtigung von Preisnachlässen </a:t>
            </a:r>
            <a:r>
              <a:rPr kumimoji="0" lang="de-DE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323232"/>
                </a:solidFill>
                <a:effectLst/>
                <a:highlight>
                  <a:srgbClr val="FFFFFF"/>
                </a:highlight>
                <a:uLnTx/>
                <a:uFillTx/>
                <a:latin typeface="Calibri Light" panose="020F0302020204030204"/>
                <a:ea typeface="+mn-ea"/>
                <a:cs typeface="+mn-cs"/>
              </a:rPr>
              <a:t>udgl</a:t>
            </a:r>
            <a:r>
              <a:rPr kumimoji="0" 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323232"/>
                </a:solidFill>
                <a:effectLst/>
                <a:highlight>
                  <a:srgbClr val="FFFFFF"/>
                </a:highlight>
                <a:uLnTx/>
                <a:uFillTx/>
                <a:latin typeface="Calibri Light" panose="020F0302020204030204"/>
                <a:ea typeface="+mn-ea"/>
                <a:cs typeface="+mn-cs"/>
              </a:rPr>
              <a:t>.?)</a:t>
            </a:r>
          </a:p>
          <a:p>
            <a:pPr marL="285750" marR="0" lvl="0" indent="-285750" defTabSz="685800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323232"/>
                </a:solidFill>
                <a:effectLst/>
                <a:highlight>
                  <a:srgbClr val="FFFFFF"/>
                </a:highlight>
                <a:uLnTx/>
                <a:uFillTx/>
                <a:latin typeface="Calibri Light" panose="020F0302020204030204"/>
                <a:ea typeface="+mn-ea"/>
                <a:cs typeface="+mn-cs"/>
              </a:rPr>
              <a:t>Provisionssatz</a:t>
            </a:r>
          </a:p>
          <a:p>
            <a:pPr marL="285750" marR="0" lvl="0" indent="-285750" defTabSz="685800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323232"/>
                </a:solidFill>
                <a:effectLst/>
                <a:highlight>
                  <a:srgbClr val="FFFFFF"/>
                </a:highlight>
                <a:uLnTx/>
                <a:uFillTx/>
                <a:latin typeface="Calibri Light" panose="020F0302020204030204"/>
                <a:ea typeface="+mn-ea"/>
                <a:cs typeface="+mn-cs"/>
              </a:rPr>
              <a:t>Gebiets- und Kundenschutz</a:t>
            </a:r>
          </a:p>
          <a:p>
            <a:pPr marL="285750" marR="0" lvl="0" indent="-285750" defTabSz="685800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323232"/>
                </a:solidFill>
                <a:effectLst/>
                <a:highlight>
                  <a:srgbClr val="FFFFFF"/>
                </a:highlight>
                <a:uLnTx/>
                <a:uFillTx/>
                <a:latin typeface="Calibri Light" panose="020F0302020204030204"/>
                <a:ea typeface="+mn-ea"/>
                <a:cs typeface="+mn-cs"/>
              </a:rPr>
              <a:t>Anspruchserwerb und Fälligkeit der Zahlung</a:t>
            </a:r>
          </a:p>
          <a:p>
            <a:pPr marL="285750" marR="0" lvl="0" indent="-285750" defTabSz="685800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323232"/>
                </a:solidFill>
                <a:effectLst/>
                <a:highlight>
                  <a:srgbClr val="FFFFFF"/>
                </a:highlight>
                <a:uLnTx/>
                <a:uFillTx/>
                <a:latin typeface="Calibri Light" panose="020F0302020204030204"/>
                <a:ea typeface="+mn-ea"/>
                <a:cs typeface="+mn-cs"/>
              </a:rPr>
              <a:t>Storno von Geschäftsabschlüssen und deren Auswirkung auf die Provisionszahlung</a:t>
            </a:r>
          </a:p>
          <a:p>
            <a:pPr marL="285750" marR="0" lvl="0" indent="-285750" defTabSz="685800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323232"/>
                </a:solidFill>
                <a:effectLst/>
                <a:highlight>
                  <a:srgbClr val="FFFFFF"/>
                </a:highlight>
                <a:uLnTx/>
                <a:uFillTx/>
                <a:latin typeface="Calibri Light" panose="020F0302020204030204"/>
                <a:ea typeface="+mn-ea"/>
                <a:cs typeface="+mn-cs"/>
              </a:rPr>
              <a:t>Dokumentation und Einsichtsrechte in die Provisionsberechnung (Angestellte haben gemäß </a:t>
            </a:r>
            <a:r>
              <a:rPr kumimoji="0" lang="de-DE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323232"/>
                </a:solidFill>
                <a:effectLst/>
                <a:highlight>
                  <a:srgbClr val="FFFFFF"/>
                </a:highlight>
                <a:uLnTx/>
                <a:uFillTx/>
                <a:latin typeface="Calibri Light" panose="020F0302020204030204"/>
                <a:ea typeface="+mn-ea"/>
                <a:cs typeface="+mn-cs"/>
              </a:rPr>
              <a:t>AngG</a:t>
            </a:r>
            <a:r>
              <a:rPr kumimoji="0" 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323232"/>
                </a:solidFill>
                <a:effectLst/>
                <a:highlight>
                  <a:srgbClr val="FFFFFF"/>
                </a:highlight>
                <a:uLnTx/>
                <a:uFillTx/>
                <a:latin typeface="Calibri Light" panose="020F0302020204030204"/>
                <a:ea typeface="+mn-ea"/>
                <a:cs typeface="+mn-cs"/>
              </a:rPr>
              <a:t> das Recht auf Übermittlung eines Buchauszuges über die durch ihre Tätigkeit zustande gekommenen Geschäfte)</a:t>
            </a:r>
          </a:p>
          <a:p>
            <a:pPr marL="285750" marR="0" lvl="0" indent="-285750" defTabSz="685800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323232"/>
                </a:solidFill>
                <a:effectLst/>
                <a:highlight>
                  <a:srgbClr val="FFFFFF"/>
                </a:highlight>
                <a:uLnTx/>
                <a:uFillTx/>
                <a:latin typeface="Calibri Light" panose="020F0302020204030204"/>
                <a:ea typeface="+mn-ea"/>
                <a:cs typeface="+mn-cs"/>
              </a:rPr>
              <a:t>Geltungsdauer der Vereinbarung</a:t>
            </a:r>
          </a:p>
          <a:p>
            <a:pPr marL="285750" marR="0" lvl="0" indent="-285750" defTabSz="685800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323232"/>
                </a:solidFill>
                <a:effectLst/>
                <a:highlight>
                  <a:srgbClr val="FFFFFF"/>
                </a:highlight>
                <a:uLnTx/>
                <a:uFillTx/>
                <a:latin typeface="Calibri Light" panose="020F0302020204030204"/>
                <a:ea typeface="+mn-ea"/>
                <a:cs typeface="+mn-cs"/>
              </a:rPr>
              <a:t>ggf. Unverbindlichkeits- oder Widerrufsvorbehalt</a:t>
            </a:r>
          </a:p>
          <a:p>
            <a:pPr marL="285750" marR="0" lvl="0" indent="-285750" algn="just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1400" b="1" i="0" u="none" strike="noStrike" kern="1200" cap="none" spc="0" normalizeH="0" baseline="0" noProof="0" dirty="0">
              <a:ln>
                <a:noFill/>
              </a:ln>
              <a:solidFill>
                <a:srgbClr val="323232"/>
              </a:solidFill>
              <a:effectLst/>
              <a:highlight>
                <a:srgbClr val="FFFFFF"/>
              </a:highlight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768019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D83DB-DA9E-6B8A-BC07-8BBC5BF1C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8400" y="1134737"/>
            <a:ext cx="2676525" cy="1795750"/>
          </a:xfrm>
        </p:spPr>
        <p:txBody>
          <a:bodyPr/>
          <a:lstStyle/>
          <a:p>
            <a:r>
              <a:rPr lang="de-DE" dirty="0"/>
              <a:t>„Arbeitsrechtliche“ Formen der Mitarbeiterbeteiligung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6E2961E-6E51-97A4-39C2-1EC3331F70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342900" lvl="1" indent="0">
              <a:buNone/>
            </a:pPr>
            <a:endParaRPr lang="de-AT" b="1" dirty="0">
              <a:latin typeface="+mj-lt"/>
            </a:endParaRPr>
          </a:p>
          <a:p>
            <a:pPr marL="0" indent="0">
              <a:buNone/>
            </a:pPr>
            <a:br>
              <a:rPr lang="de-AT" dirty="0">
                <a:effectLst/>
                <a:latin typeface="+mj-lt"/>
              </a:rPr>
            </a:br>
            <a:endParaRPr lang="de-AT" dirty="0">
              <a:effectLst/>
              <a:latin typeface="+mj-lt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33BCBF-8A67-5332-2C5C-5B6EF95C2D3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900" b="0" i="0" u="none" strike="noStrike" kern="1200" cap="none" spc="0" normalizeH="0" baseline="0" noProof="0" dirty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27.09.2024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9EC4946-3ED0-52AB-DF62-72D442B9DA9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Mitarbeiterbeteiligung – Arbeitsrechtliche Aspekte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EDEC1A-1C1C-DAF3-4184-52286389D26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66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" name="Textplatzhalter 2">
            <a:extLst>
              <a:ext uri="{FF2B5EF4-FFF2-40B4-BE49-F238E27FC236}">
                <a16:creationId xmlns:a16="http://schemas.microsoft.com/office/drawing/2014/main" id="{8395151D-75F4-7F08-658A-E70F2FC8348E}"/>
              </a:ext>
            </a:extLst>
          </p:cNvPr>
          <p:cNvSpPr txBox="1">
            <a:spLocks/>
          </p:cNvSpPr>
          <p:nvPr/>
        </p:nvSpPr>
        <p:spPr>
          <a:xfrm>
            <a:off x="470653" y="1139005"/>
            <a:ext cx="5278525" cy="36480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85750" indent="-2857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lang="de-AT" sz="1400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1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1600" b="1" i="0" u="none" strike="noStrike" kern="1200" cap="none" spc="0" normalizeH="0" baseline="0" noProof="0" dirty="0">
                <a:ln>
                  <a:noFill/>
                </a:ln>
                <a:solidFill>
                  <a:srgbClr val="323232"/>
                </a:solidFill>
                <a:effectLst/>
                <a:highlight>
                  <a:srgbClr val="FFFFFF"/>
                </a:highlight>
                <a:uLnTx/>
                <a:uFillTx/>
                <a:latin typeface="Calibri Light" panose="020F0302020204030204"/>
                <a:ea typeface="+mn-ea"/>
                <a:cs typeface="+mn-cs"/>
              </a:rPr>
              <a:t>Bonus- und Prämienvereinbarungen I</a:t>
            </a:r>
          </a:p>
          <a:p>
            <a:pPr marL="285750" marR="0" lvl="0" indent="-285750" defTabSz="685800" rtl="0" eaLnBrk="1" fontAlgn="auto" latinLnBrk="0" hangingPunct="1"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300" b="1" i="0" u="none" strike="noStrike" kern="1200" cap="none" spc="0" normalizeH="0" baseline="0" noProof="0" dirty="0">
                <a:ln>
                  <a:noFill/>
                </a:ln>
                <a:solidFill>
                  <a:srgbClr val="323232"/>
                </a:solidFill>
                <a:effectLst/>
                <a:highlight>
                  <a:srgbClr val="FFFFFF"/>
                </a:highlight>
                <a:uLnTx/>
                <a:uFillTx/>
                <a:latin typeface="Calibri Light" panose="020F0302020204030204"/>
                <a:ea typeface="+mn-ea"/>
                <a:cs typeface="+mn-cs"/>
              </a:rPr>
              <a:t>Häufig: </a:t>
            </a:r>
            <a:r>
              <a:rPr kumimoji="0" 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323232"/>
                </a:solidFill>
                <a:effectLst/>
                <a:highlight>
                  <a:srgbClr val="FFFFFF"/>
                </a:highlight>
                <a:uLnTx/>
                <a:uFillTx/>
                <a:latin typeface="Calibri Light" panose="020F0302020204030204"/>
                <a:ea typeface="+mn-ea"/>
                <a:cs typeface="+mn-cs"/>
              </a:rPr>
              <a:t>Rahmenvereinbarung im Arbeitsvertrag</a:t>
            </a:r>
          </a:p>
          <a:p>
            <a:pPr marL="285750" marR="0" lvl="0" indent="-285750" defTabSz="685800" rtl="0" eaLnBrk="1" fontAlgn="auto" latinLnBrk="0" hangingPunct="1"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323232"/>
                </a:solidFill>
                <a:effectLst/>
                <a:highlight>
                  <a:srgbClr val="FFFFFF"/>
                </a:highlight>
                <a:uLnTx/>
                <a:uFillTx/>
                <a:latin typeface="Calibri Light" panose="020F0302020204030204"/>
                <a:ea typeface="+mn-ea"/>
                <a:cs typeface="+mn-cs"/>
              </a:rPr>
              <a:t>Ziele, Gewichtung und weitere Details werden dann i.d.R.  jährlich bestimmt</a:t>
            </a:r>
          </a:p>
          <a:p>
            <a:pPr marL="514350" marR="0" lvl="1" indent="-171450" defTabSz="685800" rtl="0" eaLnBrk="1" fontAlgn="auto" latinLnBrk="0" hangingPunct="1"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323232"/>
                </a:solidFill>
                <a:effectLst/>
                <a:highlight>
                  <a:srgbClr val="FFFFFF"/>
                </a:highlight>
                <a:uLnTx/>
                <a:uFillTx/>
                <a:latin typeface="Calibri Light" panose="020F0302020204030204"/>
                <a:ea typeface="+mn-ea"/>
                <a:cs typeface="+mn-cs"/>
              </a:rPr>
              <a:t>Zielvorgaben (Festlegung durch den Arbeitgeber)</a:t>
            </a:r>
          </a:p>
          <a:p>
            <a:pPr marL="514350" marR="0" lvl="1" indent="-171450" defTabSz="685800" rtl="0" eaLnBrk="1" fontAlgn="auto" latinLnBrk="0" hangingPunct="1"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323232"/>
                </a:solidFill>
                <a:effectLst/>
                <a:highlight>
                  <a:srgbClr val="FFFFFF"/>
                </a:highlight>
                <a:uLnTx/>
                <a:uFillTx/>
                <a:latin typeface="Calibri Light" panose="020F0302020204030204"/>
                <a:ea typeface="+mn-ea"/>
                <a:cs typeface="+mn-cs"/>
              </a:rPr>
              <a:t>Zielvereinbarung (Festlegung zwischen Arbeitgeber und Arbeitnehmer)</a:t>
            </a:r>
          </a:p>
          <a:p>
            <a:pPr marL="285750" marR="0" lvl="0" indent="-285750" defTabSz="685800" rtl="0" eaLnBrk="1" fontAlgn="auto" latinLnBrk="0" hangingPunct="1"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323232"/>
                </a:solidFill>
                <a:effectLst/>
                <a:highlight>
                  <a:srgbClr val="FFFFFF"/>
                </a:highlight>
                <a:uLnTx/>
                <a:uFillTx/>
                <a:latin typeface="Calibri Light" panose="020F0302020204030204"/>
                <a:ea typeface="+mn-ea"/>
                <a:cs typeface="+mn-cs"/>
              </a:rPr>
              <a:t>Anknüpfung an</a:t>
            </a:r>
          </a:p>
          <a:p>
            <a:pPr marL="514350" marR="0" lvl="1" indent="-171450" defTabSz="685800" rtl="0" eaLnBrk="1" fontAlgn="auto" latinLnBrk="0" hangingPunct="1"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323232"/>
                </a:solidFill>
                <a:effectLst/>
                <a:highlight>
                  <a:srgbClr val="FFFFFF"/>
                </a:highlight>
                <a:uLnTx/>
                <a:uFillTx/>
                <a:latin typeface="Calibri Light" panose="020F0302020204030204"/>
                <a:ea typeface="+mn-ea"/>
                <a:cs typeface="+mn-cs"/>
              </a:rPr>
              <a:t>Individuelle Leistung des Arbeitnehmers (leistungsbezogene Vergütung) und/oder</a:t>
            </a:r>
          </a:p>
          <a:p>
            <a:pPr marL="514350" marR="0" lvl="1" indent="-171450" defTabSz="685800" rtl="0" eaLnBrk="1" fontAlgn="auto" latinLnBrk="0" hangingPunct="1"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323232"/>
                </a:solidFill>
                <a:effectLst/>
                <a:highlight>
                  <a:srgbClr val="FFFFFF"/>
                </a:highlight>
                <a:uLnTx/>
                <a:uFillTx/>
                <a:latin typeface="Calibri Light" panose="020F0302020204030204"/>
                <a:ea typeface="+mn-ea"/>
                <a:cs typeface="+mn-cs"/>
              </a:rPr>
              <a:t>Unternehmenserfolg (erfolgsbezogene Vergütung)</a:t>
            </a:r>
          </a:p>
          <a:p>
            <a:pPr marL="514350" marR="0" lvl="1" indent="-171450" algn="just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srgbClr val="323232"/>
              </a:solidFill>
              <a:effectLst/>
              <a:highlight>
                <a:srgbClr val="FFFFFF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604942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D83DB-DA9E-6B8A-BC07-8BBC5BF1C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8400" y="1134737"/>
            <a:ext cx="2676525" cy="1795750"/>
          </a:xfrm>
        </p:spPr>
        <p:txBody>
          <a:bodyPr/>
          <a:lstStyle/>
          <a:p>
            <a:r>
              <a:rPr lang="de-DE" dirty="0"/>
              <a:t>„Arbeitsrechtliche“ Formen der Mitarbeiterbeteiligung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6E2961E-6E51-97A4-39C2-1EC3331F70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342900" lvl="1" indent="0">
              <a:buNone/>
            </a:pPr>
            <a:endParaRPr lang="de-AT" b="1" dirty="0">
              <a:latin typeface="+mj-lt"/>
            </a:endParaRPr>
          </a:p>
          <a:p>
            <a:pPr marL="0" indent="0">
              <a:buNone/>
            </a:pPr>
            <a:br>
              <a:rPr lang="de-AT" dirty="0">
                <a:effectLst/>
                <a:latin typeface="+mj-lt"/>
              </a:rPr>
            </a:br>
            <a:endParaRPr lang="de-AT" dirty="0">
              <a:effectLst/>
              <a:latin typeface="+mj-lt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33BCBF-8A67-5332-2C5C-5B6EF95C2D3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900" b="0" i="0" u="none" strike="noStrike" kern="1200" cap="none" spc="0" normalizeH="0" baseline="0" noProof="0" dirty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27.09.2024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9EC4946-3ED0-52AB-DF62-72D442B9DA9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Mitarbeiterbeteiligung – Arbeitsrechtliche Aspekte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EDEC1A-1C1C-DAF3-4184-52286389D26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67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" name="Textplatzhalter 2">
            <a:extLst>
              <a:ext uri="{FF2B5EF4-FFF2-40B4-BE49-F238E27FC236}">
                <a16:creationId xmlns:a16="http://schemas.microsoft.com/office/drawing/2014/main" id="{8395151D-75F4-7F08-658A-E70F2FC8348E}"/>
              </a:ext>
            </a:extLst>
          </p:cNvPr>
          <p:cNvSpPr txBox="1">
            <a:spLocks/>
          </p:cNvSpPr>
          <p:nvPr/>
        </p:nvSpPr>
        <p:spPr>
          <a:xfrm>
            <a:off x="470653" y="1139005"/>
            <a:ext cx="5278525" cy="36480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85750" indent="-2857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lang="de-AT" sz="1400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685800" rtl="0" eaLnBrk="1" fontAlgn="auto" latinLnBrk="0" hangingPunct="1">
              <a:lnSpc>
                <a:spcPct val="11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1600" b="1" i="0" u="none" strike="noStrike" kern="1200" cap="none" spc="0" normalizeH="0" baseline="0" noProof="0" dirty="0">
                <a:ln>
                  <a:noFill/>
                </a:ln>
                <a:solidFill>
                  <a:srgbClr val="323232"/>
                </a:solidFill>
                <a:effectLst/>
                <a:highlight>
                  <a:srgbClr val="FFFFFF"/>
                </a:highlight>
                <a:uLnTx/>
                <a:uFillTx/>
                <a:latin typeface="Calibri Light" panose="020F0302020204030204"/>
                <a:ea typeface="+mn-ea"/>
                <a:cs typeface="+mn-cs"/>
              </a:rPr>
              <a:t>Bonus- und Prämienvereinbarungen II</a:t>
            </a:r>
          </a:p>
          <a:p>
            <a:pPr marL="285750" marR="0" lvl="0" indent="-285750" defTabSz="685800" rtl="0" eaLnBrk="1" fontAlgn="auto" latinLnBrk="0" hangingPunct="1"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323232"/>
                </a:solidFill>
                <a:effectLst/>
                <a:highlight>
                  <a:srgbClr val="FFFFFF"/>
                </a:highlight>
                <a:uLnTx/>
                <a:uFillTx/>
                <a:latin typeface="Calibri Light" panose="020F0302020204030204"/>
                <a:ea typeface="+mn-ea"/>
                <a:cs typeface="+mn-cs"/>
              </a:rPr>
              <a:t>Keine besonderen Vorschriften für die Ausgestaltung</a:t>
            </a:r>
          </a:p>
          <a:p>
            <a:pPr marL="285750" marR="0" lvl="0" indent="-285750" defTabSz="685800" rtl="0" eaLnBrk="1" fontAlgn="auto" latinLnBrk="0" hangingPunct="1"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323232"/>
                </a:solidFill>
                <a:effectLst/>
                <a:highlight>
                  <a:srgbClr val="FFFFFF"/>
                </a:highlight>
                <a:uLnTx/>
                <a:uFillTx/>
                <a:latin typeface="Calibri Light" panose="020F0302020204030204"/>
                <a:ea typeface="+mn-ea"/>
                <a:cs typeface="+mn-cs"/>
              </a:rPr>
              <a:t>Wichtig: Möglichst präzise Festlegung der Voraussetzungen für den Erwerb eines Anspruchs</a:t>
            </a:r>
          </a:p>
          <a:p>
            <a:pPr marL="285750" marR="0" lvl="0" indent="-285750" defTabSz="685800" rtl="0" eaLnBrk="1" fontAlgn="auto" latinLnBrk="0" hangingPunct="1"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323232"/>
                </a:solidFill>
                <a:effectLst/>
                <a:highlight>
                  <a:srgbClr val="FFFFFF"/>
                </a:highlight>
                <a:uLnTx/>
                <a:uFillTx/>
                <a:latin typeface="Calibri Light" panose="020F0302020204030204"/>
                <a:ea typeface="+mn-ea"/>
                <a:cs typeface="+mn-cs"/>
              </a:rPr>
              <a:t>Unzulässig und teilnichtig lt. </a:t>
            </a:r>
            <a:r>
              <a:rPr kumimoji="0" lang="de-DE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323232"/>
                </a:solidFill>
                <a:effectLst/>
                <a:highlight>
                  <a:srgbClr val="FFFFFF"/>
                </a:highlight>
                <a:uLnTx/>
                <a:uFillTx/>
                <a:latin typeface="Calibri Light" panose="020F0302020204030204"/>
                <a:ea typeface="+mn-ea"/>
                <a:cs typeface="+mn-cs"/>
              </a:rPr>
              <a:t>Rsp</a:t>
            </a:r>
            <a:r>
              <a:rPr kumimoji="0" 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323232"/>
                </a:solidFill>
                <a:effectLst/>
                <a:highlight>
                  <a:srgbClr val="FFFFFF"/>
                </a:highlight>
                <a:uLnTx/>
                <a:uFillTx/>
                <a:latin typeface="Calibri Light" panose="020F0302020204030204"/>
                <a:ea typeface="+mn-ea"/>
                <a:cs typeface="+mn-cs"/>
              </a:rPr>
              <a:t>.:</a:t>
            </a:r>
          </a:p>
          <a:p>
            <a:pPr marL="0" marR="0" lvl="0" indent="0" defTabSz="685800" rtl="0" eaLnBrk="1" fontAlgn="auto" latinLnBrk="0" hangingPunct="1"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323232"/>
                </a:solidFill>
                <a:effectLst/>
                <a:highlight>
                  <a:srgbClr val="FFFFFF"/>
                </a:highlight>
                <a:uLnTx/>
                <a:uFillTx/>
                <a:latin typeface="Calibri Light" panose="020F0302020204030204"/>
                <a:ea typeface="+mn-ea"/>
                <a:cs typeface="+mn-cs"/>
              </a:rPr>
              <a:t>	Anwesenheitsprämien</a:t>
            </a:r>
          </a:p>
          <a:p>
            <a:pPr marL="0" marR="0" lvl="0" indent="0" defTabSz="685800" rtl="0" eaLnBrk="1" fontAlgn="auto" latinLnBrk="0" hangingPunct="1"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323232"/>
                </a:solidFill>
                <a:effectLst/>
                <a:highlight>
                  <a:srgbClr val="FFFFFF"/>
                </a:highlight>
                <a:uLnTx/>
                <a:uFillTx/>
                <a:latin typeface="Calibri Light" panose="020F0302020204030204"/>
                <a:ea typeface="+mn-ea"/>
                <a:cs typeface="+mn-cs"/>
              </a:rPr>
              <a:t>	Tatsächliche und ununterbrochene Anwesenheit als 		Voraussetzung für die Gewährung einer Prämie</a:t>
            </a:r>
          </a:p>
        </p:txBody>
      </p:sp>
    </p:spTree>
    <p:extLst>
      <p:ext uri="{BB962C8B-B14F-4D97-AF65-F5344CB8AC3E}">
        <p14:creationId xmlns:p14="http://schemas.microsoft.com/office/powerpoint/2010/main" val="277943477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C5DE6F-2034-4C32-00BD-EDFFCFBB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075" y="1185438"/>
            <a:ext cx="2676525" cy="1795750"/>
          </a:xfrm>
        </p:spPr>
        <p:txBody>
          <a:bodyPr/>
          <a:lstStyle/>
          <a:p>
            <a:r>
              <a:rPr lang="de-DE" dirty="0"/>
              <a:t>Arbeitsrechtliche Rahmenbedingungen</a:t>
            </a:r>
            <a:br>
              <a:rPr lang="de-DE" dirty="0"/>
            </a:b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4049F7-A1F7-9197-9279-17F2E8E2A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19041" y="1135644"/>
            <a:ext cx="5001658" cy="2703539"/>
          </a:xfrm>
        </p:spPr>
        <p:txBody>
          <a:bodyPr>
            <a:normAutofit/>
          </a:bodyPr>
          <a:lstStyle/>
          <a:p>
            <a:pPr>
              <a:spcBef>
                <a:spcPts val="375"/>
              </a:spcBef>
            </a:pPr>
            <a:r>
              <a:rPr lang="de-DE" sz="1300" dirty="0">
                <a:latin typeface="+mj-lt"/>
              </a:rPr>
              <a:t>Wenige spezifische Regelungen</a:t>
            </a:r>
            <a:br>
              <a:rPr lang="de-DE" sz="1300" dirty="0">
                <a:latin typeface="+mj-lt"/>
              </a:rPr>
            </a:br>
            <a:r>
              <a:rPr lang="de-DE" sz="1300" dirty="0">
                <a:latin typeface="+mj-lt"/>
              </a:rPr>
              <a:t>§ 14 </a:t>
            </a:r>
            <a:r>
              <a:rPr lang="de-DE" sz="1300" dirty="0" err="1">
                <a:latin typeface="+mj-lt"/>
              </a:rPr>
              <a:t>AngG</a:t>
            </a:r>
            <a:r>
              <a:rPr lang="de-DE" sz="1300" dirty="0">
                <a:latin typeface="+mj-lt"/>
              </a:rPr>
              <a:t> (Gewinnbeteiligung), §§ 10 ff </a:t>
            </a:r>
            <a:r>
              <a:rPr lang="de-DE" sz="1300" dirty="0" err="1">
                <a:latin typeface="+mj-lt"/>
              </a:rPr>
              <a:t>AngG</a:t>
            </a:r>
            <a:r>
              <a:rPr lang="de-DE" sz="1300" dirty="0">
                <a:latin typeface="+mj-lt"/>
              </a:rPr>
              <a:t> (Provisionen)</a:t>
            </a:r>
            <a:br>
              <a:rPr lang="de-DE" sz="1300" dirty="0">
                <a:latin typeface="+mj-lt"/>
              </a:rPr>
            </a:br>
            <a:r>
              <a:rPr lang="de-DE" sz="1300" dirty="0">
                <a:latin typeface="+mj-lt"/>
              </a:rPr>
              <a:t>§ 2a AVRAG (Entgeltfortzahlung)</a:t>
            </a:r>
          </a:p>
          <a:p>
            <a:pPr>
              <a:spcBef>
                <a:spcPts val="375"/>
              </a:spcBef>
            </a:pPr>
            <a:r>
              <a:rPr lang="de-DE" sz="1300" dirty="0">
                <a:latin typeface="+mj-lt"/>
              </a:rPr>
              <a:t>Vereinzelt Regelungen in Kollektivverträgen</a:t>
            </a:r>
            <a:br>
              <a:rPr lang="de-DE" sz="1300" dirty="0">
                <a:latin typeface="+mj-lt"/>
              </a:rPr>
            </a:br>
            <a:r>
              <a:rPr lang="de-DE" sz="1300" dirty="0">
                <a:latin typeface="+mj-lt"/>
              </a:rPr>
              <a:t>z.B. KV Handelsangestellte</a:t>
            </a:r>
          </a:p>
          <a:p>
            <a:pPr>
              <a:spcBef>
                <a:spcPts val="375"/>
              </a:spcBef>
            </a:pPr>
            <a:r>
              <a:rPr lang="de-DE" sz="1300" dirty="0">
                <a:latin typeface="+mj-lt"/>
              </a:rPr>
              <a:t>Es gilt grundsätzlich Vertragsautonomie – mit wesentlichen Einschränkungen</a:t>
            </a:r>
          </a:p>
          <a:p>
            <a:pPr>
              <a:spcBef>
                <a:spcPts val="375"/>
              </a:spcBef>
            </a:pPr>
            <a:r>
              <a:rPr lang="de-DE" sz="1300" dirty="0">
                <a:latin typeface="+mj-lt"/>
              </a:rPr>
              <a:t>Sittenwidrigkeitsgrenze des § 879 (1) ABGB beachten</a:t>
            </a:r>
          </a:p>
          <a:p>
            <a:pPr>
              <a:spcBef>
                <a:spcPts val="375"/>
              </a:spcBef>
            </a:pPr>
            <a:r>
              <a:rPr lang="de-DE" sz="1300" dirty="0">
                <a:latin typeface="+mj-lt"/>
              </a:rPr>
              <a:t>Freiwillige Leistung, aber deswegen nicht unverbindlich oder widerrufbar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29A037-6EA7-37E0-63A8-0A307DF495C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900" b="0" i="0" u="none" strike="noStrike" kern="1200" cap="none" spc="0" normalizeH="0" baseline="0" noProof="0" dirty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27.09.2024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59F456-9E7E-A49E-6B42-F8526C8D583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Mitarbeiterbeteiligung – Arbeitsrechtliche Aspekte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7C3D39-3913-CE28-9300-8D9362BDA55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68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3118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D83DB-DA9E-6B8A-BC07-8BBC5BF1C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7451" y="1134737"/>
            <a:ext cx="2667000" cy="1795750"/>
          </a:xfrm>
        </p:spPr>
        <p:txBody>
          <a:bodyPr/>
          <a:lstStyle/>
          <a:p>
            <a:r>
              <a:rPr lang="de-DE" dirty="0"/>
              <a:t>Arbeitsrechtliche Rahmenbedingungen 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6E2961E-6E51-97A4-39C2-1EC3331F70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1035" y="904405"/>
            <a:ext cx="5001658" cy="3039749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10000"/>
              </a:lnSpc>
              <a:spcBef>
                <a:spcPts val="375"/>
              </a:spcBef>
              <a:buNone/>
            </a:pPr>
            <a:r>
              <a:rPr lang="de-AT" sz="5200" b="1" dirty="0">
                <a:solidFill>
                  <a:srgbClr val="333333"/>
                </a:solidFill>
                <a:effectLst/>
              </a:rPr>
              <a:t>Formerfordernisse, Geltungsbereich</a:t>
            </a:r>
          </a:p>
          <a:p>
            <a:pPr marL="358775" indent="-90488">
              <a:lnSpc>
                <a:spcPct val="110000"/>
              </a:lnSpc>
              <a:spcBef>
                <a:spcPts val="375"/>
              </a:spcBef>
              <a:tabLst>
                <a:tab pos="627063" algn="l"/>
              </a:tabLst>
            </a:pPr>
            <a:r>
              <a:rPr lang="de-AT" sz="5200" dirty="0">
                <a:solidFill>
                  <a:srgbClr val="333333"/>
                </a:solidFill>
              </a:rPr>
              <a:t>	</a:t>
            </a:r>
            <a:r>
              <a:rPr lang="de-AT" sz="5200" dirty="0"/>
              <a:t>Grundsätzlich Formfreiheit </a:t>
            </a:r>
            <a:br>
              <a:rPr lang="de-AT" sz="5200" dirty="0"/>
            </a:br>
            <a:r>
              <a:rPr lang="de-AT" sz="5200" dirty="0"/>
              <a:t>	(Schriftform aber unbedingt empfehlenswert!)</a:t>
            </a:r>
          </a:p>
          <a:p>
            <a:pPr marL="627063" indent="-358775">
              <a:lnSpc>
                <a:spcPct val="110000"/>
              </a:lnSpc>
              <a:spcBef>
                <a:spcPts val="375"/>
              </a:spcBef>
            </a:pPr>
            <a:r>
              <a:rPr lang="de-AT" sz="5200" dirty="0"/>
              <a:t>Betriebsvereinbarung</a:t>
            </a:r>
          </a:p>
          <a:p>
            <a:pPr marL="1198563" lvl="2" indent="-358775">
              <a:lnSpc>
                <a:spcPct val="110000"/>
              </a:lnSpc>
            </a:pPr>
            <a:r>
              <a:rPr lang="de-AT" sz="5200" dirty="0">
                <a:latin typeface="+mj-lt"/>
              </a:rPr>
              <a:t>notwendig bei Einführung von Leistungslohnsystemen und Prämien mit Leistungsbezug (nicht Provisionen) </a:t>
            </a:r>
            <a:br>
              <a:rPr lang="de-AT" sz="5200" dirty="0">
                <a:latin typeface="+mj-lt"/>
              </a:rPr>
            </a:br>
            <a:r>
              <a:rPr lang="de-AT" sz="5200" dirty="0">
                <a:latin typeface="+mj-lt"/>
              </a:rPr>
              <a:t>(§ 96 Abs 1 Z4 </a:t>
            </a:r>
            <a:r>
              <a:rPr lang="de-AT" sz="5200" dirty="0" err="1">
                <a:latin typeface="+mj-lt"/>
              </a:rPr>
              <a:t>ArbVG</a:t>
            </a:r>
            <a:r>
              <a:rPr lang="de-AT" sz="5200" dirty="0">
                <a:latin typeface="+mj-lt"/>
              </a:rPr>
              <a:t>)</a:t>
            </a:r>
          </a:p>
          <a:p>
            <a:pPr marL="1198563" lvl="2" indent="-358775">
              <a:lnSpc>
                <a:spcPct val="110000"/>
              </a:lnSpc>
            </a:pPr>
            <a:r>
              <a:rPr lang="de-AT" sz="5200" dirty="0">
                <a:latin typeface="+mj-lt"/>
              </a:rPr>
              <a:t>fakultativ bei Systemen der Gewinnbeteiligung (§ 97 Abs 1 Z 16 </a:t>
            </a:r>
            <a:r>
              <a:rPr lang="de-AT" sz="5200" dirty="0" err="1">
                <a:latin typeface="+mj-lt"/>
              </a:rPr>
              <a:t>ArbVG</a:t>
            </a:r>
            <a:r>
              <a:rPr lang="de-AT" sz="5200" dirty="0">
                <a:latin typeface="+mj-lt"/>
              </a:rPr>
              <a:t>)</a:t>
            </a:r>
          </a:p>
          <a:p>
            <a:pPr marL="554038">
              <a:lnSpc>
                <a:spcPct val="110000"/>
              </a:lnSpc>
              <a:spcBef>
                <a:spcPts val="375"/>
              </a:spcBef>
              <a:tabLst>
                <a:tab pos="630238" algn="l"/>
              </a:tabLst>
            </a:pPr>
            <a:r>
              <a:rPr lang="de-AT" sz="5200" dirty="0"/>
              <a:t>	</a:t>
            </a:r>
            <a:r>
              <a:rPr lang="de-AT" sz="5200" b="1" dirty="0"/>
              <a:t>Einzelanspruch </a:t>
            </a:r>
            <a:br>
              <a:rPr lang="de-AT" sz="5200" dirty="0"/>
            </a:br>
            <a:r>
              <a:rPr lang="de-AT" sz="5200" dirty="0">
                <a:solidFill>
                  <a:srgbClr val="333333"/>
                </a:solidFill>
                <a:effectLst/>
              </a:rPr>
              <a:t>	</a:t>
            </a:r>
            <a:r>
              <a:rPr lang="de-AT" sz="5200" dirty="0"/>
              <a:t>Mehrfaches, vorbehaltloses Gewähren einer Leistung kann 	eine Ergänzung des Einzelarbeitsvertrages begründen</a:t>
            </a:r>
          </a:p>
          <a:p>
            <a:pPr marL="554038">
              <a:lnSpc>
                <a:spcPct val="110000"/>
              </a:lnSpc>
              <a:spcBef>
                <a:spcPts val="375"/>
              </a:spcBef>
              <a:tabLst>
                <a:tab pos="630238" algn="l"/>
              </a:tabLst>
            </a:pPr>
            <a:r>
              <a:rPr lang="de-AT" sz="5200" dirty="0"/>
              <a:t>	</a:t>
            </a:r>
            <a:r>
              <a:rPr lang="de-AT" sz="5200" b="1" dirty="0"/>
              <a:t>Betriebliche Übung </a:t>
            </a:r>
            <a:br>
              <a:rPr lang="de-AT" sz="5200" dirty="0"/>
            </a:br>
            <a:r>
              <a:rPr lang="de-AT" sz="5200" dirty="0">
                <a:solidFill>
                  <a:srgbClr val="333333"/>
                </a:solidFill>
                <a:effectLst/>
              </a:rPr>
              <a:t>	</a:t>
            </a:r>
            <a:r>
              <a:rPr lang="de-AT" sz="5200" dirty="0"/>
              <a:t>Mehrfaches, vorbehaltloses Gewähren kann eine 	betriebliche Übung – auch für einen größeren Kreis von 	Arbeitnehmern – begründen</a:t>
            </a:r>
          </a:p>
          <a:p>
            <a:pPr marL="268288" indent="0">
              <a:lnSpc>
                <a:spcPct val="110000"/>
              </a:lnSpc>
              <a:spcBef>
                <a:spcPts val="375"/>
              </a:spcBef>
              <a:buNone/>
              <a:tabLst>
                <a:tab pos="630238" algn="l"/>
              </a:tabLst>
            </a:pPr>
            <a:r>
              <a:rPr lang="de-AT" sz="5200" dirty="0">
                <a:solidFill>
                  <a:srgbClr val="333333"/>
                </a:solidFill>
                <a:effectLst/>
              </a:rPr>
              <a:t>	Stichtagsbezogene Regelungen sind zulässig!</a:t>
            </a:r>
            <a:br>
              <a:rPr lang="de-AT" dirty="0">
                <a:solidFill>
                  <a:srgbClr val="333333"/>
                </a:solidFill>
                <a:effectLst/>
              </a:rPr>
            </a:br>
            <a:endParaRPr lang="de-AT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33BCBF-8A67-5332-2C5C-5B6EF95C2D3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900" b="0" i="0" u="none" strike="noStrike" kern="1200" cap="none" spc="0" normalizeH="0" baseline="0" noProof="0" dirty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27.09.2024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9EC4946-3ED0-52AB-DF62-72D442B9DA9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Mitarbeiterbeteiligung – Arbeitsrechtliche Aspekte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EDEC1A-1C1C-DAF3-4184-52286389D26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69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6131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C5DE6F-2034-4C32-00BD-EDFFCFBB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607" y="1135644"/>
            <a:ext cx="2457057" cy="1795750"/>
          </a:xfrm>
        </p:spPr>
        <p:txBody>
          <a:bodyPr/>
          <a:lstStyle/>
          <a:p>
            <a:r>
              <a:rPr lang="de-DE" dirty="0"/>
              <a:t>GmbH-Anteile I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4049F7-A1F7-9197-9279-17F2E8E2A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27858" y="965826"/>
            <a:ext cx="5524959" cy="3599642"/>
          </a:xfrm>
        </p:spPr>
        <p:txBody>
          <a:bodyPr>
            <a:noAutofit/>
          </a:bodyPr>
          <a:lstStyle/>
          <a:p>
            <a:pPr lvl="0">
              <a:spcBef>
                <a:spcPts val="375"/>
              </a:spcBef>
            </a:pPr>
            <a:r>
              <a:rPr lang="de-AT" sz="1300" b="1" dirty="0">
                <a:latin typeface="+mj-lt"/>
              </a:rPr>
              <a:t>Schaffung neuer Anteile für AN</a:t>
            </a:r>
          </a:p>
          <a:p>
            <a:pPr lvl="1"/>
            <a:r>
              <a:rPr lang="de-AT" sz="1300" u="sng" dirty="0">
                <a:latin typeface="+mj-lt"/>
              </a:rPr>
              <a:t>Halten eigener Anteile nur im Ausnahmefall</a:t>
            </a:r>
          </a:p>
          <a:p>
            <a:pPr lvl="1"/>
            <a:r>
              <a:rPr lang="de-AT" sz="1300" dirty="0">
                <a:latin typeface="+mj-lt"/>
              </a:rPr>
              <a:t>kurzfristige Kapitalerhöhung zumeist schwerfällig</a:t>
            </a:r>
          </a:p>
          <a:p>
            <a:pPr lvl="1"/>
            <a:r>
              <a:rPr lang="de-AT" sz="1300" dirty="0">
                <a:latin typeface="+mj-lt"/>
              </a:rPr>
              <a:t>keine wie AktG vergleichbaren Bestimmungen zur bedingten KE oder zur genehmigten KE</a:t>
            </a:r>
          </a:p>
          <a:p>
            <a:pPr lvl="1"/>
            <a:r>
              <a:rPr lang="de-AT" sz="1300" dirty="0">
                <a:latin typeface="+mj-lt"/>
              </a:rPr>
              <a:t>Lösung: „Parken“ von Anteilen bei einem TH, Ges oder Beteiligungsgesellschaft</a:t>
            </a:r>
          </a:p>
          <a:p>
            <a:pPr>
              <a:spcBef>
                <a:spcPts val="375"/>
              </a:spcBef>
            </a:pPr>
            <a:r>
              <a:rPr lang="de-AT" sz="1300" b="1" dirty="0">
                <a:latin typeface="+mj-lt"/>
              </a:rPr>
              <a:t>Einsichts- und Stimmrechte</a:t>
            </a:r>
          </a:p>
          <a:p>
            <a:pPr lvl="1"/>
            <a:r>
              <a:rPr lang="de-AT" sz="1300" dirty="0">
                <a:latin typeface="+mj-lt"/>
              </a:rPr>
              <a:t>§ 22 GmbHG: „umfassendes und unbeschränktes Bucheinsichtsrecht in alle geschäftlichen Unterlagen“ (</a:t>
            </a:r>
            <a:r>
              <a:rPr lang="de-AT" sz="1300" dirty="0" err="1">
                <a:latin typeface="+mj-lt"/>
              </a:rPr>
              <a:t>vgl</a:t>
            </a:r>
            <a:r>
              <a:rPr lang="de-AT" sz="1300" dirty="0">
                <a:latin typeface="+mj-lt"/>
              </a:rPr>
              <a:t> </a:t>
            </a:r>
            <a:r>
              <a:rPr lang="de-AT" sz="1300" dirty="0" err="1">
                <a:latin typeface="+mj-lt"/>
              </a:rPr>
              <a:t>ua</a:t>
            </a:r>
            <a:r>
              <a:rPr lang="de-AT" sz="1300" dirty="0">
                <a:latin typeface="+mj-lt"/>
              </a:rPr>
              <a:t> </a:t>
            </a:r>
            <a:r>
              <a:rPr lang="de-DE" sz="1300" dirty="0">
                <a:latin typeface="+mj-lt"/>
              </a:rPr>
              <a:t>OGH 6 Ob 175/10v, </a:t>
            </a:r>
            <a:r>
              <a:rPr lang="de-DE" sz="1300" dirty="0" err="1">
                <a:latin typeface="+mj-lt"/>
              </a:rPr>
              <a:t>RdW</a:t>
            </a:r>
            <a:r>
              <a:rPr lang="de-DE" sz="1300" dirty="0">
                <a:latin typeface="+mj-lt"/>
              </a:rPr>
              <a:t> 2011/148</a:t>
            </a:r>
            <a:r>
              <a:rPr lang="de-AT" sz="1300" dirty="0">
                <a:latin typeface="+mj-lt"/>
              </a:rPr>
              <a:t>)</a:t>
            </a:r>
          </a:p>
          <a:p>
            <a:pPr lvl="1"/>
            <a:r>
              <a:rPr lang="de-AT" sz="1300" dirty="0">
                <a:latin typeface="+mj-lt"/>
              </a:rPr>
              <a:t>§ 39 Absatz 2 letzter Satz GmbHG: Jedem Gesellschafter MUSS zumindest eine Stimme zustehen </a:t>
            </a:r>
          </a:p>
          <a:p>
            <a:pPr>
              <a:spcBef>
                <a:spcPts val="375"/>
              </a:spcBef>
            </a:pPr>
            <a:r>
              <a:rPr lang="de-AT" sz="1300" b="1" dirty="0">
                <a:latin typeface="+mj-lt"/>
              </a:rPr>
              <a:t>Haftung</a:t>
            </a:r>
          </a:p>
          <a:p>
            <a:pPr lvl="1"/>
            <a:r>
              <a:rPr lang="de-AT" sz="1300" dirty="0">
                <a:latin typeface="+mj-lt"/>
              </a:rPr>
              <a:t>§ 83 Abs 2 GmbHG: Ausfallshaftung</a:t>
            </a:r>
          </a:p>
          <a:p>
            <a:pPr lvl="0">
              <a:spcBef>
                <a:spcPts val="375"/>
              </a:spcBef>
            </a:pPr>
            <a:endParaRPr lang="de-AT" sz="1300" dirty="0">
              <a:latin typeface="+mj-lt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29A037-6EA7-37E0-63A8-0A307DF495C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0F1B6B0-EB41-744F-942E-98C2A7B241FC}" type="datetime1">
              <a:rPr lang="de-AT" smtClean="0"/>
              <a:t>26.09.2024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59F456-9E7E-A49E-6B42-F8526C8D583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dirty="0"/>
              <a:t>Überblick über Mitarbeiterbeteiligungsmodelle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7C3D39-3913-CE28-9300-8D9362BDA55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44D6AE0-5C4D-8C42-A26C-36DDA3637F46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104245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D83DB-DA9E-6B8A-BC07-8BBC5BF1C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8400" y="1134737"/>
            <a:ext cx="2676525" cy="1795750"/>
          </a:xfrm>
        </p:spPr>
        <p:txBody>
          <a:bodyPr/>
          <a:lstStyle/>
          <a:p>
            <a:r>
              <a:rPr lang="de-DE" dirty="0"/>
              <a:t>Arbeitsrechtliche Rahmenbedingungen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6E2961E-6E51-97A4-39C2-1EC3331F70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10000"/>
              </a:lnSpc>
              <a:spcBef>
                <a:spcPts val="375"/>
              </a:spcBef>
            </a:pPr>
            <a:r>
              <a:rPr lang="de-AT" sz="5200" b="1" dirty="0"/>
              <a:t>Arbeitsrechtlicher Gleichbehandlungsgrundsatz und Diskriminierungsverbote </a:t>
            </a:r>
            <a:r>
              <a:rPr lang="de-AT" sz="5200" dirty="0">
                <a:latin typeface="+mj-lt"/>
              </a:rPr>
              <a:t>(RIS-Justiz RS0060204)</a:t>
            </a:r>
            <a:endParaRPr lang="de-AT" sz="5200" b="1" dirty="0"/>
          </a:p>
          <a:p>
            <a:pPr>
              <a:lnSpc>
                <a:spcPct val="110000"/>
              </a:lnSpc>
              <a:spcBef>
                <a:spcPts val="375"/>
              </a:spcBef>
            </a:pPr>
            <a:endParaRPr lang="de-AT" sz="5200" dirty="0"/>
          </a:p>
          <a:p>
            <a:pPr marL="627063" lvl="1" indent="-284163">
              <a:lnSpc>
                <a:spcPct val="110000"/>
              </a:lnSpc>
            </a:pPr>
            <a:r>
              <a:rPr lang="de-AT" sz="5200" dirty="0">
                <a:latin typeface="+mj-lt"/>
              </a:rPr>
              <a:t>In Rechtsfortbildung aus der Fürsorgepflicht des AG entstanden</a:t>
            </a:r>
          </a:p>
          <a:p>
            <a:pPr marL="627063" lvl="1" indent="-284163">
              <a:lnSpc>
                <a:spcPct val="110000"/>
              </a:lnSpc>
            </a:pPr>
            <a:r>
              <a:rPr lang="de-DE" sz="5200" dirty="0">
                <a:latin typeface="+mj-lt"/>
              </a:rPr>
              <a:t>Arbeitgeber darf einzelne Arbeitnehmer nicht willkürlich (ohne sachliche Rechtfertigung)  schlechter behandeln als andere Arbeitnehmer. </a:t>
            </a:r>
          </a:p>
          <a:p>
            <a:pPr marL="971550" lvl="3" indent="-273050">
              <a:lnSpc>
                <a:spcPct val="110000"/>
              </a:lnSpc>
            </a:pPr>
            <a:r>
              <a:rPr lang="de-DE" sz="5200" dirty="0">
                <a:latin typeface="+mj-lt"/>
              </a:rPr>
              <a:t>Bspw. zulässig: geringere Gehaltserhöhung für Arbeitnehmer mit höherem Entgeltniveau</a:t>
            </a:r>
          </a:p>
          <a:p>
            <a:pPr marL="969963" lvl="2" indent="-284163">
              <a:lnSpc>
                <a:spcPct val="110000"/>
              </a:lnSpc>
            </a:pPr>
            <a:r>
              <a:rPr lang="de-DE" sz="5200" dirty="0">
                <a:latin typeface="+mj-lt"/>
              </a:rPr>
              <a:t>Klare zeitliche Differenzierungen („Stichtagsregelungen“ ) sind zulässig</a:t>
            </a:r>
          </a:p>
          <a:p>
            <a:pPr marL="342900" lvl="1" indent="0">
              <a:lnSpc>
                <a:spcPct val="110000"/>
              </a:lnSpc>
              <a:buNone/>
            </a:pPr>
            <a:endParaRPr lang="de-AT" sz="5200" dirty="0">
              <a:latin typeface="+mj-lt"/>
            </a:endParaRPr>
          </a:p>
          <a:p>
            <a:pPr marL="627063" lvl="1" indent="-284163">
              <a:lnSpc>
                <a:spcPct val="110000"/>
              </a:lnSpc>
            </a:pPr>
            <a:r>
              <a:rPr lang="de-DE" sz="5200" dirty="0">
                <a:latin typeface="+mj-lt"/>
              </a:rPr>
              <a:t>Teilzeitbenachteiligungsverbot!</a:t>
            </a:r>
          </a:p>
          <a:p>
            <a:pPr marL="0" indent="0">
              <a:buNone/>
            </a:pPr>
            <a:br>
              <a:rPr lang="de-AT" dirty="0">
                <a:effectLst/>
                <a:latin typeface="+mj-lt"/>
              </a:rPr>
            </a:br>
            <a:endParaRPr lang="de-AT" dirty="0">
              <a:effectLst/>
              <a:latin typeface="+mj-lt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33BCBF-8A67-5332-2C5C-5B6EF95C2D3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900" b="0" i="0" u="none" strike="noStrike" kern="1200" cap="none" spc="0" normalizeH="0" baseline="0" noProof="0" dirty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27.09.2024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9EC4946-3ED0-52AB-DF62-72D442B9DA9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Mitarbeiterbeteiligung – Arbeitsrechtliche Aspekte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EDEC1A-1C1C-DAF3-4184-52286389D26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70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774033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D83DB-DA9E-6B8A-BC07-8BBC5BF1C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8400" y="1134737"/>
            <a:ext cx="2676525" cy="1795750"/>
          </a:xfrm>
        </p:spPr>
        <p:txBody>
          <a:bodyPr/>
          <a:lstStyle/>
          <a:p>
            <a:r>
              <a:rPr lang="de-DE" dirty="0"/>
              <a:t>Arbeitsrechtliche Rahmenbedingungen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6E2961E-6E51-97A4-39C2-1EC3331F70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10000"/>
              </a:lnSpc>
              <a:spcBef>
                <a:spcPts val="375"/>
              </a:spcBef>
            </a:pPr>
            <a:r>
              <a:rPr lang="de-AT" sz="5200" b="1" dirty="0"/>
              <a:t>Arbeitsrechtlicher Gleichbehandlungsgrundsatz und Diskriminierungsverbote (RIS-Justiz RS0060204)</a:t>
            </a:r>
          </a:p>
          <a:p>
            <a:pPr marL="0" indent="0">
              <a:lnSpc>
                <a:spcPct val="110000"/>
              </a:lnSpc>
              <a:spcBef>
                <a:spcPts val="375"/>
              </a:spcBef>
              <a:buNone/>
            </a:pPr>
            <a:endParaRPr lang="de-AT" sz="5200" dirty="0"/>
          </a:p>
          <a:p>
            <a:pPr marL="627063" lvl="1" indent="-284163">
              <a:lnSpc>
                <a:spcPct val="110000"/>
              </a:lnSpc>
            </a:pPr>
            <a:r>
              <a:rPr lang="de-DE" sz="5200" dirty="0">
                <a:latin typeface="+mj-lt"/>
              </a:rPr>
              <a:t>Eine unsachliche Bevorzugung einzelner oder einiger Arbeitnehmer verstößt nicht gegen den Gleichbehandlungsgrundsatz, solange sie nicht auf einem generalisierenden Prinzip beruht</a:t>
            </a:r>
          </a:p>
          <a:p>
            <a:pPr marL="627063" lvl="1" indent="-284163">
              <a:lnSpc>
                <a:spcPct val="110000"/>
              </a:lnSpc>
            </a:pPr>
            <a:r>
              <a:rPr lang="de-DE" sz="5200" b="1" dirty="0">
                <a:latin typeface="+mj-lt"/>
              </a:rPr>
              <a:t>ABER</a:t>
            </a:r>
            <a:r>
              <a:rPr lang="de-DE" sz="5200" dirty="0">
                <a:latin typeface="+mj-lt"/>
              </a:rPr>
              <a:t>: Bevorzugung einzelner Arbeitnehmer kann gegen Diskriminierungsverbote im </a:t>
            </a:r>
            <a:r>
              <a:rPr lang="de-DE" sz="5200" dirty="0" err="1">
                <a:latin typeface="+mj-lt"/>
              </a:rPr>
              <a:t>GlBG</a:t>
            </a:r>
            <a:r>
              <a:rPr lang="de-DE" sz="5200" dirty="0">
                <a:latin typeface="+mj-lt"/>
              </a:rPr>
              <a:t> oder </a:t>
            </a:r>
            <a:r>
              <a:rPr lang="de-DE" sz="5200" dirty="0" err="1">
                <a:latin typeface="+mj-lt"/>
              </a:rPr>
              <a:t>BEinstG</a:t>
            </a:r>
            <a:r>
              <a:rPr lang="de-DE" sz="5200" dirty="0">
                <a:latin typeface="+mj-lt"/>
              </a:rPr>
              <a:t> verstoßen </a:t>
            </a:r>
            <a:br>
              <a:rPr lang="de-DE" sz="5200" dirty="0">
                <a:latin typeface="+mj-lt"/>
              </a:rPr>
            </a:br>
            <a:br>
              <a:rPr lang="de-DE" sz="5200" dirty="0">
                <a:latin typeface="+mj-lt"/>
              </a:rPr>
            </a:br>
            <a:r>
              <a:rPr lang="de-DE" sz="5200" b="1" dirty="0">
                <a:latin typeface="+mj-lt"/>
              </a:rPr>
              <a:t>Sensible Merkmale: </a:t>
            </a:r>
            <a:r>
              <a:rPr lang="de-DE" sz="5200" dirty="0">
                <a:latin typeface="+mj-lt"/>
              </a:rPr>
              <a:t>Geschlecht, Alter, sexuelle Orientierung, ethnische Zugehörigkeit, Religion, Weltanschauung, Behinderung</a:t>
            </a:r>
          </a:p>
          <a:p>
            <a:pPr marL="342900" lvl="1" indent="0">
              <a:buNone/>
            </a:pPr>
            <a:endParaRPr lang="de-AT" sz="1800" dirty="0">
              <a:latin typeface="+mj-lt"/>
            </a:endParaRPr>
          </a:p>
          <a:p>
            <a:pPr marL="0" indent="0">
              <a:buNone/>
            </a:pPr>
            <a:br>
              <a:rPr lang="de-AT" dirty="0">
                <a:effectLst/>
                <a:latin typeface="+mj-lt"/>
              </a:rPr>
            </a:br>
            <a:endParaRPr lang="de-AT" dirty="0">
              <a:effectLst/>
              <a:latin typeface="+mj-lt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33BCBF-8A67-5332-2C5C-5B6EF95C2D3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900" b="0" i="0" u="none" strike="noStrike" kern="1200" cap="none" spc="0" normalizeH="0" baseline="0" noProof="0" dirty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27.09.2024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9EC4946-3ED0-52AB-DF62-72D442B9DA9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Mitarbeiterbeteiligung – Arbeitsrechtliche Aspekte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EDEC1A-1C1C-DAF3-4184-52286389D26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71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603264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D83DB-DA9E-6B8A-BC07-8BBC5BF1C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7451" y="1134737"/>
            <a:ext cx="2667000" cy="1795750"/>
          </a:xfrm>
        </p:spPr>
        <p:txBody>
          <a:bodyPr/>
          <a:lstStyle/>
          <a:p>
            <a:r>
              <a:rPr lang="de-DE" dirty="0"/>
              <a:t>Arbeitsrechtliche Rahmenbedingungen 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6E2961E-6E51-97A4-39C2-1EC3331F70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375"/>
              </a:spcBef>
              <a:buNone/>
            </a:pPr>
            <a:r>
              <a:rPr lang="de-AT" sz="1300" b="1" dirty="0">
                <a:solidFill>
                  <a:srgbClr val="333333"/>
                </a:solidFill>
                <a:effectLst/>
                <a:latin typeface="+mj-lt"/>
              </a:rPr>
              <a:t>Auswirkungen auf Entgeltfortzahlungs- und Beendigungsansprüche</a:t>
            </a:r>
          </a:p>
          <a:p>
            <a:pPr marL="0" indent="0">
              <a:spcBef>
                <a:spcPts val="375"/>
              </a:spcBef>
              <a:buNone/>
            </a:pPr>
            <a:endParaRPr lang="de-AT" sz="1300" b="1" dirty="0">
              <a:solidFill>
                <a:srgbClr val="333333"/>
              </a:solidFill>
              <a:effectLst/>
              <a:latin typeface="+mj-lt"/>
            </a:endParaRPr>
          </a:p>
          <a:p>
            <a:pPr lvl="1"/>
            <a:r>
              <a:rPr lang="de-AT" sz="1300" dirty="0">
                <a:solidFill>
                  <a:srgbClr val="333333"/>
                </a:solidFill>
                <a:latin typeface="+mj-lt"/>
              </a:rPr>
              <a:t>Dem Anspruch auf Entgeltfortzahlung und Beendigungsansprüchen liegt ein weiter Entgeltbegriff zugrunde.</a:t>
            </a:r>
          </a:p>
          <a:p>
            <a:pPr lvl="1"/>
            <a:r>
              <a:rPr lang="de-AT" sz="1300" dirty="0">
                <a:solidFill>
                  <a:srgbClr val="333333"/>
                </a:solidFill>
                <a:effectLst/>
                <a:latin typeface="+mj-lt"/>
              </a:rPr>
              <a:t>Ausnahme</a:t>
            </a:r>
            <a:r>
              <a:rPr lang="de-AT" sz="1300" dirty="0">
                <a:solidFill>
                  <a:srgbClr val="333333"/>
                </a:solidFill>
                <a:latin typeface="+mj-lt"/>
              </a:rPr>
              <a:t> gem. § 2a AVRAG: Vorteile aus Beteiligungen am Unternehmen des Arbeitgebers (Kapitalanteile) oder verbundenen Konzernunternehmen und Optionen auf Erwerb von AG-Aktien </a:t>
            </a:r>
          </a:p>
          <a:p>
            <a:pPr lvl="1"/>
            <a:r>
              <a:rPr lang="de-AT" sz="1300" dirty="0">
                <a:solidFill>
                  <a:srgbClr val="333333"/>
                </a:solidFill>
                <a:effectLst/>
                <a:latin typeface="+mj-lt"/>
              </a:rPr>
              <a:t>Keine Ausnahme für andere Formen der Mitarbeiterbeteiligung (</a:t>
            </a:r>
            <a:r>
              <a:rPr lang="de-AT" sz="1300" dirty="0">
                <a:solidFill>
                  <a:srgbClr val="333333"/>
                </a:solidFill>
                <a:latin typeface="+mj-lt"/>
              </a:rPr>
              <a:t>z.B. </a:t>
            </a:r>
            <a:r>
              <a:rPr lang="de-AT" sz="1300" dirty="0">
                <a:solidFill>
                  <a:srgbClr val="333333"/>
                </a:solidFill>
                <a:effectLst/>
                <a:latin typeface="+mj-lt"/>
              </a:rPr>
              <a:t>Gewinn- oder Ertragsbeteiligungen), nach </a:t>
            </a:r>
            <a:r>
              <a:rPr lang="de-AT" sz="1300" dirty="0" err="1">
                <a:solidFill>
                  <a:srgbClr val="333333"/>
                </a:solidFill>
                <a:effectLst/>
                <a:latin typeface="+mj-lt"/>
              </a:rPr>
              <a:t>hL</a:t>
            </a:r>
            <a:r>
              <a:rPr lang="de-AT" sz="1300" dirty="0">
                <a:solidFill>
                  <a:srgbClr val="333333"/>
                </a:solidFill>
                <a:effectLst/>
                <a:latin typeface="+mj-lt"/>
              </a:rPr>
              <a:t> auch nicht für virtuelle Beteiligungen</a:t>
            </a:r>
            <a:br>
              <a:rPr lang="de-AT" dirty="0">
                <a:solidFill>
                  <a:srgbClr val="333333"/>
                </a:solidFill>
                <a:effectLst/>
                <a:latin typeface="+mj-lt"/>
              </a:rPr>
            </a:br>
            <a:endParaRPr lang="de-AT" dirty="0">
              <a:solidFill>
                <a:srgbClr val="000000"/>
              </a:solidFill>
              <a:effectLst/>
              <a:latin typeface="+mj-lt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33BCBF-8A67-5332-2C5C-5B6EF95C2D3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900" b="0" i="0" u="none" strike="noStrike" kern="1200" cap="none" spc="0" normalizeH="0" baseline="0" noProof="0" dirty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27.09.2024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9EC4946-3ED0-52AB-DF62-72D442B9DA9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Mitarbeiterbeteiligung – Arbeitsrechtliche Aspekte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EDEC1A-1C1C-DAF3-4184-52286389D26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72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145054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C5DE6F-2034-4C32-00BD-EDFFCFBB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1" y="1185438"/>
            <a:ext cx="2895600" cy="1795750"/>
          </a:xfrm>
        </p:spPr>
        <p:txBody>
          <a:bodyPr/>
          <a:lstStyle/>
          <a:p>
            <a:r>
              <a:rPr lang="de-DE" dirty="0"/>
              <a:t>Gestaltungsmöglichkeiten</a:t>
            </a:r>
            <a:br>
              <a:rPr lang="de-DE" dirty="0"/>
            </a:br>
            <a:r>
              <a:rPr lang="de-DE" dirty="0"/>
              <a:t>und ihre Grenzen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4049F7-A1F7-9197-9279-17F2E8E2A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19041" y="1135644"/>
            <a:ext cx="5001658" cy="2703539"/>
          </a:xfrm>
        </p:spPr>
        <p:txBody>
          <a:bodyPr>
            <a:normAutofit/>
          </a:bodyPr>
          <a:lstStyle/>
          <a:p>
            <a:pPr marL="0" indent="0">
              <a:spcBef>
                <a:spcPts val="375"/>
              </a:spcBef>
              <a:buNone/>
            </a:pPr>
            <a:r>
              <a:rPr lang="de-AT" sz="1300" b="1" dirty="0">
                <a:latin typeface="+mj-lt"/>
              </a:rPr>
              <a:t>Beteiligungen und Entgelt</a:t>
            </a:r>
          </a:p>
          <a:p>
            <a:pPr lvl="1"/>
            <a:r>
              <a:rPr lang="de-AT" sz="1300" dirty="0">
                <a:latin typeface="+mj-lt"/>
              </a:rPr>
              <a:t>Keine Vorgabe zu Ausmaß der Beteiligung</a:t>
            </a:r>
          </a:p>
          <a:p>
            <a:pPr lvl="1"/>
            <a:r>
              <a:rPr lang="de-AT" sz="1300" dirty="0">
                <a:latin typeface="+mj-lt"/>
              </a:rPr>
              <a:t>KV-Mindestentgelte müssen gewährt werden</a:t>
            </a:r>
          </a:p>
          <a:p>
            <a:pPr lvl="1"/>
            <a:r>
              <a:rPr lang="de-AT" sz="1300" dirty="0">
                <a:latin typeface="+mj-lt"/>
              </a:rPr>
              <a:t>Geldleistungsverpflichtung</a:t>
            </a:r>
          </a:p>
          <a:p>
            <a:pPr marL="987425" lvl="2" indent="-301625">
              <a:buFont typeface="Wingdings" panose="05000000000000000000" pitchFamily="2" charset="2"/>
              <a:buChar char="à"/>
            </a:pPr>
            <a:r>
              <a:rPr lang="de-AT" sz="1300" dirty="0">
                <a:latin typeface="+mj-lt"/>
                <a:sym typeface="Wingdings" panose="05000000000000000000" pitchFamily="2" charset="2"/>
              </a:rPr>
              <a:t>(</a:t>
            </a:r>
            <a:r>
              <a:rPr lang="de-AT" sz="1300" dirty="0" err="1">
                <a:latin typeface="+mj-lt"/>
                <a:sym typeface="Wingdings" panose="05000000000000000000" pitchFamily="2" charset="2"/>
              </a:rPr>
              <a:t>Mindest</a:t>
            </a:r>
            <a:r>
              <a:rPr lang="de-AT" sz="1300" dirty="0">
                <a:latin typeface="+mj-lt"/>
                <a:sym typeface="Wingdings" panose="05000000000000000000" pitchFamily="2" charset="2"/>
              </a:rPr>
              <a:t>)Entgelte lt. KV müssen (sofern es keine Ausnahmebestimmung gibt) in Geld gewährt werden</a:t>
            </a:r>
          </a:p>
          <a:p>
            <a:pPr marL="987425" lvl="2" indent="-301625">
              <a:buFont typeface="Wingdings" panose="05000000000000000000" pitchFamily="2" charset="2"/>
              <a:buChar char="à"/>
            </a:pPr>
            <a:r>
              <a:rPr lang="de-AT" sz="1300" dirty="0">
                <a:latin typeface="+mj-lt"/>
                <a:sym typeface="Wingdings" panose="05000000000000000000" pitchFamily="2" charset="2"/>
              </a:rPr>
              <a:t>Virtuelle Beteiligungen sind keine Geld-, sondern Sachbezüge</a:t>
            </a:r>
            <a:endParaRPr lang="de-AT" sz="1300" dirty="0">
              <a:latin typeface="+mj-lt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29A037-6EA7-37E0-63A8-0A307DF495C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900" b="0" i="0" u="none" strike="noStrike" kern="1200" cap="none" spc="0" normalizeH="0" baseline="0" noProof="0" dirty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27.09.2024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59F456-9E7E-A49E-6B42-F8526C8D583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Mitarbeiterbeteiligung – Arbeitsrechtliche Aspekte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7C3D39-3913-CE28-9300-8D9362BDA55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73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576770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D83DB-DA9E-6B8A-BC07-8BBC5BF1C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050" y="1134737"/>
            <a:ext cx="2819401" cy="1795750"/>
          </a:xfrm>
        </p:spPr>
        <p:txBody>
          <a:bodyPr/>
          <a:lstStyle/>
          <a:p>
            <a:r>
              <a:rPr lang="de-DE" dirty="0"/>
              <a:t>Gestaltungsmöglichkeiten und ihre Grenzen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6E2961E-6E51-97A4-39C2-1EC3331F70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375"/>
              </a:spcBef>
              <a:buNone/>
            </a:pPr>
            <a:r>
              <a:rPr lang="de-AT" sz="1300" b="1" dirty="0">
                <a:solidFill>
                  <a:srgbClr val="333333"/>
                </a:solidFill>
              </a:rPr>
              <a:t>Widerrufs- und Unverbindlichkeitsvorbehalte</a:t>
            </a:r>
          </a:p>
          <a:p>
            <a:pPr lvl="1"/>
            <a:r>
              <a:rPr lang="de-AT" sz="1300" dirty="0">
                <a:solidFill>
                  <a:srgbClr val="333333"/>
                </a:solidFill>
                <a:effectLst/>
                <a:latin typeface="+mj-lt"/>
              </a:rPr>
              <a:t>Bestehende Ansprüchen können grundsätzlich nicht einseitig vom Arbeitgeber abgeändert oder vernichtet werden</a:t>
            </a:r>
          </a:p>
          <a:p>
            <a:pPr lvl="1"/>
            <a:r>
              <a:rPr lang="de-AT" sz="1300" dirty="0">
                <a:solidFill>
                  <a:srgbClr val="333333"/>
                </a:solidFill>
                <a:effectLst/>
                <a:latin typeface="+mj-lt"/>
              </a:rPr>
              <a:t>Einseitige Gestaltungsrechte durch</a:t>
            </a:r>
          </a:p>
          <a:p>
            <a:pPr lvl="2"/>
            <a:r>
              <a:rPr lang="de-AT" sz="1300" dirty="0">
                <a:solidFill>
                  <a:srgbClr val="333333"/>
                </a:solidFill>
                <a:latin typeface="+mj-lt"/>
              </a:rPr>
              <a:t>Widerrufsvorbehalte</a:t>
            </a:r>
          </a:p>
          <a:p>
            <a:pPr marL="985838" lvl="2" indent="-90488">
              <a:buNone/>
              <a:tabLst>
                <a:tab pos="803275" algn="l"/>
              </a:tabLst>
            </a:pPr>
            <a:r>
              <a:rPr lang="de-AT" sz="1300" dirty="0">
                <a:solidFill>
                  <a:srgbClr val="333333"/>
                </a:solidFill>
                <a:effectLst/>
                <a:latin typeface="+mj-lt"/>
              </a:rPr>
              <a:t>	</a:t>
            </a:r>
            <a:r>
              <a:rPr lang="de-AT" sz="1300" dirty="0">
                <a:solidFill>
                  <a:srgbClr val="333333"/>
                </a:solidFill>
                <a:effectLst/>
                <a:latin typeface="+mj-lt"/>
                <a:sym typeface="Wingdings" panose="05000000000000000000" pitchFamily="2" charset="2"/>
              </a:rPr>
              <a:t>	</a:t>
            </a:r>
            <a:r>
              <a:rPr lang="de-AT" sz="1300" dirty="0">
                <a:solidFill>
                  <a:srgbClr val="333333"/>
                </a:solidFill>
                <a:latin typeface="+mj-lt"/>
              </a:rPr>
              <a:t>Vernichtet den Anspruch für die Zukunft</a:t>
            </a:r>
          </a:p>
          <a:p>
            <a:pPr marL="1346200" lvl="2" indent="-360363">
              <a:buFont typeface="Wingdings" panose="05000000000000000000" pitchFamily="2" charset="2"/>
              <a:buChar char="à"/>
              <a:tabLst>
                <a:tab pos="803275" algn="l"/>
              </a:tabLst>
            </a:pPr>
            <a:r>
              <a:rPr lang="de-AT" sz="1300" dirty="0">
                <a:solidFill>
                  <a:srgbClr val="333333"/>
                </a:solidFill>
                <a:effectLst/>
                <a:latin typeface="+mj-lt"/>
                <a:sym typeface="Wingdings" panose="05000000000000000000" pitchFamily="2" charset="2"/>
              </a:rPr>
              <a:t>Ausübungskontrolle </a:t>
            </a:r>
            <a:r>
              <a:rPr lang="de-AT" sz="1300" dirty="0">
                <a:solidFill>
                  <a:srgbClr val="333333"/>
                </a:solidFill>
                <a:latin typeface="+mj-lt"/>
                <a:sym typeface="Wingdings" panose="05000000000000000000" pitchFamily="2" charset="2"/>
              </a:rPr>
              <a:t>(sachlicher Grund, 	billiges Ermessen)</a:t>
            </a:r>
          </a:p>
          <a:p>
            <a:pPr marL="895350" lvl="2" indent="-268288">
              <a:tabLst>
                <a:tab pos="803275" algn="l"/>
              </a:tabLst>
            </a:pPr>
            <a:r>
              <a:rPr lang="de-AT" sz="1300" dirty="0">
                <a:solidFill>
                  <a:srgbClr val="333333"/>
                </a:solidFill>
                <a:latin typeface="+mj-lt"/>
              </a:rPr>
              <a:t>Unverbindlichkeitsvorbehalte</a:t>
            </a:r>
          </a:p>
          <a:p>
            <a:pPr marL="1346200" lvl="2" indent="-360363">
              <a:buFont typeface="Wingdings" panose="05000000000000000000" pitchFamily="2" charset="2"/>
              <a:buChar char="à"/>
              <a:tabLst>
                <a:tab pos="803275" algn="l"/>
              </a:tabLst>
            </a:pPr>
            <a:r>
              <a:rPr lang="de-AT" sz="1300" dirty="0">
                <a:solidFill>
                  <a:srgbClr val="333333"/>
                </a:solidFill>
                <a:effectLst/>
                <a:latin typeface="+mj-lt"/>
              </a:rPr>
              <a:t>Verhindert das Entstehen eines Anspruchs für die Zukunft</a:t>
            </a:r>
            <a:br>
              <a:rPr lang="de-AT" dirty="0">
                <a:solidFill>
                  <a:srgbClr val="333333"/>
                </a:solidFill>
                <a:effectLst/>
                <a:latin typeface="+mj-lt"/>
              </a:rPr>
            </a:br>
            <a:endParaRPr lang="de-AT" dirty="0">
              <a:solidFill>
                <a:srgbClr val="000000"/>
              </a:solidFill>
              <a:effectLst/>
              <a:latin typeface="+mj-lt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33BCBF-8A67-5332-2C5C-5B6EF95C2D3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900" b="0" i="0" u="none" strike="noStrike" kern="1200" cap="none" spc="0" normalizeH="0" baseline="0" noProof="0" dirty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27.09.2024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9EC4946-3ED0-52AB-DF62-72D442B9DA9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Mitarbeiterbeteiligung – Arbeitsrechtliche Aspekte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EDEC1A-1C1C-DAF3-4184-52286389D26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74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145408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D83DB-DA9E-6B8A-BC07-8BBC5BF1C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050" y="1134737"/>
            <a:ext cx="2819401" cy="1795750"/>
          </a:xfrm>
        </p:spPr>
        <p:txBody>
          <a:bodyPr/>
          <a:lstStyle/>
          <a:p>
            <a:r>
              <a:rPr lang="de-DE" dirty="0"/>
              <a:t>Gestaltungsmöglichkeiten und ihre Grenzen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6E2961E-6E51-97A4-39C2-1EC3331F70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0653" y="1135644"/>
            <a:ext cx="5001658" cy="3227350"/>
          </a:xfrm>
        </p:spPr>
        <p:txBody>
          <a:bodyPr>
            <a:noAutofit/>
          </a:bodyPr>
          <a:lstStyle/>
          <a:p>
            <a:pPr marL="0" indent="0">
              <a:spcBef>
                <a:spcPts val="375"/>
              </a:spcBef>
              <a:buNone/>
            </a:pPr>
            <a:r>
              <a:rPr lang="de-AT" sz="1300" b="1" dirty="0">
                <a:solidFill>
                  <a:srgbClr val="333333"/>
                </a:solidFill>
                <a:effectLst/>
                <a:latin typeface="+mj-lt"/>
              </a:rPr>
              <a:t>Beendigung des Arbeitsverhältnisses I</a:t>
            </a:r>
          </a:p>
          <a:p>
            <a:pPr marL="0" indent="0">
              <a:spcBef>
                <a:spcPts val="375"/>
              </a:spcBef>
              <a:buNone/>
            </a:pPr>
            <a:endParaRPr lang="de-AT" sz="1300" dirty="0"/>
          </a:p>
          <a:p>
            <a:pPr marL="534988" lvl="1" indent="-192088"/>
            <a:r>
              <a:rPr lang="de-DE" sz="1300" dirty="0">
                <a:latin typeface="+mj-lt"/>
              </a:rPr>
              <a:t>Intention des Arbeitgebers</a:t>
            </a:r>
          </a:p>
          <a:p>
            <a:pPr marL="803275" lvl="2" indent="-117475">
              <a:tabLst>
                <a:tab pos="627063" algn="l"/>
                <a:tab pos="803275" algn="l"/>
                <a:tab pos="895350" algn="l"/>
              </a:tabLst>
            </a:pPr>
            <a:r>
              <a:rPr lang="de-DE" sz="1300" dirty="0">
                <a:latin typeface="+mj-lt"/>
              </a:rPr>
              <a:t>	Keine Partizipation am Unternehmenserfolg mehr bei 	Kündigung oder Beendigung des Dienstverhältnisses 	(v.a. bei Initiative/ Verschulden des Arbeitnehmers)</a:t>
            </a:r>
          </a:p>
          <a:p>
            <a:pPr marL="895350" lvl="2" indent="-209550">
              <a:tabLst>
                <a:tab pos="627063" algn="l"/>
                <a:tab pos="803275" algn="l"/>
                <a:tab pos="895350" algn="l"/>
              </a:tabLst>
            </a:pPr>
            <a:r>
              <a:rPr lang="de-DE" sz="1300" dirty="0">
                <a:latin typeface="+mj-lt"/>
              </a:rPr>
              <a:t>Virtuelle Beteiligungen: </a:t>
            </a:r>
            <a:r>
              <a:rPr lang="de-DE" sz="1300" dirty="0" err="1">
                <a:latin typeface="+mj-lt"/>
              </a:rPr>
              <a:t>Good</a:t>
            </a:r>
            <a:r>
              <a:rPr lang="de-DE" sz="1300" dirty="0">
                <a:latin typeface="+mj-lt"/>
              </a:rPr>
              <a:t> </a:t>
            </a:r>
            <a:r>
              <a:rPr lang="de-DE" sz="1300" dirty="0" err="1">
                <a:latin typeface="+mj-lt"/>
              </a:rPr>
              <a:t>Leaver</a:t>
            </a:r>
            <a:r>
              <a:rPr lang="de-DE" sz="1300" dirty="0">
                <a:latin typeface="+mj-lt"/>
              </a:rPr>
              <a:t>/ Bad </a:t>
            </a:r>
            <a:r>
              <a:rPr lang="de-DE" sz="1300" dirty="0" err="1">
                <a:latin typeface="+mj-lt"/>
              </a:rPr>
              <a:t>Leaver</a:t>
            </a:r>
            <a:r>
              <a:rPr lang="de-DE" sz="1300" dirty="0">
                <a:latin typeface="+mj-lt"/>
              </a:rPr>
              <a:t> - Klauseln</a:t>
            </a:r>
          </a:p>
          <a:p>
            <a:pPr lvl="1">
              <a:tabLst>
                <a:tab pos="627063" algn="l"/>
              </a:tabLst>
            </a:pPr>
            <a:r>
              <a:rPr lang="de-DE" sz="1300" dirty="0">
                <a:latin typeface="+mj-lt"/>
              </a:rPr>
              <a:t>	</a:t>
            </a:r>
            <a:r>
              <a:rPr lang="de-DE" sz="1300" b="1" dirty="0">
                <a:latin typeface="+mj-lt"/>
              </a:rPr>
              <a:t>Aliquotierungsregelung des § 16 </a:t>
            </a:r>
            <a:r>
              <a:rPr lang="de-DE" sz="1300" b="1" dirty="0" err="1">
                <a:latin typeface="+mj-lt"/>
              </a:rPr>
              <a:t>AngG</a:t>
            </a:r>
            <a:endParaRPr lang="de-DE" sz="1300" b="1" dirty="0">
              <a:latin typeface="+mj-lt"/>
            </a:endParaRPr>
          </a:p>
          <a:p>
            <a:pPr marL="803275" lvl="2" indent="-117475">
              <a:tabLst>
                <a:tab pos="627063" algn="l"/>
                <a:tab pos="803275" algn="l"/>
                <a:tab pos="895350" algn="l"/>
              </a:tabLst>
            </a:pPr>
            <a:r>
              <a:rPr lang="de-DE" sz="1300" dirty="0">
                <a:latin typeface="+mj-lt"/>
              </a:rPr>
              <a:t>	Arbeitnehmer haben bei Beendigung des 	Dienstverhältnisses </a:t>
            </a:r>
            <a:r>
              <a:rPr lang="de-DE" sz="1300" b="1" dirty="0">
                <a:latin typeface="+mj-lt"/>
              </a:rPr>
              <a:t>vor Fälligkeit </a:t>
            </a:r>
            <a:r>
              <a:rPr lang="de-DE" sz="1300" dirty="0">
                <a:latin typeface="+mj-lt"/>
              </a:rPr>
              <a:t>einer periodischen 	oder anderen besonderen Entlohnung einen Anspruch 	entsprechend dem </a:t>
            </a:r>
            <a:r>
              <a:rPr lang="de-DE" sz="1300" b="1" dirty="0">
                <a:latin typeface="+mj-lt"/>
              </a:rPr>
              <a:t>Verhältnis</a:t>
            </a:r>
            <a:r>
              <a:rPr lang="de-DE" sz="1300" dirty="0">
                <a:latin typeface="+mj-lt"/>
              </a:rPr>
              <a:t> zwischen maßgeblicher 	Periode und zurückgelegter Dienstzeit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33BCBF-8A67-5332-2C5C-5B6EF95C2D3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900" b="0" i="0" u="none" strike="noStrike" kern="1200" cap="none" spc="0" normalizeH="0" baseline="0" noProof="0" dirty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27.09.2024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9EC4946-3ED0-52AB-DF62-72D442B9DA9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Mitarbeiterbeteiligung – Arbeitsrechtliche Aspekte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EDEC1A-1C1C-DAF3-4184-52286389D26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75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625854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D83DB-DA9E-6B8A-BC07-8BBC5BF1C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050" y="1134737"/>
            <a:ext cx="2819401" cy="1795750"/>
          </a:xfrm>
        </p:spPr>
        <p:txBody>
          <a:bodyPr/>
          <a:lstStyle/>
          <a:p>
            <a:r>
              <a:rPr lang="de-DE" dirty="0"/>
              <a:t>Gestaltungsmöglichkeiten und ihre Grenzen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6E2961E-6E51-97A4-39C2-1EC3331F70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375"/>
              </a:spcBef>
              <a:buNone/>
            </a:pPr>
            <a:r>
              <a:rPr lang="de-AT" sz="1300" b="1" dirty="0">
                <a:solidFill>
                  <a:srgbClr val="333333"/>
                </a:solidFill>
                <a:effectLst/>
                <a:latin typeface="+mj-lt"/>
              </a:rPr>
              <a:t>Beendigung des Arbeitsverhältnisses II</a:t>
            </a:r>
          </a:p>
          <a:p>
            <a:pPr marL="0" indent="0">
              <a:lnSpc>
                <a:spcPct val="100000"/>
              </a:lnSpc>
              <a:spcBef>
                <a:spcPts val="375"/>
              </a:spcBef>
              <a:buNone/>
            </a:pPr>
            <a:endParaRPr lang="de-AT" sz="1300" dirty="0"/>
          </a:p>
          <a:p>
            <a:pPr marL="273050" indent="-273050">
              <a:lnSpc>
                <a:spcPct val="100000"/>
              </a:lnSpc>
              <a:spcBef>
                <a:spcPts val="375"/>
              </a:spcBef>
            </a:pPr>
            <a:r>
              <a:rPr lang="de-DE" sz="1300" dirty="0">
                <a:latin typeface="+mj-lt"/>
              </a:rPr>
              <a:t>Aliquotierungsregelung des § 16 </a:t>
            </a:r>
            <a:r>
              <a:rPr lang="de-DE" sz="1300" dirty="0" err="1">
                <a:latin typeface="+mj-lt"/>
              </a:rPr>
              <a:t>AngG</a:t>
            </a:r>
            <a:endParaRPr lang="de-DE" sz="1300" dirty="0">
              <a:latin typeface="+mj-lt"/>
            </a:endParaRPr>
          </a:p>
          <a:p>
            <a:pPr marL="895350" lvl="2" indent="-209550">
              <a:lnSpc>
                <a:spcPct val="100000"/>
              </a:lnSpc>
              <a:tabLst>
                <a:tab pos="627063" algn="l"/>
                <a:tab pos="895350" algn="l"/>
              </a:tabLst>
            </a:pPr>
            <a:r>
              <a:rPr lang="de-DE" sz="1300" dirty="0">
                <a:latin typeface="+mj-lt"/>
              </a:rPr>
              <a:t>….ist nicht anspruchsbegründend, sie setzt Anspruch voraus</a:t>
            </a:r>
          </a:p>
          <a:p>
            <a:pPr marL="895350" lvl="2" indent="-209550">
              <a:lnSpc>
                <a:spcPct val="100000"/>
              </a:lnSpc>
              <a:tabLst>
                <a:tab pos="627063" algn="l"/>
                <a:tab pos="895350" algn="l"/>
              </a:tabLst>
            </a:pPr>
            <a:r>
              <a:rPr lang="de-DE" sz="1300" dirty="0">
                <a:latin typeface="+mj-lt"/>
              </a:rPr>
              <a:t>….gilt nicht für Arbeiter</a:t>
            </a:r>
          </a:p>
          <a:p>
            <a:pPr marL="895350" lvl="2" indent="-209550">
              <a:lnSpc>
                <a:spcPct val="100000"/>
              </a:lnSpc>
              <a:tabLst>
                <a:tab pos="627063" algn="l"/>
                <a:tab pos="895350" algn="l"/>
              </a:tabLst>
            </a:pPr>
            <a:r>
              <a:rPr lang="de-DE" sz="1300" dirty="0">
                <a:latin typeface="+mj-lt"/>
              </a:rPr>
              <a:t>…ist relativ zwingendes Recht</a:t>
            </a:r>
          </a:p>
          <a:p>
            <a:pPr marL="534988" lvl="1" indent="-192088">
              <a:lnSpc>
                <a:spcPct val="100000"/>
              </a:lnSpc>
            </a:pPr>
            <a:endParaRPr lang="de-DE" sz="1300" dirty="0">
              <a:latin typeface="+mj-lt"/>
            </a:endParaRPr>
          </a:p>
          <a:p>
            <a:pPr marL="273050" lvl="1" indent="-273050">
              <a:lnSpc>
                <a:spcPct val="100000"/>
              </a:lnSpc>
            </a:pPr>
            <a:r>
              <a:rPr lang="de-DE" sz="1300" dirty="0">
                <a:latin typeface="+mj-lt"/>
              </a:rPr>
              <a:t>Typische Anwendungsfälle § 16 </a:t>
            </a:r>
            <a:r>
              <a:rPr lang="de-DE" sz="1300" dirty="0" err="1">
                <a:latin typeface="+mj-lt"/>
              </a:rPr>
              <a:t>AngG</a:t>
            </a:r>
            <a:endParaRPr lang="de-DE" sz="1300" dirty="0">
              <a:latin typeface="+mj-lt"/>
            </a:endParaRPr>
          </a:p>
          <a:p>
            <a:pPr marL="985838" lvl="2" indent="-300038">
              <a:lnSpc>
                <a:spcPct val="100000"/>
              </a:lnSpc>
              <a:tabLst>
                <a:tab pos="627063" algn="l"/>
                <a:tab pos="895350" algn="l"/>
              </a:tabLst>
            </a:pPr>
            <a:r>
              <a:rPr lang="de-DE" sz="1300" dirty="0">
                <a:latin typeface="+mj-lt"/>
              </a:rPr>
              <a:t>Sonderzahlungen</a:t>
            </a:r>
          </a:p>
          <a:p>
            <a:pPr marL="985838" lvl="2" indent="-300038">
              <a:lnSpc>
                <a:spcPct val="100000"/>
              </a:lnSpc>
              <a:tabLst>
                <a:tab pos="627063" algn="l"/>
                <a:tab pos="803275" algn="l"/>
                <a:tab pos="895350" algn="l"/>
              </a:tabLst>
            </a:pPr>
            <a:r>
              <a:rPr lang="de-DE" sz="1300" dirty="0">
                <a:latin typeface="+mj-lt"/>
              </a:rPr>
              <a:t>Umsatzprovisionen</a:t>
            </a:r>
          </a:p>
          <a:p>
            <a:pPr marL="985838" lvl="2" indent="-300038">
              <a:lnSpc>
                <a:spcPct val="100000"/>
              </a:lnSpc>
              <a:tabLst>
                <a:tab pos="627063" algn="l"/>
                <a:tab pos="803275" algn="l"/>
                <a:tab pos="895350" algn="l"/>
              </a:tabLst>
            </a:pPr>
            <a:r>
              <a:rPr lang="de-DE" sz="1300" dirty="0">
                <a:latin typeface="+mj-lt"/>
              </a:rPr>
              <a:t>Gewinnbeteiligungen</a:t>
            </a:r>
          </a:p>
          <a:p>
            <a:pPr marL="985838" lvl="2" indent="-300038">
              <a:lnSpc>
                <a:spcPct val="100000"/>
              </a:lnSpc>
              <a:tabLst>
                <a:tab pos="627063" algn="l"/>
                <a:tab pos="803275" algn="l"/>
                <a:tab pos="895350" algn="l"/>
              </a:tabLst>
            </a:pPr>
            <a:r>
              <a:rPr lang="de-DE" sz="1300" dirty="0">
                <a:latin typeface="+mj-lt"/>
              </a:rPr>
              <a:t>Jahresprämien</a:t>
            </a:r>
          </a:p>
          <a:p>
            <a:pPr marL="685800" lvl="2" indent="0">
              <a:buNone/>
              <a:tabLst>
                <a:tab pos="627063" algn="l"/>
                <a:tab pos="803275" algn="l"/>
                <a:tab pos="895350" algn="l"/>
              </a:tabLst>
            </a:pPr>
            <a:endParaRPr lang="de-DE" sz="2200" dirty="0">
              <a:latin typeface="+mj-lt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33BCBF-8A67-5332-2C5C-5B6EF95C2D3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900" b="0" i="0" u="none" strike="noStrike" kern="1200" cap="none" spc="0" normalizeH="0" baseline="0" noProof="0" dirty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27.09.2024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9EC4946-3ED0-52AB-DF62-72D442B9DA9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Mitarbeiterbeteiligung – Arbeitsrechtliche Aspekte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EDEC1A-1C1C-DAF3-4184-52286389D26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76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305102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D83DB-DA9E-6B8A-BC07-8BBC5BF1C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050" y="1134737"/>
            <a:ext cx="2819401" cy="1795750"/>
          </a:xfrm>
        </p:spPr>
        <p:txBody>
          <a:bodyPr/>
          <a:lstStyle/>
          <a:p>
            <a:r>
              <a:rPr lang="de-DE" dirty="0"/>
              <a:t>Gestaltungsmöglichkeiten und ihre Grenzen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6E2961E-6E51-97A4-39C2-1EC3331F70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375"/>
              </a:spcBef>
              <a:buNone/>
            </a:pPr>
            <a:r>
              <a:rPr lang="de-AT" sz="1300" b="1" dirty="0">
                <a:solidFill>
                  <a:srgbClr val="333333"/>
                </a:solidFill>
                <a:effectLst/>
                <a:latin typeface="+mj-lt"/>
              </a:rPr>
              <a:t>Beendigung des Arbeitsverhältnisses II</a:t>
            </a:r>
          </a:p>
          <a:p>
            <a:pPr marL="685800" lvl="2" indent="0">
              <a:buNone/>
              <a:tabLst>
                <a:tab pos="627063" algn="l"/>
                <a:tab pos="803275" algn="l"/>
                <a:tab pos="895350" algn="l"/>
              </a:tabLst>
            </a:pPr>
            <a:endParaRPr lang="de-DE" sz="1300" dirty="0">
              <a:latin typeface="+mj-lt"/>
            </a:endParaRPr>
          </a:p>
          <a:p>
            <a:pPr lvl="1"/>
            <a:r>
              <a:rPr lang="de-DE" sz="1300" dirty="0" err="1">
                <a:latin typeface="+mj-lt"/>
              </a:rPr>
              <a:t>Good</a:t>
            </a:r>
            <a:r>
              <a:rPr lang="de-DE" sz="1300" dirty="0">
                <a:latin typeface="+mj-lt"/>
              </a:rPr>
              <a:t> </a:t>
            </a:r>
            <a:r>
              <a:rPr lang="de-DE" sz="1300" dirty="0" err="1">
                <a:latin typeface="+mj-lt"/>
              </a:rPr>
              <a:t>Leaver</a:t>
            </a:r>
            <a:r>
              <a:rPr lang="de-DE" sz="1300" dirty="0">
                <a:latin typeface="+mj-lt"/>
              </a:rPr>
              <a:t>/ Bad </a:t>
            </a:r>
            <a:r>
              <a:rPr lang="de-DE" sz="1300" dirty="0" err="1">
                <a:latin typeface="+mj-lt"/>
              </a:rPr>
              <a:t>Leaver</a:t>
            </a:r>
            <a:r>
              <a:rPr lang="de-DE" sz="1300" dirty="0">
                <a:latin typeface="+mj-lt"/>
              </a:rPr>
              <a:t>-Klauseln (virtuelle Beteiligungen)</a:t>
            </a:r>
          </a:p>
          <a:p>
            <a:pPr lvl="2"/>
            <a:r>
              <a:rPr lang="de-AT" sz="1300" b="1" dirty="0" err="1">
                <a:latin typeface="+mj-lt"/>
              </a:rPr>
              <a:t>Good</a:t>
            </a:r>
            <a:r>
              <a:rPr lang="de-AT" sz="1300" b="1" dirty="0">
                <a:latin typeface="+mj-lt"/>
              </a:rPr>
              <a:t> </a:t>
            </a:r>
            <a:r>
              <a:rPr lang="de-AT" sz="1300" b="1" dirty="0" err="1">
                <a:latin typeface="+mj-lt"/>
              </a:rPr>
              <a:t>Leaver</a:t>
            </a:r>
            <a:r>
              <a:rPr lang="de-AT" sz="1300" b="1" dirty="0">
                <a:latin typeface="+mj-lt"/>
              </a:rPr>
              <a:t>: </a:t>
            </a:r>
            <a:r>
              <a:rPr lang="de-AT" sz="1300" dirty="0">
                <a:latin typeface="+mj-lt"/>
              </a:rPr>
              <a:t>Ordentliche, unverschuldete Kündigung Arbeitgeber; Zeitablauf; einvernehmliche Auflösung, vorzeitiger Austritt aus wichtigem Grund</a:t>
            </a:r>
          </a:p>
          <a:p>
            <a:pPr lvl="2"/>
            <a:r>
              <a:rPr lang="de-AT" sz="1300" b="1" dirty="0">
                <a:latin typeface="+mj-lt"/>
              </a:rPr>
              <a:t>Bad </a:t>
            </a:r>
            <a:r>
              <a:rPr lang="de-AT" sz="1300" b="1" dirty="0" err="1">
                <a:latin typeface="+mj-lt"/>
              </a:rPr>
              <a:t>Leaver</a:t>
            </a:r>
            <a:r>
              <a:rPr lang="de-AT" sz="1300" b="1" dirty="0">
                <a:latin typeface="+mj-lt"/>
              </a:rPr>
              <a:t>: </a:t>
            </a:r>
            <a:r>
              <a:rPr lang="de-AT" sz="1300" dirty="0">
                <a:latin typeface="+mj-lt"/>
              </a:rPr>
              <a:t>insb. vom Arbeitnehmer verschuldete Entlassung</a:t>
            </a:r>
          </a:p>
          <a:p>
            <a:pPr lvl="2"/>
            <a:r>
              <a:rPr lang="de-AT" sz="1300" dirty="0">
                <a:latin typeface="+mj-lt"/>
              </a:rPr>
              <a:t>Anwendbarkeit des § 16 </a:t>
            </a:r>
            <a:r>
              <a:rPr lang="de-AT" sz="1300" dirty="0" err="1">
                <a:latin typeface="+mj-lt"/>
              </a:rPr>
              <a:t>AngG</a:t>
            </a:r>
            <a:r>
              <a:rPr lang="de-AT" sz="1300" dirty="0">
                <a:latin typeface="+mj-lt"/>
              </a:rPr>
              <a:t> noch nicht geklärt </a:t>
            </a:r>
            <a:r>
              <a:rPr lang="de-AT" sz="1300" dirty="0">
                <a:latin typeface="+mj-lt"/>
                <a:sym typeface="Wingdings" panose="05000000000000000000" pitchFamily="2" charset="2"/>
              </a:rPr>
              <a:t> </a:t>
            </a:r>
            <a:r>
              <a:rPr lang="de-AT" sz="1300" b="1" dirty="0">
                <a:latin typeface="+mj-lt"/>
                <a:sym typeface="Wingdings" panose="05000000000000000000" pitchFamily="2" charset="2"/>
              </a:rPr>
              <a:t>Durchsetzbarkeit von Bad </a:t>
            </a:r>
            <a:r>
              <a:rPr lang="de-AT" sz="1300" b="1" dirty="0" err="1">
                <a:latin typeface="+mj-lt"/>
                <a:sym typeface="Wingdings" panose="05000000000000000000" pitchFamily="2" charset="2"/>
              </a:rPr>
              <a:t>Leaver</a:t>
            </a:r>
            <a:r>
              <a:rPr lang="de-AT" sz="1300" b="1" dirty="0">
                <a:latin typeface="+mj-lt"/>
                <a:sym typeface="Wingdings" panose="05000000000000000000" pitchFamily="2" charset="2"/>
              </a:rPr>
              <a:t>-Klauseln unsicher </a:t>
            </a:r>
            <a:r>
              <a:rPr lang="de-AT" sz="1300" dirty="0">
                <a:latin typeface="+mj-lt"/>
                <a:sym typeface="Wingdings" panose="05000000000000000000" pitchFamily="2" charset="2"/>
              </a:rPr>
              <a:t>(aber dennoch empfehlenswert)</a:t>
            </a:r>
            <a:endParaRPr lang="de-AT" sz="1300" dirty="0">
              <a:latin typeface="+mj-lt"/>
            </a:endParaRPr>
          </a:p>
          <a:p>
            <a:pPr lvl="1"/>
            <a:endParaRPr lang="de-DE" sz="2200" dirty="0">
              <a:latin typeface="+mj-lt"/>
            </a:endParaRPr>
          </a:p>
          <a:p>
            <a:pPr marL="685800" lvl="2" indent="0">
              <a:buNone/>
              <a:tabLst>
                <a:tab pos="627063" algn="l"/>
                <a:tab pos="803275" algn="l"/>
                <a:tab pos="895350" algn="l"/>
              </a:tabLst>
            </a:pPr>
            <a:endParaRPr lang="de-DE" sz="500" dirty="0">
              <a:latin typeface="+mj-lt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33BCBF-8A67-5332-2C5C-5B6EF95C2D3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900" b="0" i="0" u="none" strike="noStrike" kern="1200" cap="none" spc="0" normalizeH="0" baseline="0" noProof="0" dirty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27.09.2024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9EC4946-3ED0-52AB-DF62-72D442B9DA9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Mitarbeiterbeteiligung – Arbeitsrechtliche Aspekte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EDEC1A-1C1C-DAF3-4184-52286389D26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77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882957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C5DE6F-2034-4C32-00BD-EDFFCFBB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1" y="1185438"/>
            <a:ext cx="2895600" cy="1795750"/>
          </a:xfrm>
        </p:spPr>
        <p:txBody>
          <a:bodyPr/>
          <a:lstStyle/>
          <a:p>
            <a:r>
              <a:rPr lang="de-DE" dirty="0"/>
              <a:t>Dos and Don´ts</a:t>
            </a:r>
            <a:br>
              <a:rPr lang="de-DE" dirty="0"/>
            </a:br>
            <a:r>
              <a:rPr lang="de-DE" dirty="0"/>
              <a:t>bei der Vertragsgestaltung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4049F7-A1F7-9197-9279-17F2E8E2A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14221" y="1219980"/>
            <a:ext cx="5001658" cy="2703539"/>
          </a:xfrm>
        </p:spPr>
        <p:txBody>
          <a:bodyPr>
            <a:normAutofit/>
          </a:bodyPr>
          <a:lstStyle/>
          <a:p>
            <a:pPr marL="0" indent="0">
              <a:spcBef>
                <a:spcPts val="375"/>
              </a:spcBef>
              <a:buNone/>
            </a:pPr>
            <a:r>
              <a:rPr lang="de-AT" sz="1300" b="1" dirty="0">
                <a:latin typeface="+mj-lt"/>
              </a:rPr>
              <a:t>Vertragsgestaltung</a:t>
            </a:r>
          </a:p>
          <a:p>
            <a:pPr>
              <a:spcBef>
                <a:spcPts val="375"/>
              </a:spcBef>
            </a:pPr>
            <a:r>
              <a:rPr lang="de-DE" sz="1300" dirty="0">
                <a:latin typeface="+mj-lt"/>
              </a:rPr>
              <a:t>Schriftlichkeit</a:t>
            </a:r>
          </a:p>
          <a:p>
            <a:pPr>
              <a:spcBef>
                <a:spcPts val="375"/>
              </a:spcBef>
            </a:pPr>
            <a:r>
              <a:rPr lang="de-DE" sz="1300" dirty="0">
                <a:latin typeface="+mj-lt"/>
              </a:rPr>
              <a:t>Verbindlichkeit klären</a:t>
            </a:r>
          </a:p>
          <a:p>
            <a:pPr>
              <a:spcBef>
                <a:spcPts val="375"/>
              </a:spcBef>
            </a:pPr>
            <a:r>
              <a:rPr lang="de-DE" sz="1300" dirty="0">
                <a:latin typeface="+mj-lt"/>
              </a:rPr>
              <a:t>Änderungsmöglichkeiten vorsehen</a:t>
            </a:r>
          </a:p>
          <a:p>
            <a:pPr>
              <a:spcBef>
                <a:spcPts val="375"/>
              </a:spcBef>
            </a:pPr>
            <a:r>
              <a:rPr lang="de-DE" sz="1300" dirty="0">
                <a:latin typeface="+mj-lt"/>
              </a:rPr>
              <a:t>Risiko einer ungewollten betrieblichen Übung vermeiden</a:t>
            </a:r>
          </a:p>
          <a:p>
            <a:pPr>
              <a:spcBef>
                <a:spcPts val="375"/>
              </a:spcBef>
            </a:pPr>
            <a:r>
              <a:rPr lang="de-DE" sz="1300" dirty="0">
                <a:latin typeface="+mj-lt"/>
              </a:rPr>
              <a:t>Bemessungen und Berechnungen nachvollziehbar darstellen</a:t>
            </a:r>
          </a:p>
          <a:p>
            <a:pPr>
              <a:spcBef>
                <a:spcPts val="375"/>
              </a:spcBef>
            </a:pPr>
            <a:r>
              <a:rPr lang="de-DE" sz="1300" dirty="0">
                <a:latin typeface="+mj-lt"/>
              </a:rPr>
              <a:t>Konkretisierung von Rahmenbedingungen nicht übersehen (z.B. Festlegung der jährlichen Ziele), Zweifelsregelung einbauen</a:t>
            </a:r>
          </a:p>
          <a:p>
            <a:pPr>
              <a:spcBef>
                <a:spcPts val="375"/>
              </a:spcBef>
            </a:pPr>
            <a:r>
              <a:rPr lang="de-DE" sz="1300" dirty="0">
                <a:latin typeface="+mj-lt"/>
              </a:rPr>
              <a:t>Präzise Formulierungen (Auslegungsregelung des § 915 2. Fall ABGB)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29A037-6EA7-37E0-63A8-0A307DF495C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900" b="0" i="0" u="none" strike="noStrike" kern="1200" cap="none" spc="0" normalizeH="0" baseline="0" noProof="0" dirty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27.09.2024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59F456-9E7E-A49E-6B42-F8526C8D583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Mitarbeiterbeteiligung – Arbeitsrechtliche Aspekte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7C3D39-3913-CE28-9300-8D9362BDA55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78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327666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C5DE6F-2034-4C32-00BD-EDFFCFBB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1" y="1185438"/>
            <a:ext cx="2895600" cy="1795750"/>
          </a:xfrm>
        </p:spPr>
        <p:txBody>
          <a:bodyPr/>
          <a:lstStyle/>
          <a:p>
            <a:r>
              <a:rPr lang="de-DE" dirty="0"/>
              <a:t>Auf den Punkt gebracht 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4049F7-A1F7-9197-9279-17F2E8E2A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14220" y="1185438"/>
            <a:ext cx="5183613" cy="2703539"/>
          </a:xfrm>
        </p:spPr>
        <p:txBody>
          <a:bodyPr>
            <a:normAutofit/>
          </a:bodyPr>
          <a:lstStyle/>
          <a:p>
            <a:pPr marL="0" indent="0">
              <a:spcBef>
                <a:spcPts val="375"/>
              </a:spcBef>
              <a:buNone/>
            </a:pPr>
            <a:r>
              <a:rPr lang="de-AT" sz="1300" b="1" dirty="0">
                <a:latin typeface="+mj-lt"/>
              </a:rPr>
              <a:t>Kriterien für die Wahl des geeigneten Beteiligungsmodells</a:t>
            </a:r>
          </a:p>
          <a:p>
            <a:pPr lvl="1"/>
            <a:endParaRPr lang="de-AT" sz="1300" dirty="0">
              <a:latin typeface="+mj-lt"/>
            </a:endParaRPr>
          </a:p>
          <a:p>
            <a:pPr lvl="1"/>
            <a:r>
              <a:rPr lang="de-AT" sz="1300" dirty="0">
                <a:latin typeface="+mj-lt"/>
              </a:rPr>
              <a:t>Adressatenkreis definieren</a:t>
            </a:r>
          </a:p>
          <a:p>
            <a:pPr lvl="1"/>
            <a:r>
              <a:rPr lang="de-AT" sz="1300" dirty="0">
                <a:latin typeface="+mj-lt"/>
              </a:rPr>
              <a:t>Zahl der betroffenen Arbeitnehmer berücksichtigen</a:t>
            </a:r>
          </a:p>
          <a:p>
            <a:pPr lvl="1"/>
            <a:r>
              <a:rPr lang="de-AT" sz="1300" dirty="0">
                <a:latin typeface="+mj-lt"/>
              </a:rPr>
              <a:t>Rolle und Bedeutung des/ der Arbeitnehmer(s) für das Unternehmen</a:t>
            </a:r>
          </a:p>
          <a:p>
            <a:pPr lvl="1"/>
            <a:r>
              <a:rPr lang="de-AT" sz="1300" dirty="0">
                <a:latin typeface="+mj-lt"/>
              </a:rPr>
              <a:t>Ziele </a:t>
            </a:r>
            <a:br>
              <a:rPr lang="de-AT" sz="1300" dirty="0">
                <a:latin typeface="+mj-lt"/>
              </a:rPr>
            </a:br>
            <a:r>
              <a:rPr lang="de-AT" sz="1300" dirty="0">
                <a:latin typeface="+mj-lt"/>
              </a:rPr>
              <a:t>(kurzfristige Erhöhung der Attraktivität – lange Bindungsdauer)</a:t>
            </a:r>
          </a:p>
          <a:p>
            <a:pPr lvl="1"/>
            <a:r>
              <a:rPr lang="de-AT" sz="1300" dirty="0">
                <a:latin typeface="+mj-lt"/>
              </a:rPr>
              <a:t>Verbindlichkeit/ Flexibilität</a:t>
            </a:r>
          </a:p>
          <a:p>
            <a:pPr lvl="1"/>
            <a:r>
              <a:rPr lang="de-AT" sz="1300" dirty="0">
                <a:latin typeface="+mj-lt"/>
              </a:rPr>
              <a:t>Aus- und Folgewirkungen auf weitere Ansprüche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29A037-6EA7-37E0-63A8-0A307DF495C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900" b="0" i="0" u="none" strike="noStrike" kern="1200" cap="none" spc="0" normalizeH="0" baseline="0" noProof="0" dirty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27.09.2024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59F456-9E7E-A49E-6B42-F8526C8D583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Mitarbeiterbeteiligung – Arbeitsrechtliche Aspekte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7C3D39-3913-CE28-9300-8D9362BDA55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323232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79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323232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751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C5DE6F-2034-4C32-00BD-EDFFCFBB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607" y="1135644"/>
            <a:ext cx="2457057" cy="1795750"/>
          </a:xfrm>
        </p:spPr>
        <p:txBody>
          <a:bodyPr/>
          <a:lstStyle/>
          <a:p>
            <a:r>
              <a:rPr lang="de-DE" dirty="0"/>
              <a:t>GmbH-Anteile II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4049F7-A1F7-9197-9279-17F2E8E2A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69075" y="1131573"/>
            <a:ext cx="5524959" cy="3599642"/>
          </a:xfrm>
        </p:spPr>
        <p:txBody>
          <a:bodyPr>
            <a:noAutofit/>
          </a:bodyPr>
          <a:lstStyle/>
          <a:p>
            <a:pPr lvl="0">
              <a:spcBef>
                <a:spcPts val="375"/>
              </a:spcBef>
            </a:pPr>
            <a:r>
              <a:rPr lang="de-AT" sz="1300" b="1" dirty="0">
                <a:latin typeface="+mj-lt"/>
              </a:rPr>
              <a:t>Blockade- und Verzögerungsmöglichkeiten</a:t>
            </a:r>
          </a:p>
          <a:p>
            <a:pPr lvl="1"/>
            <a:r>
              <a:rPr lang="de-AT" sz="1300" dirty="0">
                <a:latin typeface="+mj-lt"/>
              </a:rPr>
              <a:t>Umlaufbeschluss nur einstimmig möglich</a:t>
            </a:r>
          </a:p>
          <a:p>
            <a:pPr lvl="1"/>
            <a:r>
              <a:rPr lang="de-AT" sz="1300" dirty="0">
                <a:latin typeface="+mj-lt"/>
              </a:rPr>
              <a:t>Exit-/Verkaufsfall (Drag-</a:t>
            </a:r>
            <a:r>
              <a:rPr lang="de-AT" sz="1300" dirty="0" err="1">
                <a:latin typeface="+mj-lt"/>
              </a:rPr>
              <a:t>Along</a:t>
            </a:r>
            <a:r>
              <a:rPr lang="de-AT" sz="1300" dirty="0">
                <a:latin typeface="+mj-lt"/>
              </a:rPr>
              <a:t>-Rechte helfen nur bedingt)</a:t>
            </a:r>
          </a:p>
          <a:p>
            <a:pPr lvl="0">
              <a:spcBef>
                <a:spcPts val="375"/>
              </a:spcBef>
            </a:pPr>
            <a:r>
              <a:rPr lang="de-AT" sz="1300" b="1" dirty="0">
                <a:latin typeface="+mj-lt"/>
              </a:rPr>
              <a:t>Vorschriften zur Übertragung von Anteilen</a:t>
            </a:r>
          </a:p>
          <a:p>
            <a:pPr lvl="1"/>
            <a:r>
              <a:rPr lang="de-AT" sz="1300" dirty="0">
                <a:latin typeface="+mj-lt"/>
              </a:rPr>
              <a:t>Erschwerend: </a:t>
            </a:r>
            <a:r>
              <a:rPr lang="de-AT" sz="1300" dirty="0" err="1">
                <a:latin typeface="+mj-lt"/>
              </a:rPr>
              <a:t>Vesting</a:t>
            </a:r>
            <a:r>
              <a:rPr lang="de-AT" sz="1300" dirty="0">
                <a:latin typeface="+mj-lt"/>
              </a:rPr>
              <a:t>, Ausscheiden des Mitarbeiters</a:t>
            </a:r>
            <a:endParaRPr lang="de-AT" sz="1300" b="1" dirty="0">
              <a:latin typeface="+mj-lt"/>
            </a:endParaRPr>
          </a:p>
          <a:p>
            <a:pPr lvl="0">
              <a:spcBef>
                <a:spcPts val="375"/>
              </a:spcBef>
            </a:pPr>
            <a:r>
              <a:rPr lang="de-AT" sz="1300" b="1" dirty="0">
                <a:latin typeface="+mj-lt"/>
              </a:rPr>
              <a:t>Anteilsgröße</a:t>
            </a:r>
          </a:p>
          <a:p>
            <a:pPr lvl="1"/>
            <a:r>
              <a:rPr lang="de-AT" sz="1300" dirty="0">
                <a:latin typeface="+mj-lt"/>
              </a:rPr>
              <a:t>§ 6 Abs 1 GmbHG: Nominalbetrag Stammeinlage muss EUR 70 betragen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29A037-6EA7-37E0-63A8-0A307DF495C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0F1B6B0-EB41-744F-942E-98C2A7B241FC}" type="datetime1">
              <a:rPr lang="de-AT" smtClean="0"/>
              <a:t>26.09.2024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59F456-9E7E-A49E-6B42-F8526C8D583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dirty="0"/>
              <a:t>Überblick über Mitarbeiterbeteiligungsmodelle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7C3D39-3913-CE28-9300-8D9362BDA55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44D6AE0-5C4D-8C42-A26C-36DDA3637F46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381303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C496C8-FF68-1F0C-7A0B-791EEEB93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Danke für Ihre Aufmerksamkeit!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2C6E791-F1EB-0305-28A8-39F02318874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5860ECE-D583-CC37-3017-D9922CD6162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95FFD83-4D4B-2F98-9DE0-2D1FC452DE7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4D6AE0-5C4D-8C42-A26C-36DDA3637F46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>
                    <a:tint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80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srgbClr val="FFFFFF">
                  <a:tint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0181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C5DE6F-2034-4C32-00BD-EDFFCFBB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607" y="1135644"/>
            <a:ext cx="2457057" cy="1795750"/>
          </a:xfrm>
        </p:spPr>
        <p:txBody>
          <a:bodyPr/>
          <a:lstStyle/>
          <a:p>
            <a:r>
              <a:rPr lang="de-DE" dirty="0"/>
              <a:t>Aktien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4049F7-A1F7-9197-9279-17F2E8E2A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19041" y="1135644"/>
            <a:ext cx="5061228" cy="3155505"/>
          </a:xfrm>
        </p:spPr>
        <p:txBody>
          <a:bodyPr>
            <a:normAutofit/>
          </a:bodyPr>
          <a:lstStyle/>
          <a:p>
            <a:pPr>
              <a:spcBef>
                <a:spcPts val="375"/>
              </a:spcBef>
            </a:pPr>
            <a:r>
              <a:rPr lang="de-AT" sz="1300" b="1" dirty="0">
                <a:latin typeface="+mj-lt"/>
              </a:rPr>
              <a:t>Regelungen im AktG zur Mitarbeiterbeteiligung</a:t>
            </a:r>
          </a:p>
          <a:p>
            <a:pPr lvl="1"/>
            <a:r>
              <a:rPr lang="de-AT" sz="1300" dirty="0">
                <a:latin typeface="+mj-lt"/>
              </a:rPr>
              <a:t>§ 65ff AktG: eigene Anteile für AN (bis 10%)</a:t>
            </a:r>
          </a:p>
          <a:p>
            <a:pPr lvl="1"/>
            <a:r>
              <a:rPr lang="de-AT" sz="1300" dirty="0">
                <a:latin typeface="+mj-lt"/>
              </a:rPr>
              <a:t>bedingtes Kapital zur Schaffung von Aktienoptionen</a:t>
            </a:r>
          </a:p>
          <a:p>
            <a:pPr lvl="1"/>
            <a:r>
              <a:rPr lang="de-AT" sz="1300" dirty="0">
                <a:latin typeface="+mj-lt"/>
              </a:rPr>
              <a:t>genehmigtes Kapital</a:t>
            </a:r>
          </a:p>
          <a:p>
            <a:pPr>
              <a:spcBef>
                <a:spcPts val="375"/>
              </a:spcBef>
            </a:pPr>
            <a:r>
              <a:rPr lang="de-AT" sz="1300" b="1" dirty="0">
                <a:latin typeface="+mj-lt"/>
              </a:rPr>
              <a:t>sehr eingeschränkte gesellschaftsrechtlichen Informations- und Mitgestaltungsrechte</a:t>
            </a:r>
          </a:p>
          <a:p>
            <a:pPr algn="l">
              <a:spcBef>
                <a:spcPts val="375"/>
              </a:spcBef>
            </a:pPr>
            <a:r>
              <a:rPr lang="de-DE" sz="1300" b="1" dirty="0">
                <a:latin typeface="+mj-lt"/>
              </a:rPr>
              <a:t>flexiblere Ausgestaltung </a:t>
            </a:r>
          </a:p>
          <a:p>
            <a:pPr lvl="1"/>
            <a:r>
              <a:rPr lang="de-DE" sz="1300" dirty="0">
                <a:latin typeface="+mj-lt"/>
              </a:rPr>
              <a:t>Stammaktien: Stimmrecht</a:t>
            </a:r>
          </a:p>
          <a:p>
            <a:pPr lvl="1"/>
            <a:r>
              <a:rPr lang="de-DE" sz="1300" dirty="0">
                <a:latin typeface="+mj-lt"/>
              </a:rPr>
              <a:t>Vorzugsaktien: Stimmrecht gegen Gewährung einer höheren Dividende ausgeschlossen.</a:t>
            </a:r>
            <a:r>
              <a:rPr lang="de-AT" sz="1300" dirty="0">
                <a:latin typeface="+mj-lt"/>
              </a:rPr>
              <a:t> </a:t>
            </a:r>
          </a:p>
          <a:p>
            <a:pPr lvl="0">
              <a:spcBef>
                <a:spcPts val="375"/>
              </a:spcBef>
            </a:pPr>
            <a:r>
              <a:rPr lang="de-AT" sz="1300" b="1" dirty="0">
                <a:latin typeface="+mj-lt"/>
              </a:rPr>
              <a:t>leichte Übertragbarkeit</a:t>
            </a:r>
          </a:p>
          <a:p>
            <a:pPr marL="0" lvl="0" indent="0">
              <a:spcBef>
                <a:spcPts val="375"/>
              </a:spcBef>
              <a:buNone/>
            </a:pPr>
            <a:endParaRPr lang="de-AT" sz="1300" b="1" dirty="0">
              <a:latin typeface="+mj-lt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29A037-6EA7-37E0-63A8-0A307DF495C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0F1B6B0-EB41-744F-942E-98C2A7B241FC}" type="datetime1">
              <a:rPr lang="de-AT" smtClean="0"/>
              <a:t>26.09.2024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59F456-9E7E-A49E-6B42-F8526C8D583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dirty="0"/>
              <a:t>Überblick über Mitarbeiterbeteiligungsmodelle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7C3D39-3913-CE28-9300-8D9362BDA55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44D6AE0-5C4D-8C42-A26C-36DDA3637F46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5526542"/>
      </p:ext>
    </p:extLst>
  </p:cSld>
  <p:clrMapOvr>
    <a:masterClrMapping/>
  </p:clrMapOvr>
</p:sld>
</file>

<file path=ppt/theme/theme1.xml><?xml version="1.0" encoding="utf-8"?>
<a:theme xmlns:a="http://schemas.openxmlformats.org/drawingml/2006/main" name="CHG Powerpoint Vorlage">
  <a:themeElements>
    <a:clrScheme name="CHG Farben">
      <a:dk1>
        <a:srgbClr val="323232"/>
      </a:dk1>
      <a:lt1>
        <a:srgbClr val="FFFFFF"/>
      </a:lt1>
      <a:dk2>
        <a:srgbClr val="C25756"/>
      </a:dk2>
      <a:lt2>
        <a:srgbClr val="E7E6E6"/>
      </a:lt2>
      <a:accent1>
        <a:srgbClr val="2AB7E8"/>
      </a:accent1>
      <a:accent2>
        <a:srgbClr val="FF9100"/>
      </a:accent2>
      <a:accent3>
        <a:srgbClr val="75D100"/>
      </a:accent3>
      <a:accent4>
        <a:srgbClr val="FFC000"/>
      </a:accent4>
      <a:accent5>
        <a:srgbClr val="0275FF"/>
      </a:accent5>
      <a:accent6>
        <a:srgbClr val="FF40FF"/>
      </a:accent6>
      <a:hlink>
        <a:srgbClr val="C25756"/>
      </a:hlink>
      <a:folHlink>
        <a:srgbClr val="32323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G-Powerpoint-Vorlage-v00" id="{E620522F-2F14-504C-A96A-1533ED6F2E45}" vid="{51B2FA80-ABD6-834F-909A-56626A27C667}"/>
    </a:ext>
  </a:extLst>
</a:theme>
</file>

<file path=ppt/theme/theme2.xml><?xml version="1.0" encoding="utf-8"?>
<a:theme xmlns:a="http://schemas.openxmlformats.org/drawingml/2006/main" name="1_CHG Powerpoint Vorlage">
  <a:themeElements>
    <a:clrScheme name="CHG Farben">
      <a:dk1>
        <a:srgbClr val="323232"/>
      </a:dk1>
      <a:lt1>
        <a:srgbClr val="FFFFFF"/>
      </a:lt1>
      <a:dk2>
        <a:srgbClr val="C25756"/>
      </a:dk2>
      <a:lt2>
        <a:srgbClr val="E7E6E6"/>
      </a:lt2>
      <a:accent1>
        <a:srgbClr val="2AB7E8"/>
      </a:accent1>
      <a:accent2>
        <a:srgbClr val="FF9100"/>
      </a:accent2>
      <a:accent3>
        <a:srgbClr val="75D100"/>
      </a:accent3>
      <a:accent4>
        <a:srgbClr val="FFC000"/>
      </a:accent4>
      <a:accent5>
        <a:srgbClr val="0275FF"/>
      </a:accent5>
      <a:accent6>
        <a:srgbClr val="FF40FF"/>
      </a:accent6>
      <a:hlink>
        <a:srgbClr val="C25756"/>
      </a:hlink>
      <a:folHlink>
        <a:srgbClr val="32323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rporate Breakfast_Virtuelle Mitarbeiterbeteiligung" id="{1FA5F3CD-0978-4071-85D6-110B77A3E119}" vid="{AFB26FE1-F58D-4F6A-9A7C-931A2CB9E6FF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CHG Powerpoint Vorlage</Template>
  <TotalTime>0</TotalTime>
  <Words>4425</Words>
  <Application>Microsoft Office PowerPoint</Application>
  <PresentationFormat>Bildschirmpräsentation (16:9)</PresentationFormat>
  <Paragraphs>830</Paragraphs>
  <Slides>80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80</vt:i4>
      </vt:variant>
    </vt:vector>
  </HeadingPairs>
  <TitlesOfParts>
    <vt:vector size="89" baseType="lpstr">
      <vt:lpstr>Arial</vt:lpstr>
      <vt:lpstr>Calibri</vt:lpstr>
      <vt:lpstr>Calibri Light</vt:lpstr>
      <vt:lpstr>Calibri Light (Überschriften)</vt:lpstr>
      <vt:lpstr>Courier New</vt:lpstr>
      <vt:lpstr>Symbol</vt:lpstr>
      <vt:lpstr>Wingdings</vt:lpstr>
      <vt:lpstr>CHG Powerpoint Vorlage</vt:lpstr>
      <vt:lpstr>1_CHG Powerpoint Vorlage</vt:lpstr>
      <vt:lpstr>Phantom Shares &amp; Co.  Moderne Modelle der Mitarbeiterbeteiligung  Michael Huetz</vt:lpstr>
      <vt:lpstr>Programm</vt:lpstr>
      <vt:lpstr>Überblick über Mitarbeiterbeteiligungsmodelle</vt:lpstr>
      <vt:lpstr>Erfolgsbeteiligung vs Kapitalbeteiligung</vt:lpstr>
      <vt:lpstr>Überblick Kapitalbeteiligung</vt:lpstr>
      <vt:lpstr>echte Kapitalbeteiligung vs virtuelle/ schuldrechtliche Kapitalbeteiligung</vt:lpstr>
      <vt:lpstr>GmbH-Anteile I</vt:lpstr>
      <vt:lpstr>GmbH-Anteile II</vt:lpstr>
      <vt:lpstr>Aktien</vt:lpstr>
      <vt:lpstr>FlexCo-Anteile</vt:lpstr>
      <vt:lpstr>Stock-Options (Optionsrechte auf Anteile)</vt:lpstr>
      <vt:lpstr>Virtuelle Beteiligung</vt:lpstr>
      <vt:lpstr>Substanzgenussrecht I</vt:lpstr>
      <vt:lpstr>Substanzgenussrecht II</vt:lpstr>
      <vt:lpstr>Stille Beteiligung (typische und atypische)</vt:lpstr>
      <vt:lpstr>Wandeldarlehen (Convertible Loans), Gewinnschuld-verschreibungen</vt:lpstr>
      <vt:lpstr>Beteiligungs-gesellschaften/ Treuhandschaften I</vt:lpstr>
      <vt:lpstr>Beteiligungs-gesellschaften/ Treuhandschaften II</vt:lpstr>
      <vt:lpstr>Mitarbeiter-beteiligungsstiftung</vt:lpstr>
      <vt:lpstr>Belegschafts-beteiligungsstiftung</vt:lpstr>
      <vt:lpstr>Checkliste I</vt:lpstr>
      <vt:lpstr>Checkliste II</vt:lpstr>
      <vt:lpstr>Checkliste III</vt:lpstr>
      <vt:lpstr>Danke für Ihre Aufmerksamkeit!</vt:lpstr>
      <vt:lpstr>Mitarbeiterbeteiligung &amp; FlexCo</vt:lpstr>
      <vt:lpstr>Übersicht</vt:lpstr>
      <vt:lpstr>Grundlagen der FlexCo</vt:lpstr>
      <vt:lpstr>Vorteile der FlexCo</vt:lpstr>
      <vt:lpstr>Grundlagen</vt:lpstr>
      <vt:lpstr>Mitarbeiterbeteiligung: UWA oder Geschäftsanteile?</vt:lpstr>
      <vt:lpstr>Unternehmenswert-Anteile (UWA)</vt:lpstr>
      <vt:lpstr>Unternehmenswert-Beteiligte (UWB)</vt:lpstr>
      <vt:lpstr>UWB: Tag Along nach § 10 </vt:lpstr>
      <vt:lpstr>Mitarbeiter-UWB (MA-UWB)</vt:lpstr>
      <vt:lpstr>Mitarbeiter-UWB: Put-Option nach § 11 </vt:lpstr>
      <vt:lpstr>Bedingte Kapitalerhöhung</vt:lpstr>
      <vt:lpstr>Gegenüberstellung</vt:lpstr>
      <vt:lpstr>Danke für Ihre Aufmerksamkeit!</vt:lpstr>
      <vt:lpstr>Virtuelle Mitarbeiterbeteiligung</vt:lpstr>
      <vt:lpstr>Virtuelle MA-Beteiligung</vt:lpstr>
      <vt:lpstr>Grundlagen</vt:lpstr>
      <vt:lpstr>Hintergrund </vt:lpstr>
      <vt:lpstr>Hintergrund </vt:lpstr>
      <vt:lpstr>Definition</vt:lpstr>
      <vt:lpstr>Vertragliche Gestaltung</vt:lpstr>
      <vt:lpstr>Einräumung von Phantom Shares  </vt:lpstr>
      <vt:lpstr>Programmbedingungen Inhalt I  </vt:lpstr>
      <vt:lpstr>Programmbedingungen Inhalt II  </vt:lpstr>
      <vt:lpstr>Programmbedingungen Inhalt III  </vt:lpstr>
      <vt:lpstr>Programmbedingungen Inhalt IV  </vt:lpstr>
      <vt:lpstr>Zuteilungsvereinbarung I  </vt:lpstr>
      <vt:lpstr>Zuteilungsvereinbarung II  </vt:lpstr>
      <vt:lpstr>Zuteilungsvereinbarung III  </vt:lpstr>
      <vt:lpstr>Grenzen privatautonomer Gestaltung</vt:lpstr>
      <vt:lpstr>AGB-Recht  </vt:lpstr>
      <vt:lpstr>Arbeitsrecht   </vt:lpstr>
      <vt:lpstr>Steuerrecht  </vt:lpstr>
      <vt:lpstr>Ausblick</vt:lpstr>
      <vt:lpstr>Phantom Shares vs UWA</vt:lpstr>
      <vt:lpstr>Phantom Shares vs UWA</vt:lpstr>
      <vt:lpstr>Danke für Ihre Aufmerksamkeit!</vt:lpstr>
      <vt:lpstr>Mitarbeiterbeteiligung Arbeitsrechtliche Aspekte</vt:lpstr>
      <vt:lpstr>Übersicht</vt:lpstr>
      <vt:lpstr>„Arbeitsrechtliche“ Formen der Mitarbeiterbeteiligung</vt:lpstr>
      <vt:lpstr>„Arbeitsrechtliche“ Formen der Mitarbeiterbeteiligung</vt:lpstr>
      <vt:lpstr>„Arbeitsrechtliche“ Formen der Mitarbeiterbeteiligung</vt:lpstr>
      <vt:lpstr>„Arbeitsrechtliche“ Formen der Mitarbeiterbeteiligung</vt:lpstr>
      <vt:lpstr>Arbeitsrechtliche Rahmenbedingungen </vt:lpstr>
      <vt:lpstr>Arbeitsrechtliche Rahmenbedingungen </vt:lpstr>
      <vt:lpstr>Arbeitsrechtliche Rahmenbedingungen</vt:lpstr>
      <vt:lpstr>Arbeitsrechtliche Rahmenbedingungen</vt:lpstr>
      <vt:lpstr>Arbeitsrechtliche Rahmenbedingungen </vt:lpstr>
      <vt:lpstr>Gestaltungsmöglichkeiten und ihre Grenzen</vt:lpstr>
      <vt:lpstr>Gestaltungsmöglichkeiten und ihre Grenzen</vt:lpstr>
      <vt:lpstr>Gestaltungsmöglichkeiten und ihre Grenzen</vt:lpstr>
      <vt:lpstr>Gestaltungsmöglichkeiten und ihre Grenzen</vt:lpstr>
      <vt:lpstr>Gestaltungsmöglichkeiten und ihre Grenzen</vt:lpstr>
      <vt:lpstr>Dos and Don´ts bei der Vertragsgestaltung</vt:lpstr>
      <vt:lpstr>Auf den Punkt gebracht </vt:lpstr>
      <vt:lpstr>Danke für Ihre Aufmerksamkeit!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Diese Datei wurde aus der  Powerpointvorlage* erstellt und  präsentiert alle 19 Folien</dc:title>
  <dc:creator>Leitner Karin</dc:creator>
  <cp:lastModifiedBy>CHG - Michael Huetz</cp:lastModifiedBy>
  <cp:revision>19</cp:revision>
  <cp:lastPrinted>2024-09-25T15:44:12Z</cp:lastPrinted>
  <dcterms:created xsi:type="dcterms:W3CDTF">2024-01-11T16:07:54Z</dcterms:created>
  <dcterms:modified xsi:type="dcterms:W3CDTF">2024-09-26T11:07:27Z</dcterms:modified>
</cp:coreProperties>
</file>