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61" r:id="rId2"/>
    <p:sldId id="280" r:id="rId3"/>
    <p:sldId id="262" r:id="rId4"/>
    <p:sldId id="282" r:id="rId5"/>
    <p:sldId id="263" r:id="rId6"/>
    <p:sldId id="284" r:id="rId7"/>
    <p:sldId id="281" r:id="rId8"/>
    <p:sldId id="285" r:id="rId9"/>
    <p:sldId id="273" r:id="rId10"/>
    <p:sldId id="286" r:id="rId11"/>
    <p:sldId id="264" r:id="rId12"/>
    <p:sldId id="274" r:id="rId13"/>
    <p:sldId id="288" r:id="rId14"/>
    <p:sldId id="277" r:id="rId15"/>
    <p:sldId id="289" r:id="rId16"/>
    <p:sldId id="272" r:id="rId17"/>
    <p:sldId id="283" r:id="rId18"/>
    <p:sldId id="291" r:id="rId19"/>
    <p:sldId id="276" r:id="rId20"/>
    <p:sldId id="290" r:id="rId21"/>
  </p:sldIdLst>
  <p:sldSz cx="12192000" cy="6858000"/>
  <p:notesSz cx="6792913" cy="99250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86780" autoAdjust="0"/>
  </p:normalViewPr>
  <p:slideViewPr>
    <p:cSldViewPr snapToGrid="0">
      <p:cViewPr varScale="1">
        <p:scale>
          <a:sx n="96" d="100"/>
          <a:sy n="96" d="100"/>
        </p:scale>
        <p:origin x="109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3225" cy="4968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48100" y="0"/>
            <a:ext cx="2943225" cy="496888"/>
          </a:xfrm>
          <a:prstGeom prst="rect">
            <a:avLst/>
          </a:prstGeom>
        </p:spPr>
        <p:txBody>
          <a:bodyPr vert="horz" lIns="91440" tIns="45720" rIns="91440" bIns="45720" rtlCol="0"/>
          <a:lstStyle>
            <a:lvl1pPr algn="r">
              <a:defRPr sz="1200"/>
            </a:lvl1pPr>
          </a:lstStyle>
          <a:p>
            <a:fld id="{F388EEEE-6422-4D59-9B3F-EB3CC426D53C}" type="datetimeFigureOut">
              <a:rPr lang="de-AT" smtClean="0"/>
              <a:t>17.09.2024</a:t>
            </a:fld>
            <a:endParaRPr lang="de-AT"/>
          </a:p>
        </p:txBody>
      </p:sp>
      <p:sp>
        <p:nvSpPr>
          <p:cNvPr id="4" name="Folienbildplatzhalter 3"/>
          <p:cNvSpPr>
            <a:spLocks noGrp="1" noRot="1" noChangeAspect="1"/>
          </p:cNvSpPr>
          <p:nvPr>
            <p:ph type="sldImg" idx="2"/>
          </p:nvPr>
        </p:nvSpPr>
        <p:spPr>
          <a:xfrm>
            <a:off x="419100" y="1241425"/>
            <a:ext cx="5954713" cy="334962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9450" y="4776788"/>
            <a:ext cx="5434013"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28163"/>
            <a:ext cx="2943225" cy="4968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48100" y="9428163"/>
            <a:ext cx="2943225" cy="496887"/>
          </a:xfrm>
          <a:prstGeom prst="rect">
            <a:avLst/>
          </a:prstGeom>
        </p:spPr>
        <p:txBody>
          <a:bodyPr vert="horz" lIns="91440" tIns="45720" rIns="91440" bIns="45720" rtlCol="0" anchor="b"/>
          <a:lstStyle>
            <a:lvl1pPr algn="r">
              <a:defRPr sz="1200"/>
            </a:lvl1pPr>
          </a:lstStyle>
          <a:p>
            <a:fld id="{62D59A90-C3EA-4D2F-8FDB-C954BD15B2C3}" type="slidenum">
              <a:rPr lang="de-AT" smtClean="0"/>
              <a:t>‹Nr.›</a:t>
            </a:fld>
            <a:endParaRPr lang="de-AT"/>
          </a:p>
        </p:txBody>
      </p:sp>
    </p:spTree>
    <p:extLst>
      <p:ext uri="{BB962C8B-B14F-4D97-AF65-F5344CB8AC3E}">
        <p14:creationId xmlns:p14="http://schemas.microsoft.com/office/powerpoint/2010/main" val="2060384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A669DA-D79F-4ECC-AF80-45ED7B5322E8}" type="slidenum">
              <a:rPr kumimoji="0" lang="de-A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A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6566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62D59A90-C3EA-4D2F-8FDB-C954BD15B2C3}" type="slidenum">
              <a:rPr lang="de-AT" smtClean="0"/>
              <a:t>3</a:t>
            </a:fld>
            <a:endParaRPr lang="de-AT"/>
          </a:p>
        </p:txBody>
      </p:sp>
    </p:spTree>
    <p:extLst>
      <p:ext uri="{BB962C8B-B14F-4D97-AF65-F5344CB8AC3E}">
        <p14:creationId xmlns:p14="http://schemas.microsoft.com/office/powerpoint/2010/main" val="2991159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endParaRPr lang="de-AT" dirty="0"/>
          </a:p>
        </p:txBody>
      </p:sp>
      <p:sp>
        <p:nvSpPr>
          <p:cNvPr id="4" name="Foliennummernplatzhalter 3"/>
          <p:cNvSpPr>
            <a:spLocks noGrp="1"/>
          </p:cNvSpPr>
          <p:nvPr>
            <p:ph type="sldNum" sz="quarter" idx="5"/>
          </p:nvPr>
        </p:nvSpPr>
        <p:spPr/>
        <p:txBody>
          <a:bodyPr/>
          <a:lstStyle/>
          <a:p>
            <a:fld id="{62D59A90-C3EA-4D2F-8FDB-C954BD15B2C3}" type="slidenum">
              <a:rPr lang="de-AT" smtClean="0"/>
              <a:t>5</a:t>
            </a:fld>
            <a:endParaRPr lang="de-AT"/>
          </a:p>
        </p:txBody>
      </p:sp>
    </p:spTree>
    <p:extLst>
      <p:ext uri="{BB962C8B-B14F-4D97-AF65-F5344CB8AC3E}">
        <p14:creationId xmlns:p14="http://schemas.microsoft.com/office/powerpoint/2010/main" val="1796908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AT" sz="1200" dirty="0" err="1">
                <a:latin typeface="Verdana" panose="020B0604030504040204" pitchFamily="34" charset="0"/>
                <a:ea typeface="Verdana" panose="020B0604030504040204" pitchFamily="34" charset="0"/>
              </a:rPr>
              <a:t>Vgl</a:t>
            </a:r>
            <a:r>
              <a:rPr lang="de-AT" sz="1200" dirty="0">
                <a:latin typeface="Verdana" panose="020B0604030504040204" pitchFamily="34" charset="0"/>
                <a:ea typeface="Verdana" panose="020B0604030504040204" pitchFamily="34" charset="0"/>
              </a:rPr>
              <a:t> auch: Zinsanpassungen bei variabel verzinsten Krediten zwischen 1979 und 1997 (7 Ob 190/04y; 3 Ob 234/04i)</a:t>
            </a:r>
          </a:p>
          <a:p>
            <a:endParaRPr lang="de-AT" dirty="0"/>
          </a:p>
        </p:txBody>
      </p:sp>
      <p:sp>
        <p:nvSpPr>
          <p:cNvPr id="4" name="Foliennummernplatzhalter 3"/>
          <p:cNvSpPr>
            <a:spLocks noGrp="1"/>
          </p:cNvSpPr>
          <p:nvPr>
            <p:ph type="sldNum" sz="quarter" idx="5"/>
          </p:nvPr>
        </p:nvSpPr>
        <p:spPr/>
        <p:txBody>
          <a:bodyPr/>
          <a:lstStyle/>
          <a:p>
            <a:fld id="{62D59A90-C3EA-4D2F-8FDB-C954BD15B2C3}" type="slidenum">
              <a:rPr lang="de-AT" smtClean="0"/>
              <a:t>7</a:t>
            </a:fld>
            <a:endParaRPr lang="de-AT"/>
          </a:p>
        </p:txBody>
      </p:sp>
    </p:spTree>
    <p:extLst>
      <p:ext uri="{BB962C8B-B14F-4D97-AF65-F5344CB8AC3E}">
        <p14:creationId xmlns:p14="http://schemas.microsoft.com/office/powerpoint/2010/main" val="826349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62D59A90-C3EA-4D2F-8FDB-C954BD15B2C3}" type="slidenum">
              <a:rPr lang="de-AT" smtClean="0"/>
              <a:t>9</a:t>
            </a:fld>
            <a:endParaRPr lang="de-AT"/>
          </a:p>
        </p:txBody>
      </p:sp>
    </p:spTree>
    <p:extLst>
      <p:ext uri="{BB962C8B-B14F-4D97-AF65-F5344CB8AC3E}">
        <p14:creationId xmlns:p14="http://schemas.microsoft.com/office/powerpoint/2010/main" val="392279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62D59A90-C3EA-4D2F-8FDB-C954BD15B2C3}" type="slidenum">
              <a:rPr lang="de-AT" smtClean="0"/>
              <a:t>11</a:t>
            </a:fld>
            <a:endParaRPr lang="de-AT"/>
          </a:p>
        </p:txBody>
      </p:sp>
    </p:spTree>
    <p:extLst>
      <p:ext uri="{BB962C8B-B14F-4D97-AF65-F5344CB8AC3E}">
        <p14:creationId xmlns:p14="http://schemas.microsoft.com/office/powerpoint/2010/main" val="69992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AT" dirty="0"/>
          </a:p>
        </p:txBody>
      </p:sp>
      <p:sp>
        <p:nvSpPr>
          <p:cNvPr id="4" name="Foliennummernplatzhalter 3"/>
          <p:cNvSpPr>
            <a:spLocks noGrp="1"/>
          </p:cNvSpPr>
          <p:nvPr>
            <p:ph type="sldNum" sz="quarter" idx="5"/>
          </p:nvPr>
        </p:nvSpPr>
        <p:spPr/>
        <p:txBody>
          <a:bodyPr/>
          <a:lstStyle/>
          <a:p>
            <a:fld id="{62D59A90-C3EA-4D2F-8FDB-C954BD15B2C3}" type="slidenum">
              <a:rPr lang="de-AT" smtClean="0"/>
              <a:t>16</a:t>
            </a:fld>
            <a:endParaRPr lang="de-AT"/>
          </a:p>
        </p:txBody>
      </p:sp>
    </p:spTree>
    <p:extLst>
      <p:ext uri="{BB962C8B-B14F-4D97-AF65-F5344CB8AC3E}">
        <p14:creationId xmlns:p14="http://schemas.microsoft.com/office/powerpoint/2010/main" val="3957171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62D59A90-C3EA-4D2F-8FDB-C954BD15B2C3}" type="slidenum">
              <a:rPr lang="de-AT" smtClean="0"/>
              <a:t>19</a:t>
            </a:fld>
            <a:endParaRPr lang="de-AT"/>
          </a:p>
        </p:txBody>
      </p:sp>
    </p:spTree>
    <p:extLst>
      <p:ext uri="{BB962C8B-B14F-4D97-AF65-F5344CB8AC3E}">
        <p14:creationId xmlns:p14="http://schemas.microsoft.com/office/powerpoint/2010/main" val="19409947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9.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10.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5.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6.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7.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hemeOverride" Target="../theme/themeOverride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Ref idx="1003">
        <a:schemeClr val="bg1"/>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de-AT"/>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fld id="{55580A7F-C878-40CB-A837-29EBD08193B4}" type="datetime1">
              <a:rPr lang="de-AT" smtClean="0"/>
              <a:t>17.09.2024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C6D6C7D7-BADB-4973-B55E-9E8756EAF55E}" type="slidenum">
              <a:rPr lang="de-AT" smtClean="0"/>
              <a:t>‹Nr.›</a:t>
            </a:fld>
            <a:endParaRPr lang="de-AT" dirty="0"/>
          </a:p>
        </p:txBody>
      </p:sp>
      <p:pic>
        <p:nvPicPr>
          <p:cNvPr id="7" name="Grafik 6"/>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9" name="Gerader Verbinder 8"/>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947981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7A38D96C-3430-47DE-9FB5-1D98B1D1B407}" type="datetime1">
              <a:rPr lang="de-AT" smtClean="0"/>
              <a:t>17.09.2024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C6D6C7D7-BADB-4973-B55E-9E8756EAF55E}" type="slidenum">
              <a:rPr lang="de-AT" smtClean="0"/>
              <a:t>‹Nr.›</a:t>
            </a:fld>
            <a:endParaRPr lang="de-AT" dirty="0"/>
          </a:p>
        </p:txBody>
      </p:sp>
      <p:pic>
        <p:nvPicPr>
          <p:cNvPr id="7" name="Grafik 6"/>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8" name="Gerader Verbinder 7"/>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289923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bg>
      <p:bgRef idx="1003">
        <a:schemeClr val="bg1"/>
      </p:bgRef>
    </p:bg>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AF7F603B-AEBA-4683-A35C-3E358215BB6E}" type="datetime1">
              <a:rPr lang="de-AT" smtClean="0"/>
              <a:t>17.09.2024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C6D6C7D7-BADB-4973-B55E-9E8756EAF55E}" type="slidenum">
              <a:rPr lang="de-AT" smtClean="0"/>
              <a:t>‹Nr.›</a:t>
            </a:fld>
            <a:endParaRPr lang="de-AT" dirty="0"/>
          </a:p>
        </p:txBody>
      </p:sp>
      <p:pic>
        <p:nvPicPr>
          <p:cNvPr id="7" name="Grafik 6"/>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8" name="Gerader Verbinder 7"/>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51360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43D03040-4FFC-4F9D-864A-0CCA4F2DD606}" type="datetime1">
              <a:rPr lang="de-AT" smtClean="0"/>
              <a:t>17.09.2024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C6D6C7D7-BADB-4973-B55E-9E8756EAF55E}" type="slidenum">
              <a:rPr lang="de-AT" smtClean="0"/>
              <a:t>‹Nr.›</a:t>
            </a:fld>
            <a:endParaRPr lang="de-AT" dirty="0"/>
          </a:p>
        </p:txBody>
      </p:sp>
      <p:pic>
        <p:nvPicPr>
          <p:cNvPr id="7" name="Grafik 6"/>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8" name="Gerader Verbinder 7"/>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53576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AT"/>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ACB95694-6428-4982-9841-F0BDF0CE20E9}" type="datetime1">
              <a:rPr lang="de-AT" smtClean="0"/>
              <a:t>17.09.2024</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C6D6C7D7-BADB-4973-B55E-9E8756EAF55E}" type="slidenum">
              <a:rPr lang="de-AT" smtClean="0"/>
              <a:t>‹Nr.›</a:t>
            </a:fld>
            <a:endParaRPr lang="de-AT" dirty="0"/>
          </a:p>
        </p:txBody>
      </p:sp>
      <p:pic>
        <p:nvPicPr>
          <p:cNvPr id="7" name="Grafik 6"/>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8" name="Gerader Verbinder 7"/>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49671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838200" y="2506662"/>
            <a:ext cx="5181600" cy="38496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72200" y="2506662"/>
            <a:ext cx="5181600" cy="38496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fld id="{29149B37-8980-48B9-8FE5-98A792B70411}" type="datetime1">
              <a:rPr lang="de-AT" smtClean="0"/>
              <a:t>17.09.2024</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C6D6C7D7-BADB-4973-B55E-9E8756EAF55E}" type="slidenum">
              <a:rPr lang="de-AT" smtClean="0"/>
              <a:t>‹Nr.›</a:t>
            </a:fld>
            <a:endParaRPr lang="de-AT" dirty="0"/>
          </a:p>
        </p:txBody>
      </p:sp>
      <p:pic>
        <p:nvPicPr>
          <p:cNvPr id="8" name="Grafik 7"/>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9" name="Gerader Verbinder 8"/>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256436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1122363"/>
            <a:ext cx="10515600" cy="1325563"/>
          </a:xfrm>
        </p:spPr>
        <p:txBody>
          <a:bodyPr/>
          <a:lstStyle/>
          <a:p>
            <a:r>
              <a:rPr lang="de-DE"/>
              <a:t>Titelmasterformat durch Klicken bearbeiten</a:t>
            </a:r>
            <a:endParaRPr lang="de-AT"/>
          </a:p>
        </p:txBody>
      </p:sp>
      <p:sp>
        <p:nvSpPr>
          <p:cNvPr id="3" name="Textplatzhalter 2"/>
          <p:cNvSpPr>
            <a:spLocks noGrp="1"/>
          </p:cNvSpPr>
          <p:nvPr>
            <p:ph type="body" idx="1"/>
          </p:nvPr>
        </p:nvSpPr>
        <p:spPr>
          <a:xfrm>
            <a:off x="838200" y="243840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8200" y="3262313"/>
            <a:ext cx="5157787" cy="309403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70612" y="243840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0612" y="3262313"/>
            <a:ext cx="5183188" cy="309403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fld id="{CA8DAA4C-96E3-4A1E-A152-A919A8BEC98B}" type="datetime1">
              <a:rPr lang="de-AT" smtClean="0"/>
              <a:t>17.09.2024</a:t>
            </a:fld>
            <a:endParaRPr lang="de-AT" dirty="0"/>
          </a:p>
        </p:txBody>
      </p:sp>
      <p:sp>
        <p:nvSpPr>
          <p:cNvPr id="8" name="Fußzeilenplatzhalter 7"/>
          <p:cNvSpPr>
            <a:spLocks noGrp="1"/>
          </p:cNvSpPr>
          <p:nvPr>
            <p:ph type="ftr" sz="quarter" idx="11"/>
          </p:nvPr>
        </p:nvSpPr>
        <p:spPr/>
        <p:txBody>
          <a:bodyPr/>
          <a:lstStyle/>
          <a:p>
            <a:endParaRPr lang="de-AT" dirty="0"/>
          </a:p>
        </p:txBody>
      </p:sp>
      <p:sp>
        <p:nvSpPr>
          <p:cNvPr id="9" name="Foliennummernplatzhalter 8"/>
          <p:cNvSpPr>
            <a:spLocks noGrp="1"/>
          </p:cNvSpPr>
          <p:nvPr>
            <p:ph type="sldNum" sz="quarter" idx="12"/>
          </p:nvPr>
        </p:nvSpPr>
        <p:spPr/>
        <p:txBody>
          <a:bodyPr/>
          <a:lstStyle/>
          <a:p>
            <a:fld id="{C6D6C7D7-BADB-4973-B55E-9E8756EAF55E}" type="slidenum">
              <a:rPr lang="de-AT" smtClean="0"/>
              <a:t>‹Nr.›</a:t>
            </a:fld>
            <a:endParaRPr lang="de-AT" dirty="0"/>
          </a:p>
        </p:txBody>
      </p:sp>
      <p:pic>
        <p:nvPicPr>
          <p:cNvPr id="10" name="Grafik 9"/>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11" name="Gerader Verbinder 10"/>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217266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1122363"/>
            <a:ext cx="10515600" cy="1325563"/>
          </a:xfrm>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fld id="{0D3F5A80-2F7A-40FB-BAEA-07447FDF8BFF}" type="datetime1">
              <a:rPr lang="de-AT" smtClean="0"/>
              <a:t>17.09.2024</a:t>
            </a:fld>
            <a:endParaRPr lang="de-AT" dirty="0"/>
          </a:p>
        </p:txBody>
      </p:sp>
      <p:sp>
        <p:nvSpPr>
          <p:cNvPr id="4" name="Fußzeilenplatzhalter 3"/>
          <p:cNvSpPr>
            <a:spLocks noGrp="1"/>
          </p:cNvSpPr>
          <p:nvPr>
            <p:ph type="ftr" sz="quarter" idx="11"/>
          </p:nvPr>
        </p:nvSpPr>
        <p:spPr/>
        <p:txBody>
          <a:bodyPr/>
          <a:lstStyle/>
          <a:p>
            <a:endParaRPr lang="de-AT" dirty="0"/>
          </a:p>
        </p:txBody>
      </p:sp>
      <p:sp>
        <p:nvSpPr>
          <p:cNvPr id="5" name="Foliennummernplatzhalter 4"/>
          <p:cNvSpPr>
            <a:spLocks noGrp="1"/>
          </p:cNvSpPr>
          <p:nvPr>
            <p:ph type="sldNum" sz="quarter" idx="12"/>
          </p:nvPr>
        </p:nvSpPr>
        <p:spPr/>
        <p:txBody>
          <a:bodyPr/>
          <a:lstStyle/>
          <a:p>
            <a:fld id="{C6D6C7D7-BADB-4973-B55E-9E8756EAF55E}" type="slidenum">
              <a:rPr lang="de-AT" smtClean="0"/>
              <a:t>‹Nr.›</a:t>
            </a:fld>
            <a:endParaRPr lang="de-AT" dirty="0"/>
          </a:p>
        </p:txBody>
      </p:sp>
      <p:pic>
        <p:nvPicPr>
          <p:cNvPr id="6" name="Grafik 5"/>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7" name="Gerader Verbinder 6"/>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0581553"/>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bg>
      <p:bgRef idx="1003">
        <a:schemeClr val="bg1"/>
      </p:bgRef>
    </p:bg>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235B827-C812-4869-B926-7C37B4791A1E}" type="datetime1">
              <a:rPr lang="de-AT" smtClean="0"/>
              <a:t>17.09.2024</a:t>
            </a:fld>
            <a:endParaRPr lang="de-AT" dirty="0"/>
          </a:p>
        </p:txBody>
      </p:sp>
      <p:sp>
        <p:nvSpPr>
          <p:cNvPr id="3" name="Fußzeilenplatzhalter 2"/>
          <p:cNvSpPr>
            <a:spLocks noGrp="1"/>
          </p:cNvSpPr>
          <p:nvPr>
            <p:ph type="ftr" sz="quarter" idx="11"/>
          </p:nvPr>
        </p:nvSpPr>
        <p:spPr/>
        <p:txBody>
          <a:bodyPr/>
          <a:lstStyle/>
          <a:p>
            <a:endParaRPr lang="de-AT" dirty="0"/>
          </a:p>
        </p:txBody>
      </p:sp>
      <p:sp>
        <p:nvSpPr>
          <p:cNvPr id="4" name="Foliennummernplatzhalter 3"/>
          <p:cNvSpPr>
            <a:spLocks noGrp="1"/>
          </p:cNvSpPr>
          <p:nvPr>
            <p:ph type="sldNum" sz="quarter" idx="12"/>
          </p:nvPr>
        </p:nvSpPr>
        <p:spPr/>
        <p:txBody>
          <a:bodyPr/>
          <a:lstStyle/>
          <a:p>
            <a:fld id="{C6D6C7D7-BADB-4973-B55E-9E8756EAF55E}" type="slidenum">
              <a:rPr lang="de-AT" smtClean="0"/>
              <a:t>‹Nr.›</a:t>
            </a:fld>
            <a:endParaRPr lang="de-AT" dirty="0"/>
          </a:p>
        </p:txBody>
      </p:sp>
      <p:pic>
        <p:nvPicPr>
          <p:cNvPr id="5" name="Grafik 4"/>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6" name="Gerader Verbinder 5"/>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549932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1122363"/>
            <a:ext cx="3932237" cy="1600200"/>
          </a:xfrm>
        </p:spPr>
        <p:txBody>
          <a:bodyPr anchor="b"/>
          <a:lstStyle>
            <a:lvl1pPr>
              <a:defRPr sz="3200"/>
            </a:lvl1pPr>
          </a:lstStyle>
          <a:p>
            <a:r>
              <a:rPr lang="de-DE" dirty="0"/>
              <a:t>Titelmasterformat durch Klicken bearbeiten</a:t>
            </a:r>
            <a:endParaRPr lang="de-AT" dirty="0"/>
          </a:p>
        </p:txBody>
      </p:sp>
      <p:sp>
        <p:nvSpPr>
          <p:cNvPr id="3" name="Inhaltsplatzhalter 2"/>
          <p:cNvSpPr>
            <a:spLocks noGrp="1"/>
          </p:cNvSpPr>
          <p:nvPr>
            <p:ph idx="1"/>
          </p:nvPr>
        </p:nvSpPr>
        <p:spPr>
          <a:xfrm>
            <a:off x="5181600" y="1652588"/>
            <a:ext cx="6172200" cy="46462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Textplatzhalter 3"/>
          <p:cNvSpPr>
            <a:spLocks noGrp="1"/>
          </p:cNvSpPr>
          <p:nvPr>
            <p:ph type="body" sz="half" idx="2"/>
          </p:nvPr>
        </p:nvSpPr>
        <p:spPr>
          <a:xfrm>
            <a:off x="838200" y="2722563"/>
            <a:ext cx="3932237" cy="3633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Datumsplatzhalter 4"/>
          <p:cNvSpPr>
            <a:spLocks noGrp="1"/>
          </p:cNvSpPr>
          <p:nvPr>
            <p:ph type="dt" sz="half" idx="10"/>
          </p:nvPr>
        </p:nvSpPr>
        <p:spPr/>
        <p:txBody>
          <a:bodyPr/>
          <a:lstStyle/>
          <a:p>
            <a:fld id="{A0EC1D55-C515-456E-8574-ECC5901FDD82}" type="datetime1">
              <a:rPr lang="de-AT" smtClean="0"/>
              <a:t>17.09.2024</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C6D6C7D7-BADB-4973-B55E-9E8756EAF55E}" type="slidenum">
              <a:rPr lang="de-AT" smtClean="0"/>
              <a:t>‹Nr.›</a:t>
            </a:fld>
            <a:endParaRPr lang="de-AT" dirty="0"/>
          </a:p>
        </p:txBody>
      </p:sp>
      <p:pic>
        <p:nvPicPr>
          <p:cNvPr id="8" name="Grafik 7"/>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9" name="Gerader Verbinder 8"/>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535328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1122363"/>
            <a:ext cx="3932237" cy="1600200"/>
          </a:xfrm>
        </p:spPr>
        <p:txBody>
          <a:bodyPr anchor="b"/>
          <a:lstStyle>
            <a:lvl1pPr>
              <a:defRPr sz="3200"/>
            </a:lvl1pPr>
          </a:lstStyle>
          <a:p>
            <a:r>
              <a:rPr lang="de-DE"/>
              <a:t>Titelmasterformat durch Klicken bearbeiten</a:t>
            </a:r>
            <a:endParaRPr lang="de-AT"/>
          </a:p>
        </p:txBody>
      </p:sp>
      <p:sp>
        <p:nvSpPr>
          <p:cNvPr id="3" name="Bildplatzhalter 2"/>
          <p:cNvSpPr>
            <a:spLocks noGrp="1"/>
          </p:cNvSpPr>
          <p:nvPr>
            <p:ph type="pic" idx="1"/>
          </p:nvPr>
        </p:nvSpPr>
        <p:spPr>
          <a:xfrm>
            <a:off x="5181600" y="1652589"/>
            <a:ext cx="6172200" cy="45394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dirty="0"/>
          </a:p>
        </p:txBody>
      </p:sp>
      <p:sp>
        <p:nvSpPr>
          <p:cNvPr id="4" name="Textplatzhalter 3"/>
          <p:cNvSpPr>
            <a:spLocks noGrp="1"/>
          </p:cNvSpPr>
          <p:nvPr>
            <p:ph type="body" sz="half" idx="2"/>
          </p:nvPr>
        </p:nvSpPr>
        <p:spPr>
          <a:xfrm>
            <a:off x="838200" y="2722563"/>
            <a:ext cx="3932237" cy="355022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15C53650-30D8-4E74-BECE-E1A42F734CAE}" type="datetime1">
              <a:rPr lang="de-AT" smtClean="0"/>
              <a:t>17.09.2024</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C6D6C7D7-BADB-4973-B55E-9E8756EAF55E}" type="slidenum">
              <a:rPr lang="de-AT" smtClean="0"/>
              <a:t>‹Nr.›</a:t>
            </a:fld>
            <a:endParaRPr lang="de-AT" dirty="0"/>
          </a:p>
        </p:txBody>
      </p:sp>
      <p:pic>
        <p:nvPicPr>
          <p:cNvPr id="8" name="Grafik 7"/>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9" name="Gerader Verbinder 8"/>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624600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1162843"/>
            <a:ext cx="10515600" cy="1325563"/>
          </a:xfrm>
          <a:prstGeom prst="rect">
            <a:avLst/>
          </a:prstGeom>
        </p:spPr>
        <p:txBody>
          <a:bodyPr vert="horz" lIns="91440" tIns="45720" rIns="91440" bIns="45720" rtlCol="0" anchor="ctr">
            <a:normAutofit/>
          </a:bodyPr>
          <a:lstStyle/>
          <a:p>
            <a:r>
              <a:rPr lang="de-DE" dirty="0"/>
              <a:t>Titelmasterformat durch Klicken bearbeiten</a:t>
            </a:r>
            <a:endParaRPr lang="de-AT" dirty="0"/>
          </a:p>
        </p:txBody>
      </p:sp>
      <p:sp>
        <p:nvSpPr>
          <p:cNvPr id="3" name="Textplatzhalter 2"/>
          <p:cNvSpPr>
            <a:spLocks noGrp="1"/>
          </p:cNvSpPr>
          <p:nvPr>
            <p:ph type="body" idx="1"/>
          </p:nvPr>
        </p:nvSpPr>
        <p:spPr>
          <a:xfrm>
            <a:off x="838200" y="2528885"/>
            <a:ext cx="10515600" cy="3725611"/>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AB416-B366-421A-A454-A509BE441DE3}" type="datetime1">
              <a:rPr lang="de-AT" smtClean="0"/>
              <a:t>17.09.2024</a:t>
            </a:fld>
            <a:endParaRPr lang="de-AT"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D6C7D7-BADB-4973-B55E-9E8756EAF55E}" type="slidenum">
              <a:rPr lang="de-AT" smtClean="0"/>
              <a:t>‹Nr.›</a:t>
            </a:fld>
            <a:endParaRPr lang="de-AT" dirty="0"/>
          </a:p>
        </p:txBody>
      </p:sp>
      <p:pic>
        <p:nvPicPr>
          <p:cNvPr id="7" name="Grafik 6"/>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03030" y="299403"/>
            <a:ext cx="2350770" cy="547370"/>
          </a:xfrm>
          <a:prstGeom prst="rect">
            <a:avLst/>
          </a:prstGeom>
          <a:noFill/>
          <a:ln>
            <a:noFill/>
          </a:ln>
        </p:spPr>
      </p:pic>
      <p:cxnSp>
        <p:nvCxnSpPr>
          <p:cNvPr id="8" name="Gerader Verbinder 7"/>
          <p:cNvCxnSpPr/>
          <p:nvPr userDrawn="1"/>
        </p:nvCxnSpPr>
        <p:spPr>
          <a:xfrm>
            <a:off x="0" y="1122363"/>
            <a:ext cx="12192000"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042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74921" y="2026557"/>
            <a:ext cx="9144000" cy="2804886"/>
          </a:xfrm>
        </p:spPr>
        <p:txBody>
          <a:bodyPr>
            <a:noAutofit/>
          </a:bodyPr>
          <a:lstStyle/>
          <a:p>
            <a:r>
              <a:rPr lang="de-AT" sz="4800" b="1" dirty="0">
                <a:latin typeface="Verdana" panose="020B0604030504040204" pitchFamily="34" charset="0"/>
                <a:ea typeface="Verdana" panose="020B0604030504040204" pitchFamily="34" charset="0"/>
              </a:rPr>
              <a:t>Sammelklagen gegen Banken</a:t>
            </a:r>
            <a:br>
              <a:rPr lang="de-AT" sz="4800" b="1" dirty="0">
                <a:latin typeface="Verdana" panose="020B0604030504040204" pitchFamily="34" charset="0"/>
                <a:ea typeface="Verdana" panose="020B0604030504040204" pitchFamily="34" charset="0"/>
              </a:rPr>
            </a:br>
            <a:endParaRPr lang="de-AT" sz="4400" dirty="0">
              <a:latin typeface="Verdana" panose="020B0604030504040204" pitchFamily="34" charset="0"/>
              <a:ea typeface="Verdana" panose="020B0604030504040204" pitchFamily="34" charset="0"/>
            </a:endParaRPr>
          </a:p>
        </p:txBody>
      </p:sp>
      <p:sp>
        <p:nvSpPr>
          <p:cNvPr id="3" name="Untertitel 2"/>
          <p:cNvSpPr>
            <a:spLocks noGrp="1"/>
          </p:cNvSpPr>
          <p:nvPr>
            <p:ph type="subTitle" idx="1"/>
          </p:nvPr>
        </p:nvSpPr>
        <p:spPr>
          <a:xfrm>
            <a:off x="1425844" y="3725839"/>
            <a:ext cx="9242155" cy="2994275"/>
          </a:xfrm>
        </p:spPr>
        <p:txBody>
          <a:bodyPr>
            <a:normAutofit/>
          </a:bodyPr>
          <a:lstStyle/>
          <a:p>
            <a:endParaRPr lang="de-AT" sz="2300" b="1" dirty="0">
              <a:latin typeface="+mj-lt"/>
            </a:endParaRPr>
          </a:p>
          <a:p>
            <a:endParaRPr lang="de-AT" sz="2300" b="1" dirty="0"/>
          </a:p>
          <a:p>
            <a:endParaRPr lang="de-AT" sz="2000" b="1" dirty="0"/>
          </a:p>
          <a:p>
            <a:endParaRPr lang="de-AT" sz="2000" b="1" dirty="0">
              <a:latin typeface="Verdana" panose="020B0604030504040204" pitchFamily="34" charset="0"/>
              <a:ea typeface="Verdana" panose="020B0604030504040204" pitchFamily="34" charset="0"/>
            </a:endParaRPr>
          </a:p>
          <a:p>
            <a:r>
              <a:rPr lang="de-AT" sz="2000" b="1" dirty="0">
                <a:latin typeface="Verdana" panose="020B0604030504040204" pitchFamily="34" charset="0"/>
                <a:ea typeface="Verdana" panose="020B0604030504040204" pitchFamily="34" charset="0"/>
              </a:rPr>
              <a:t>RA Hon.-Prof. Dr. Dietmar Czernich, LL.M., </a:t>
            </a:r>
            <a:r>
              <a:rPr lang="de-AT" sz="2000" b="1" dirty="0" err="1">
                <a:latin typeface="Verdana" panose="020B0604030504040204" pitchFamily="34" charset="0"/>
                <a:ea typeface="Verdana" panose="020B0604030504040204" pitchFamily="34" charset="0"/>
              </a:rPr>
              <a:t>FCIArb</a:t>
            </a:r>
            <a:endParaRPr lang="de-AT" sz="2000" b="1" dirty="0">
              <a:latin typeface="Verdana" panose="020B0604030504040204" pitchFamily="34" charset="0"/>
              <a:ea typeface="Verdana" panose="020B0604030504040204" pitchFamily="34" charset="0"/>
            </a:endParaRPr>
          </a:p>
          <a:p>
            <a:r>
              <a:rPr lang="de-AT" sz="2000" dirty="0">
                <a:latin typeface="Verdana" panose="020B0604030504040204" pitchFamily="34" charset="0"/>
                <a:ea typeface="Verdana" panose="020B0604030504040204" pitchFamily="34" charset="0"/>
              </a:rPr>
              <a:t>Innsbrucker Bankenrechtsgespräche</a:t>
            </a:r>
          </a:p>
          <a:p>
            <a:r>
              <a:rPr lang="de-AT" sz="2000" dirty="0">
                <a:latin typeface="Verdana" panose="020B0604030504040204" pitchFamily="34" charset="0"/>
                <a:ea typeface="Verdana" panose="020B0604030504040204" pitchFamily="34" charset="0"/>
              </a:rPr>
              <a:t>Innsbruck, 19.9.2024</a:t>
            </a:r>
          </a:p>
        </p:txBody>
      </p:sp>
    </p:spTree>
    <p:extLst>
      <p:ext uri="{BB962C8B-B14F-4D97-AF65-F5344CB8AC3E}">
        <p14:creationId xmlns:p14="http://schemas.microsoft.com/office/powerpoint/2010/main" val="1947309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E2521B-34DE-9EC0-E818-31458FAF9E1E}"/>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Kollektive Rechtsverfolgung nach der Verbandsklagen-RL (2/2) </a:t>
            </a:r>
            <a:endParaRPr lang="de-AT" sz="3600" dirty="0"/>
          </a:p>
        </p:txBody>
      </p:sp>
      <p:sp>
        <p:nvSpPr>
          <p:cNvPr id="3" name="Inhaltsplatzhalter 2">
            <a:extLst>
              <a:ext uri="{FF2B5EF4-FFF2-40B4-BE49-F238E27FC236}">
                <a16:creationId xmlns:a16="http://schemas.microsoft.com/office/drawing/2014/main" id="{0691C5BE-0C6C-CA09-699E-26BDFA6A661A}"/>
              </a:ext>
            </a:extLst>
          </p:cNvPr>
          <p:cNvSpPr>
            <a:spLocks noGrp="1"/>
          </p:cNvSpPr>
          <p:nvPr>
            <p:ph idx="1"/>
          </p:nvPr>
        </p:nvSpPr>
        <p:spPr/>
        <p:txBody>
          <a:bodyPr/>
          <a:lstStyle/>
          <a:p>
            <a:endParaRPr lang="de-DE" sz="2200" dirty="0">
              <a:latin typeface="Verdana" panose="020B0604030504040204" pitchFamily="34" charset="0"/>
              <a:ea typeface="Verdana" panose="020B0604030504040204" pitchFamily="34" charset="0"/>
            </a:endParaRPr>
          </a:p>
          <a:p>
            <a:r>
              <a:rPr lang="de-DE" sz="2200" dirty="0" err="1">
                <a:latin typeface="Verdana" panose="020B0604030504040204" pitchFamily="34" charset="0"/>
                <a:ea typeface="Verdana" panose="020B0604030504040204" pitchFamily="34" charset="0"/>
              </a:rPr>
              <a:t>Klagslegitimiert</a:t>
            </a:r>
            <a:r>
              <a:rPr lang="de-DE" sz="2200" dirty="0">
                <a:latin typeface="Verdana" panose="020B0604030504040204" pitchFamily="34" charset="0"/>
                <a:ea typeface="Verdana" panose="020B0604030504040204" pitchFamily="34" charset="0"/>
              </a:rPr>
              <a:t> sind neben gesetzlich anerkannten „Qualifizierten Einrichtungen“ (</a:t>
            </a:r>
            <a:r>
              <a:rPr lang="de-DE" sz="2200" dirty="0" err="1">
                <a:latin typeface="Verdana" panose="020B0604030504040204" pitchFamily="34" charset="0"/>
                <a:ea typeface="Verdana" panose="020B0604030504040204" pitchFamily="34" charset="0"/>
              </a:rPr>
              <a:t>zB</a:t>
            </a:r>
            <a:r>
              <a:rPr lang="de-DE" sz="2200" dirty="0">
                <a:latin typeface="Verdana" panose="020B0604030504040204" pitchFamily="34" charset="0"/>
                <a:ea typeface="Verdana" panose="020B0604030504040204" pitchFamily="34" charset="0"/>
              </a:rPr>
              <a:t> VKI, BAK und WKÖ) nun auch andere juristische Personen, die durch den Bundeskartellanwalt als solche anerkannt werden (Mindestbestanddauer beträgt 12 Monate).</a:t>
            </a:r>
          </a:p>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Zuständig ist ausschließlich das Handelsgericht Wien.</a:t>
            </a:r>
          </a:p>
          <a:p>
            <a:endParaRPr lang="de-AT" dirty="0"/>
          </a:p>
        </p:txBody>
      </p:sp>
      <p:sp>
        <p:nvSpPr>
          <p:cNvPr id="4" name="Foliennummernplatzhalter 3">
            <a:extLst>
              <a:ext uri="{FF2B5EF4-FFF2-40B4-BE49-F238E27FC236}">
                <a16:creationId xmlns:a16="http://schemas.microsoft.com/office/drawing/2014/main" id="{0EFA1E41-92FA-70E2-5449-CB6A986043F9}"/>
              </a:ext>
            </a:extLst>
          </p:cNvPr>
          <p:cNvSpPr>
            <a:spLocks noGrp="1"/>
          </p:cNvSpPr>
          <p:nvPr>
            <p:ph type="sldNum" sz="quarter" idx="12"/>
          </p:nvPr>
        </p:nvSpPr>
        <p:spPr/>
        <p:txBody>
          <a:bodyPr/>
          <a:lstStyle/>
          <a:p>
            <a:fld id="{C6D6C7D7-BADB-4973-B55E-9E8756EAF55E}" type="slidenum">
              <a:rPr lang="de-AT" smtClean="0"/>
              <a:t>10</a:t>
            </a:fld>
            <a:endParaRPr lang="de-AT" dirty="0"/>
          </a:p>
        </p:txBody>
      </p:sp>
    </p:spTree>
    <p:extLst>
      <p:ext uri="{BB962C8B-B14F-4D97-AF65-F5344CB8AC3E}">
        <p14:creationId xmlns:p14="http://schemas.microsoft.com/office/powerpoint/2010/main" val="2033827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F8550A-BD44-44B4-4541-229C7FD8F1B6}"/>
              </a:ext>
            </a:extLst>
          </p:cNvPr>
          <p:cNvSpPr>
            <a:spLocks noGrp="1"/>
          </p:cNvSpPr>
          <p:nvPr>
            <p:ph type="title"/>
          </p:nvPr>
        </p:nvSpPr>
        <p:spPr>
          <a:xfrm>
            <a:off x="838199" y="1162843"/>
            <a:ext cx="10723775" cy="1325563"/>
          </a:xfrm>
        </p:spPr>
        <p:txBody>
          <a:bodyPr>
            <a:normAutofit/>
          </a:bodyPr>
          <a:lstStyle/>
          <a:p>
            <a:r>
              <a:rPr lang="de-AT" sz="3600" dirty="0">
                <a:latin typeface="Verdana" panose="020B0604030504040204" pitchFamily="34" charset="0"/>
                <a:ea typeface="Verdana" panose="020B0604030504040204" pitchFamily="34" charset="0"/>
              </a:rPr>
              <a:t>Unterlassungsklage (§§ 619 ff ZPO; § 5 QEG)</a:t>
            </a:r>
          </a:p>
        </p:txBody>
      </p:sp>
      <p:sp>
        <p:nvSpPr>
          <p:cNvPr id="3" name="Inhaltsplatzhalter 2">
            <a:extLst>
              <a:ext uri="{FF2B5EF4-FFF2-40B4-BE49-F238E27FC236}">
                <a16:creationId xmlns:a16="http://schemas.microsoft.com/office/drawing/2014/main" id="{7E53D135-4409-54B6-4CF9-1B5D471D0537}"/>
              </a:ext>
            </a:extLst>
          </p:cNvPr>
          <p:cNvSpPr>
            <a:spLocks noGrp="1"/>
          </p:cNvSpPr>
          <p:nvPr>
            <p:ph idx="1"/>
          </p:nvPr>
        </p:nvSpPr>
        <p:spPr>
          <a:xfrm>
            <a:off x="838199" y="2528885"/>
            <a:ext cx="10855037" cy="3725611"/>
          </a:xfrm>
        </p:spPr>
        <p:txBody>
          <a:bodyPr>
            <a:normAutofit fontScale="92500" lnSpcReduction="10000"/>
          </a:bodyPr>
          <a:lstStyle/>
          <a:p>
            <a:r>
              <a:rPr lang="de-DE" sz="2400" dirty="0">
                <a:latin typeface="Verdana" panose="020B0604030504040204" pitchFamily="34" charset="0"/>
                <a:ea typeface="Verdana" panose="020B0604030504040204" pitchFamily="34" charset="0"/>
              </a:rPr>
              <a:t>Größerer sachlicher Anwendungsbereich im Vergleich zu bereits bestehenden Unterlassungsverbandsklagen: </a:t>
            </a:r>
          </a:p>
          <a:p>
            <a:endParaRPr lang="de-DE" sz="2200" dirty="0">
              <a:latin typeface="Verdana" panose="020B0604030504040204" pitchFamily="34" charset="0"/>
              <a:ea typeface="Verdana" panose="020B0604030504040204" pitchFamily="34" charset="0"/>
            </a:endParaRPr>
          </a:p>
          <a:p>
            <a:pPr lvl="1"/>
            <a:r>
              <a:rPr lang="de-DE" sz="1900" dirty="0">
                <a:latin typeface="Verdana" panose="020B0604030504040204" pitchFamily="34" charset="0"/>
                <a:ea typeface="Verdana" panose="020B0604030504040204" pitchFamily="34" charset="0"/>
              </a:rPr>
              <a:t>Eine Anknüpfung an AGB-Klausel (§ 28 KSchG) </a:t>
            </a:r>
            <a:r>
              <a:rPr lang="de-DE" sz="1900" dirty="0" err="1">
                <a:latin typeface="Verdana" panose="020B0604030504040204" pitchFamily="34" charset="0"/>
                <a:ea typeface="Verdana" panose="020B0604030504040204" pitchFamily="34" charset="0"/>
              </a:rPr>
              <a:t>bzw</a:t>
            </a:r>
            <a:r>
              <a:rPr lang="de-DE" sz="1900" dirty="0">
                <a:latin typeface="Verdana" panose="020B0604030504040204" pitchFamily="34" charset="0"/>
                <a:ea typeface="Verdana" panose="020B0604030504040204" pitchFamily="34" charset="0"/>
              </a:rPr>
              <a:t> an taxativ aufgezählte Schutzbereiche (§ 28a Abs 1 KSchG; </a:t>
            </a:r>
            <a:r>
              <a:rPr lang="de-DE" sz="1900" dirty="0" err="1">
                <a:latin typeface="Verdana" panose="020B0604030504040204" pitchFamily="34" charset="0"/>
                <a:ea typeface="Verdana" panose="020B0604030504040204" pitchFamily="34" charset="0"/>
              </a:rPr>
              <a:t>vgl</a:t>
            </a:r>
            <a:r>
              <a:rPr lang="de-DE" sz="1900" dirty="0">
                <a:latin typeface="Verdana" panose="020B0604030504040204" pitchFamily="34" charset="0"/>
                <a:ea typeface="Verdana" panose="020B0604030504040204" pitchFamily="34" charset="0"/>
              </a:rPr>
              <a:t> § 178g </a:t>
            </a:r>
            <a:r>
              <a:rPr lang="de-DE" sz="1900" dirty="0" err="1">
                <a:latin typeface="Verdana" panose="020B0604030504040204" pitchFamily="34" charset="0"/>
                <a:ea typeface="Verdana" panose="020B0604030504040204" pitchFamily="34" charset="0"/>
              </a:rPr>
              <a:t>VersVG</a:t>
            </a:r>
            <a:r>
              <a:rPr lang="de-DE" sz="1900" dirty="0">
                <a:latin typeface="Verdana" panose="020B0604030504040204" pitchFamily="34" charset="0"/>
                <a:ea typeface="Verdana" panose="020B0604030504040204" pitchFamily="34" charset="0"/>
              </a:rPr>
              <a:t>) ist für die </a:t>
            </a:r>
            <a:r>
              <a:rPr lang="de-DE" sz="1900" dirty="0" err="1">
                <a:latin typeface="Verdana" panose="020B0604030504040204" pitchFamily="34" charset="0"/>
                <a:ea typeface="Verdana" panose="020B0604030504040204" pitchFamily="34" charset="0"/>
              </a:rPr>
              <a:t>Klagslegitimation</a:t>
            </a:r>
            <a:r>
              <a:rPr lang="de-DE" sz="1900" dirty="0">
                <a:latin typeface="Verdana" panose="020B0604030504040204" pitchFamily="34" charset="0"/>
                <a:ea typeface="Verdana" panose="020B0604030504040204" pitchFamily="34" charset="0"/>
              </a:rPr>
              <a:t> bei Verbandsverfahren nicht erforderlich.</a:t>
            </a:r>
          </a:p>
          <a:p>
            <a:pPr lvl="1"/>
            <a:endParaRPr lang="de-DE" sz="19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Einführung einer Verjährungshemmung bei sämtlichen abstrakt betroffenen Verbrauchern.</a:t>
            </a:r>
          </a:p>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Zur Sicherstellung des Unterlassungsanspruches können – anders als bisher – auch einstweilige Verfügungen erlassen werden.</a:t>
            </a:r>
          </a:p>
          <a:p>
            <a:endParaRPr lang="de-DE" sz="2200" dirty="0">
              <a:latin typeface="Verdana" panose="020B0604030504040204" pitchFamily="34" charset="0"/>
              <a:ea typeface="Verdana" panose="020B0604030504040204" pitchFamily="34" charset="0"/>
            </a:endParaRPr>
          </a:p>
          <a:p>
            <a:endParaRPr lang="de-DE" sz="2200" dirty="0">
              <a:latin typeface="Verdana" panose="020B0604030504040204" pitchFamily="34" charset="0"/>
              <a:ea typeface="Verdana" panose="020B0604030504040204" pitchFamily="34" charset="0"/>
            </a:endParaRPr>
          </a:p>
        </p:txBody>
      </p:sp>
      <p:sp>
        <p:nvSpPr>
          <p:cNvPr id="4" name="Foliennummernplatzhalter 3">
            <a:extLst>
              <a:ext uri="{FF2B5EF4-FFF2-40B4-BE49-F238E27FC236}">
                <a16:creationId xmlns:a16="http://schemas.microsoft.com/office/drawing/2014/main" id="{5A7D28B4-4CAC-0AE4-D777-3EA5E8690344}"/>
              </a:ext>
            </a:extLst>
          </p:cNvPr>
          <p:cNvSpPr>
            <a:spLocks noGrp="1"/>
          </p:cNvSpPr>
          <p:nvPr>
            <p:ph type="sldNum" sz="quarter" idx="12"/>
          </p:nvPr>
        </p:nvSpPr>
        <p:spPr/>
        <p:txBody>
          <a:bodyPr/>
          <a:lstStyle/>
          <a:p>
            <a:fld id="{C6D6C7D7-BADB-4973-B55E-9E8756EAF55E}" type="slidenum">
              <a:rPr lang="de-AT" smtClean="0"/>
              <a:t>11</a:t>
            </a:fld>
            <a:endParaRPr lang="de-AT" dirty="0"/>
          </a:p>
        </p:txBody>
      </p:sp>
    </p:spTree>
    <p:extLst>
      <p:ext uri="{BB962C8B-B14F-4D97-AF65-F5344CB8AC3E}">
        <p14:creationId xmlns:p14="http://schemas.microsoft.com/office/powerpoint/2010/main" val="661141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CAB4CE-7F09-1644-73EF-F0359D287585}"/>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Abhilfeklage (§§ 623 ff ZPO; § 5 Abs 2 QEG) (1/4)</a:t>
            </a:r>
          </a:p>
        </p:txBody>
      </p:sp>
      <p:sp>
        <p:nvSpPr>
          <p:cNvPr id="3" name="Inhaltsplatzhalter 2">
            <a:extLst>
              <a:ext uri="{FF2B5EF4-FFF2-40B4-BE49-F238E27FC236}">
                <a16:creationId xmlns:a16="http://schemas.microsoft.com/office/drawing/2014/main" id="{4F44B4EF-ADBB-89D8-4AAD-A9C712064BF7}"/>
              </a:ext>
            </a:extLst>
          </p:cNvPr>
          <p:cNvSpPr>
            <a:spLocks noGrp="1"/>
          </p:cNvSpPr>
          <p:nvPr>
            <p:ph idx="1"/>
          </p:nvPr>
        </p:nvSpPr>
        <p:spPr>
          <a:xfrm>
            <a:off x="838200" y="2528885"/>
            <a:ext cx="10755086" cy="3725611"/>
          </a:xfrm>
        </p:spPr>
        <p:txBody>
          <a:bodyPr>
            <a:normAutofit/>
          </a:bodyPr>
          <a:lstStyle/>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Verbraucheransprüche (</a:t>
            </a:r>
            <a:r>
              <a:rPr lang="de-DE" sz="2200" dirty="0" err="1">
                <a:latin typeface="Verdana" panose="020B0604030504040204" pitchFamily="34" charset="0"/>
                <a:ea typeface="Verdana" panose="020B0604030504040204" pitchFamily="34" charset="0"/>
              </a:rPr>
              <a:t>zB</a:t>
            </a:r>
            <a:r>
              <a:rPr lang="de-DE" sz="2200" dirty="0">
                <a:latin typeface="Verdana" panose="020B0604030504040204" pitchFamily="34" charset="0"/>
                <a:ea typeface="Verdana" panose="020B0604030504040204" pitchFamily="34" charset="0"/>
              </a:rPr>
              <a:t> Schadenersatz oder Vertragsauflösung) können von Qualifizierten Einrichtungen im eigenen Namen geltend gemacht werden (keine Abtretung erforderlich).</a:t>
            </a:r>
          </a:p>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Um eine Abhilfeklage einzureichen, müssen sich mindestens 50 Verbraucher anschließen (weitere Verbraucher können sich auch zu einem späteren Zeitpunkt anschließen).</a:t>
            </a:r>
          </a:p>
          <a:p>
            <a:endParaRPr lang="de-DE" sz="2200" dirty="0">
              <a:latin typeface="Verdana" panose="020B0604030504040204" pitchFamily="34" charset="0"/>
              <a:ea typeface="Verdana" panose="020B0604030504040204" pitchFamily="34" charset="0"/>
            </a:endParaRPr>
          </a:p>
        </p:txBody>
      </p:sp>
      <p:sp>
        <p:nvSpPr>
          <p:cNvPr id="4" name="Foliennummernplatzhalter 3">
            <a:extLst>
              <a:ext uri="{FF2B5EF4-FFF2-40B4-BE49-F238E27FC236}">
                <a16:creationId xmlns:a16="http://schemas.microsoft.com/office/drawing/2014/main" id="{D06F42D4-D884-FC0C-2904-2BECD898594E}"/>
              </a:ext>
            </a:extLst>
          </p:cNvPr>
          <p:cNvSpPr>
            <a:spLocks noGrp="1"/>
          </p:cNvSpPr>
          <p:nvPr>
            <p:ph type="sldNum" sz="quarter" idx="12"/>
          </p:nvPr>
        </p:nvSpPr>
        <p:spPr/>
        <p:txBody>
          <a:bodyPr/>
          <a:lstStyle/>
          <a:p>
            <a:fld id="{C6D6C7D7-BADB-4973-B55E-9E8756EAF55E}" type="slidenum">
              <a:rPr lang="de-AT" smtClean="0"/>
              <a:t>12</a:t>
            </a:fld>
            <a:endParaRPr lang="de-AT" dirty="0"/>
          </a:p>
        </p:txBody>
      </p:sp>
    </p:spTree>
    <p:extLst>
      <p:ext uri="{BB962C8B-B14F-4D97-AF65-F5344CB8AC3E}">
        <p14:creationId xmlns:p14="http://schemas.microsoft.com/office/powerpoint/2010/main" val="288524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665498-0432-1AB5-FBF6-5495F96A1A74}"/>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Abhilfeklage (§§ 623 ff ZPO; § 5 Abs 2 QEG) (2/4)</a:t>
            </a:r>
            <a:endParaRPr lang="de-AT" sz="3600" dirty="0"/>
          </a:p>
        </p:txBody>
      </p:sp>
      <p:sp>
        <p:nvSpPr>
          <p:cNvPr id="3" name="Inhaltsplatzhalter 2">
            <a:extLst>
              <a:ext uri="{FF2B5EF4-FFF2-40B4-BE49-F238E27FC236}">
                <a16:creationId xmlns:a16="http://schemas.microsoft.com/office/drawing/2014/main" id="{373E1778-CE98-137E-5501-6B81EC30ECF5}"/>
              </a:ext>
            </a:extLst>
          </p:cNvPr>
          <p:cNvSpPr>
            <a:spLocks noGrp="1"/>
          </p:cNvSpPr>
          <p:nvPr>
            <p:ph idx="1"/>
          </p:nvPr>
        </p:nvSpPr>
        <p:spPr/>
        <p:txBody>
          <a:bodyPr>
            <a:normAutofit/>
          </a:bodyPr>
          <a:lstStyle/>
          <a:p>
            <a:r>
              <a:rPr lang="de-DE" sz="2200" dirty="0">
                <a:latin typeface="Verdana" panose="020B0604030504040204" pitchFamily="34" charset="0"/>
                <a:ea typeface="Verdana" panose="020B0604030504040204" pitchFamily="34" charset="0"/>
              </a:rPr>
              <a:t>Geltend gemachte Ansprüche müssen auf einen im Wesentlichen gleichartigen Sachverhalt beruhen (</a:t>
            </a:r>
            <a:r>
              <a:rPr lang="de-DE" sz="2200" dirty="0" err="1">
                <a:latin typeface="Verdana" panose="020B0604030504040204" pitchFamily="34" charset="0"/>
                <a:ea typeface="Verdana" panose="020B0604030504040204" pitchFamily="34" charset="0"/>
              </a:rPr>
              <a:t>zB</a:t>
            </a:r>
            <a:r>
              <a:rPr lang="de-DE" sz="2200" dirty="0">
                <a:latin typeface="Verdana" panose="020B0604030504040204" pitchFamily="34" charset="0"/>
                <a:ea typeface="Verdana" panose="020B0604030504040204" pitchFamily="34" charset="0"/>
              </a:rPr>
              <a:t> Unwirksamkeit einer AGB-Klausel).</a:t>
            </a:r>
          </a:p>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Prozessfinanzierer sind zulässig, aber müssen - anders als bisher - unabhängig sein und dem Gericht offengelegt werden.</a:t>
            </a:r>
          </a:p>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Allfällige Beitrittsgebühr darf weder höher als 20 Prozent der jeweils geltend gemachten Anspruchssumme sein noch 250 Euro überschreiten.</a:t>
            </a:r>
          </a:p>
          <a:p>
            <a:endParaRPr lang="de-AT" dirty="0"/>
          </a:p>
        </p:txBody>
      </p:sp>
      <p:sp>
        <p:nvSpPr>
          <p:cNvPr id="4" name="Foliennummernplatzhalter 3">
            <a:extLst>
              <a:ext uri="{FF2B5EF4-FFF2-40B4-BE49-F238E27FC236}">
                <a16:creationId xmlns:a16="http://schemas.microsoft.com/office/drawing/2014/main" id="{C16DD58B-263C-4D57-11CB-C25591CB9B6C}"/>
              </a:ext>
            </a:extLst>
          </p:cNvPr>
          <p:cNvSpPr>
            <a:spLocks noGrp="1"/>
          </p:cNvSpPr>
          <p:nvPr>
            <p:ph type="sldNum" sz="quarter" idx="12"/>
          </p:nvPr>
        </p:nvSpPr>
        <p:spPr/>
        <p:txBody>
          <a:bodyPr/>
          <a:lstStyle/>
          <a:p>
            <a:fld id="{C6D6C7D7-BADB-4973-B55E-9E8756EAF55E}" type="slidenum">
              <a:rPr lang="de-AT" smtClean="0"/>
              <a:t>13</a:t>
            </a:fld>
            <a:endParaRPr lang="de-AT" dirty="0"/>
          </a:p>
        </p:txBody>
      </p:sp>
    </p:spTree>
    <p:extLst>
      <p:ext uri="{BB962C8B-B14F-4D97-AF65-F5344CB8AC3E}">
        <p14:creationId xmlns:p14="http://schemas.microsoft.com/office/powerpoint/2010/main" val="1837233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2D2D4C-1333-32DD-4DAC-14AB18E3553E}"/>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Abhilfeklage (§§ 623 ff ZPO; § 5 Abs 2 QEG) (3/4)</a:t>
            </a:r>
          </a:p>
        </p:txBody>
      </p:sp>
      <p:sp>
        <p:nvSpPr>
          <p:cNvPr id="3" name="Inhaltsplatzhalter 2">
            <a:extLst>
              <a:ext uri="{FF2B5EF4-FFF2-40B4-BE49-F238E27FC236}">
                <a16:creationId xmlns:a16="http://schemas.microsoft.com/office/drawing/2014/main" id="{D7C0BC3C-BB75-16A1-05C6-F377BDF60248}"/>
              </a:ext>
            </a:extLst>
          </p:cNvPr>
          <p:cNvSpPr>
            <a:spLocks noGrp="1"/>
          </p:cNvSpPr>
          <p:nvPr>
            <p:ph idx="1"/>
          </p:nvPr>
        </p:nvSpPr>
        <p:spPr/>
        <p:txBody>
          <a:bodyPr vert="horz" lIns="91440" tIns="45720" rIns="91440" bIns="45720" rtlCol="0">
            <a:normAutofit/>
          </a:bodyPr>
          <a:lstStyle/>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Rechtzeitiger Beitritt eines Verbrauchers führt zur Verjährungshemmung rückwirkend mit Gerichtsanhängigkeit der Abhilfeklage.</a:t>
            </a:r>
          </a:p>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Lockerung von Anforderungen an das Tatsachen- und Beweisvorbringen (laut HG Wien und OGH ist jedoch unklar, welche Anforderungen inwieweit gelockert werden sollen, da das Vorbringen weiterhin schlüssig sein muss)</a:t>
            </a:r>
          </a:p>
        </p:txBody>
      </p:sp>
      <p:sp>
        <p:nvSpPr>
          <p:cNvPr id="4" name="Foliennummernplatzhalter 3">
            <a:extLst>
              <a:ext uri="{FF2B5EF4-FFF2-40B4-BE49-F238E27FC236}">
                <a16:creationId xmlns:a16="http://schemas.microsoft.com/office/drawing/2014/main" id="{2F070866-5D1D-B37E-575D-B77088CB2F48}"/>
              </a:ext>
            </a:extLst>
          </p:cNvPr>
          <p:cNvSpPr>
            <a:spLocks noGrp="1"/>
          </p:cNvSpPr>
          <p:nvPr>
            <p:ph type="sldNum" sz="quarter" idx="12"/>
          </p:nvPr>
        </p:nvSpPr>
        <p:spPr/>
        <p:txBody>
          <a:bodyPr/>
          <a:lstStyle/>
          <a:p>
            <a:fld id="{C6D6C7D7-BADB-4973-B55E-9E8756EAF55E}" type="slidenum">
              <a:rPr lang="de-AT" smtClean="0"/>
              <a:t>14</a:t>
            </a:fld>
            <a:endParaRPr lang="de-AT" dirty="0"/>
          </a:p>
        </p:txBody>
      </p:sp>
    </p:spTree>
    <p:extLst>
      <p:ext uri="{BB962C8B-B14F-4D97-AF65-F5344CB8AC3E}">
        <p14:creationId xmlns:p14="http://schemas.microsoft.com/office/powerpoint/2010/main" val="152018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0EBC16-8A8E-58E7-DF99-32FD6B9A3649}"/>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Abhilfeklage (§§ 623 ff ZPO; § 5 Abs 2 QEG) (4/4)</a:t>
            </a:r>
            <a:endParaRPr lang="de-AT" sz="3600" dirty="0"/>
          </a:p>
        </p:txBody>
      </p:sp>
      <p:sp>
        <p:nvSpPr>
          <p:cNvPr id="3" name="Inhaltsplatzhalter 2">
            <a:extLst>
              <a:ext uri="{FF2B5EF4-FFF2-40B4-BE49-F238E27FC236}">
                <a16:creationId xmlns:a16="http://schemas.microsoft.com/office/drawing/2014/main" id="{75BEFCA1-ECEA-0383-113D-1865C65B5139}"/>
              </a:ext>
            </a:extLst>
          </p:cNvPr>
          <p:cNvSpPr>
            <a:spLocks noGrp="1"/>
          </p:cNvSpPr>
          <p:nvPr>
            <p:ph idx="1"/>
          </p:nvPr>
        </p:nvSpPr>
        <p:spPr/>
        <p:txBody>
          <a:bodyPr>
            <a:normAutofit/>
          </a:bodyPr>
          <a:lstStyle/>
          <a:p>
            <a:r>
              <a:rPr lang="de-DE" sz="2200" dirty="0">
                <a:latin typeface="Verdana" panose="020B0604030504040204" pitchFamily="34" charset="0"/>
                <a:ea typeface="Verdana" panose="020B0604030504040204" pitchFamily="34" charset="0"/>
              </a:rPr>
              <a:t>Abhilfeklage endet entweder durch Vergleich oder Urteil:</a:t>
            </a:r>
          </a:p>
          <a:p>
            <a:pPr lvl="1"/>
            <a:endParaRPr lang="de-AT" sz="1800" dirty="0">
              <a:latin typeface="Verdana" panose="020B0604030504040204" pitchFamily="34" charset="0"/>
              <a:ea typeface="Verdana" panose="020B0604030504040204" pitchFamily="34" charset="0"/>
            </a:endParaRPr>
          </a:p>
          <a:p>
            <a:pPr lvl="1"/>
            <a:r>
              <a:rPr lang="de-AT" sz="1800" dirty="0">
                <a:latin typeface="Verdana" panose="020B0604030504040204" pitchFamily="34" charset="0"/>
                <a:ea typeface="Verdana" panose="020B0604030504040204" pitchFamily="34" charset="0"/>
              </a:rPr>
              <a:t>Vergleich bedarf gerichtlicher Genehmigung und bindet beigetretene Verbraucher. </a:t>
            </a:r>
            <a:r>
              <a:rPr lang="de-DE" sz="1800" dirty="0">
                <a:latin typeface="Verdana" panose="020B0604030504040204" pitchFamily="34" charset="0"/>
                <a:ea typeface="Verdana" panose="020B0604030504040204" pitchFamily="34" charset="0"/>
              </a:rPr>
              <a:t>Im Gegensatz zur Sammelklage österreichischer Prägung können Verbraucher, die mit dem Vergleich nicht einverstanden sind, nicht „aussteigen“ und als Einzelkläger weitermachen. Hierdurch wird das Prozessrisiko für die betroffenen Unternehmen verringert. </a:t>
            </a:r>
          </a:p>
          <a:p>
            <a:pPr lvl="1"/>
            <a:endParaRPr lang="de-AT" sz="1800" dirty="0">
              <a:latin typeface="Verdana" panose="020B0604030504040204" pitchFamily="34" charset="0"/>
              <a:ea typeface="Verdana" panose="020B0604030504040204" pitchFamily="34" charset="0"/>
            </a:endParaRPr>
          </a:p>
          <a:p>
            <a:pPr lvl="1"/>
            <a:r>
              <a:rPr lang="de-DE" sz="1800" dirty="0">
                <a:latin typeface="Verdana" panose="020B0604030504040204" pitchFamily="34" charset="0"/>
                <a:ea typeface="Verdana" panose="020B0604030504040204" pitchFamily="34" charset="0"/>
              </a:rPr>
              <a:t>Im Urteil entscheidet das Gericht wie bei der Sammelklage österreichischer Prägung über die individuellen Ansprüche der beigetretenen Verbraucher. </a:t>
            </a:r>
            <a:endParaRPr lang="de-AT" sz="1800" dirty="0">
              <a:latin typeface="Verdana" panose="020B0604030504040204" pitchFamily="34" charset="0"/>
              <a:ea typeface="Verdana" panose="020B0604030504040204" pitchFamily="34" charset="0"/>
            </a:endParaRPr>
          </a:p>
          <a:p>
            <a:endParaRPr lang="de-AT" dirty="0"/>
          </a:p>
        </p:txBody>
      </p:sp>
      <p:sp>
        <p:nvSpPr>
          <p:cNvPr id="4" name="Foliennummernplatzhalter 3">
            <a:extLst>
              <a:ext uri="{FF2B5EF4-FFF2-40B4-BE49-F238E27FC236}">
                <a16:creationId xmlns:a16="http://schemas.microsoft.com/office/drawing/2014/main" id="{7D2CD3D3-A9D2-D484-7B31-56E402E7C61B}"/>
              </a:ext>
            </a:extLst>
          </p:cNvPr>
          <p:cNvSpPr>
            <a:spLocks noGrp="1"/>
          </p:cNvSpPr>
          <p:nvPr>
            <p:ph type="sldNum" sz="quarter" idx="12"/>
          </p:nvPr>
        </p:nvSpPr>
        <p:spPr/>
        <p:txBody>
          <a:bodyPr/>
          <a:lstStyle/>
          <a:p>
            <a:fld id="{C6D6C7D7-BADB-4973-B55E-9E8756EAF55E}" type="slidenum">
              <a:rPr lang="de-AT" smtClean="0"/>
              <a:t>15</a:t>
            </a:fld>
            <a:endParaRPr lang="de-AT" dirty="0"/>
          </a:p>
        </p:txBody>
      </p:sp>
    </p:spTree>
    <p:extLst>
      <p:ext uri="{BB962C8B-B14F-4D97-AF65-F5344CB8AC3E}">
        <p14:creationId xmlns:p14="http://schemas.microsoft.com/office/powerpoint/2010/main" val="1086100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74B548-4BF4-11C6-142C-BC04F1BE5CF3}"/>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Abhilfeklage - Verfahrensablauf</a:t>
            </a:r>
          </a:p>
        </p:txBody>
      </p:sp>
      <p:sp>
        <p:nvSpPr>
          <p:cNvPr id="4" name="Foliennummernplatzhalter 3">
            <a:extLst>
              <a:ext uri="{FF2B5EF4-FFF2-40B4-BE49-F238E27FC236}">
                <a16:creationId xmlns:a16="http://schemas.microsoft.com/office/drawing/2014/main" id="{E9A261AF-2AC4-3FB0-EA4B-938561F19F1D}"/>
              </a:ext>
            </a:extLst>
          </p:cNvPr>
          <p:cNvSpPr>
            <a:spLocks noGrp="1"/>
          </p:cNvSpPr>
          <p:nvPr>
            <p:ph type="sldNum" sz="quarter" idx="12"/>
          </p:nvPr>
        </p:nvSpPr>
        <p:spPr/>
        <p:txBody>
          <a:bodyPr/>
          <a:lstStyle/>
          <a:p>
            <a:fld id="{C6D6C7D7-BADB-4973-B55E-9E8756EAF55E}" type="slidenum">
              <a:rPr lang="de-AT" sz="1400" smtClean="0">
                <a:latin typeface="Verdana" panose="020B0604030504040204" pitchFamily="34" charset="0"/>
                <a:ea typeface="Verdana" panose="020B0604030504040204" pitchFamily="34" charset="0"/>
              </a:rPr>
              <a:t>16</a:t>
            </a:fld>
            <a:endParaRPr lang="de-AT" sz="1400" dirty="0">
              <a:latin typeface="Verdana" panose="020B0604030504040204" pitchFamily="34" charset="0"/>
              <a:ea typeface="Verdana" panose="020B0604030504040204" pitchFamily="34" charset="0"/>
            </a:endParaRPr>
          </a:p>
        </p:txBody>
      </p:sp>
      <p:grpSp>
        <p:nvGrpSpPr>
          <p:cNvPr id="77" name="Gruppieren 76">
            <a:extLst>
              <a:ext uri="{FF2B5EF4-FFF2-40B4-BE49-F238E27FC236}">
                <a16:creationId xmlns:a16="http://schemas.microsoft.com/office/drawing/2014/main" id="{B116BC82-78F5-6BF5-C190-664F0E673E8A}"/>
              </a:ext>
            </a:extLst>
          </p:cNvPr>
          <p:cNvGrpSpPr/>
          <p:nvPr/>
        </p:nvGrpSpPr>
        <p:grpSpPr>
          <a:xfrm>
            <a:off x="307955" y="2414591"/>
            <a:ext cx="11546963" cy="4109229"/>
            <a:chOff x="191573" y="2612245"/>
            <a:chExt cx="11546963" cy="4109229"/>
          </a:xfrm>
        </p:grpSpPr>
        <p:grpSp>
          <p:nvGrpSpPr>
            <p:cNvPr id="67" name="Gruppieren 66">
              <a:extLst>
                <a:ext uri="{FF2B5EF4-FFF2-40B4-BE49-F238E27FC236}">
                  <a16:creationId xmlns:a16="http://schemas.microsoft.com/office/drawing/2014/main" id="{07D6A982-3D9A-A121-067A-579F11B2230C}"/>
                </a:ext>
              </a:extLst>
            </p:cNvPr>
            <p:cNvGrpSpPr/>
            <p:nvPr/>
          </p:nvGrpSpPr>
          <p:grpSpPr>
            <a:xfrm>
              <a:off x="191573" y="2612245"/>
              <a:ext cx="11546963" cy="4109229"/>
              <a:chOff x="893434" y="2612245"/>
              <a:chExt cx="11546963" cy="4109229"/>
            </a:xfrm>
          </p:grpSpPr>
          <p:grpSp>
            <p:nvGrpSpPr>
              <p:cNvPr id="44" name="Gruppieren 43">
                <a:extLst>
                  <a:ext uri="{FF2B5EF4-FFF2-40B4-BE49-F238E27FC236}">
                    <a16:creationId xmlns:a16="http://schemas.microsoft.com/office/drawing/2014/main" id="{2E27D21C-29C5-0A17-E855-4A736641D62E}"/>
                  </a:ext>
                </a:extLst>
              </p:cNvPr>
              <p:cNvGrpSpPr/>
              <p:nvPr/>
            </p:nvGrpSpPr>
            <p:grpSpPr>
              <a:xfrm>
                <a:off x="893435" y="3149966"/>
                <a:ext cx="11472664" cy="3571508"/>
                <a:chOff x="951411" y="2670466"/>
                <a:chExt cx="11688072" cy="4044363"/>
              </a:xfrm>
            </p:grpSpPr>
            <p:grpSp>
              <p:nvGrpSpPr>
                <p:cNvPr id="35" name="Gruppieren 34">
                  <a:extLst>
                    <a:ext uri="{FF2B5EF4-FFF2-40B4-BE49-F238E27FC236}">
                      <a16:creationId xmlns:a16="http://schemas.microsoft.com/office/drawing/2014/main" id="{6FCA9443-5C3B-5169-30C9-A1119892D4DF}"/>
                    </a:ext>
                  </a:extLst>
                </p:cNvPr>
                <p:cNvGrpSpPr/>
                <p:nvPr/>
              </p:nvGrpSpPr>
              <p:grpSpPr>
                <a:xfrm>
                  <a:off x="951411" y="2670466"/>
                  <a:ext cx="11688072" cy="4044363"/>
                  <a:chOff x="63137" y="2661757"/>
                  <a:chExt cx="9364980" cy="4044363"/>
                </a:xfrm>
              </p:grpSpPr>
              <p:cxnSp>
                <p:nvCxnSpPr>
                  <p:cNvPr id="6" name="Gerade Verbindung mit Pfeil 5">
                    <a:extLst>
                      <a:ext uri="{FF2B5EF4-FFF2-40B4-BE49-F238E27FC236}">
                        <a16:creationId xmlns:a16="http://schemas.microsoft.com/office/drawing/2014/main" id="{63AEBA39-C788-C5FD-F8B1-1B053BF04A25}"/>
                      </a:ext>
                    </a:extLst>
                  </p:cNvPr>
                  <p:cNvCxnSpPr>
                    <a:cxnSpLocks/>
                  </p:cNvCxnSpPr>
                  <p:nvPr/>
                </p:nvCxnSpPr>
                <p:spPr>
                  <a:xfrm>
                    <a:off x="269966" y="4369595"/>
                    <a:ext cx="8311055" cy="26657"/>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8" name="Rechteck 7">
                    <a:extLst>
                      <a:ext uri="{FF2B5EF4-FFF2-40B4-BE49-F238E27FC236}">
                        <a16:creationId xmlns:a16="http://schemas.microsoft.com/office/drawing/2014/main" id="{B3B74401-773B-E1E9-C950-76C7FDE432C1}"/>
                      </a:ext>
                    </a:extLst>
                  </p:cNvPr>
                  <p:cNvSpPr/>
                  <p:nvPr/>
                </p:nvSpPr>
                <p:spPr>
                  <a:xfrm>
                    <a:off x="63137" y="2673533"/>
                    <a:ext cx="1974669" cy="1243513"/>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de-AT" sz="1400" dirty="0">
                        <a:latin typeface="Verdana" panose="020B0604030504040204" pitchFamily="34" charset="0"/>
                        <a:ea typeface="Verdana" panose="020B0604030504040204" pitchFamily="34" charset="0"/>
                      </a:rPr>
                      <a:t>Zusammenführung</a:t>
                    </a:r>
                    <a:br>
                      <a:rPr lang="de-AT" sz="1400" dirty="0">
                        <a:latin typeface="Verdana" panose="020B0604030504040204" pitchFamily="34" charset="0"/>
                        <a:ea typeface="Verdana" panose="020B0604030504040204" pitchFamily="34" charset="0"/>
                      </a:rPr>
                    </a:br>
                    <a:r>
                      <a:rPr lang="de-AT" sz="1400" dirty="0">
                        <a:latin typeface="Verdana" panose="020B0604030504040204" pitchFamily="34" charset="0"/>
                        <a:ea typeface="Verdana" panose="020B0604030504040204" pitchFamily="34" charset="0"/>
                      </a:rPr>
                      <a:t> von betroffenen Verbrauchern durch Qualifizierte Einrichtung („QE“) </a:t>
                    </a:r>
                  </a:p>
                </p:txBody>
              </p:sp>
              <p:cxnSp>
                <p:nvCxnSpPr>
                  <p:cNvPr id="11" name="Gerader Verbinder 10">
                    <a:extLst>
                      <a:ext uri="{FF2B5EF4-FFF2-40B4-BE49-F238E27FC236}">
                        <a16:creationId xmlns:a16="http://schemas.microsoft.com/office/drawing/2014/main" id="{BD039ADD-4710-B295-EA24-9A429DA9D782}"/>
                      </a:ext>
                    </a:extLst>
                  </p:cNvPr>
                  <p:cNvCxnSpPr>
                    <a:cxnSpLocks/>
                  </p:cNvCxnSpPr>
                  <p:nvPr/>
                </p:nvCxnSpPr>
                <p:spPr>
                  <a:xfrm>
                    <a:off x="949235" y="3917046"/>
                    <a:ext cx="0" cy="462311"/>
                  </a:xfrm>
                  <a:prstGeom prst="line">
                    <a:avLst/>
                  </a:prstGeom>
                </p:spPr>
                <p:style>
                  <a:lnRef idx="1">
                    <a:schemeClr val="dk1"/>
                  </a:lnRef>
                  <a:fillRef idx="0">
                    <a:schemeClr val="dk1"/>
                  </a:fillRef>
                  <a:effectRef idx="0">
                    <a:schemeClr val="dk1"/>
                  </a:effectRef>
                  <a:fontRef idx="minor">
                    <a:schemeClr val="tx1"/>
                  </a:fontRef>
                </p:style>
              </p:cxnSp>
              <p:sp>
                <p:nvSpPr>
                  <p:cNvPr id="12" name="Rechteck 11">
                    <a:extLst>
                      <a:ext uri="{FF2B5EF4-FFF2-40B4-BE49-F238E27FC236}">
                        <a16:creationId xmlns:a16="http://schemas.microsoft.com/office/drawing/2014/main" id="{B3B74401-773B-E1E9-C950-76C7FDE432C1}"/>
                      </a:ext>
                    </a:extLst>
                  </p:cNvPr>
                  <p:cNvSpPr/>
                  <p:nvPr/>
                </p:nvSpPr>
                <p:spPr>
                  <a:xfrm>
                    <a:off x="729397" y="5202052"/>
                    <a:ext cx="1974669" cy="1000889"/>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de-AT" sz="1400" dirty="0">
                        <a:latin typeface="Verdana" panose="020B0604030504040204" pitchFamily="34" charset="0"/>
                        <a:ea typeface="Verdana" panose="020B0604030504040204" pitchFamily="34" charset="0"/>
                      </a:rPr>
                      <a:t>Erhebung der Abhilfeklage </a:t>
                    </a:r>
                  </a:p>
                  <a:p>
                    <a:pPr algn="ctr"/>
                    <a:r>
                      <a:rPr lang="de-AT" sz="1400" dirty="0">
                        <a:latin typeface="Verdana" panose="020B0604030504040204" pitchFamily="34" charset="0"/>
                        <a:ea typeface="Verdana" panose="020B0604030504040204" pitchFamily="34" charset="0"/>
                      </a:rPr>
                      <a:t>(</a:t>
                    </a:r>
                    <a:r>
                      <a:rPr lang="de-AT" sz="1400" dirty="0" err="1">
                        <a:latin typeface="Verdana" panose="020B0604030504040204" pitchFamily="34" charset="0"/>
                        <a:ea typeface="Verdana" panose="020B0604030504040204" pitchFamily="34" charset="0"/>
                      </a:rPr>
                      <a:t>mind</a:t>
                    </a:r>
                    <a:r>
                      <a:rPr lang="de-AT" sz="1400" dirty="0">
                        <a:latin typeface="Verdana" panose="020B0604030504040204" pitchFamily="34" charset="0"/>
                        <a:ea typeface="Verdana" panose="020B0604030504040204" pitchFamily="34" charset="0"/>
                      </a:rPr>
                      <a:t> 50 Verbraucher)</a:t>
                    </a:r>
                  </a:p>
                </p:txBody>
              </p:sp>
              <p:cxnSp>
                <p:nvCxnSpPr>
                  <p:cNvPr id="13" name="Gerader Verbinder 12">
                    <a:extLst>
                      <a:ext uri="{FF2B5EF4-FFF2-40B4-BE49-F238E27FC236}">
                        <a16:creationId xmlns:a16="http://schemas.microsoft.com/office/drawing/2014/main" id="{DD882AD8-9587-50F5-8A27-C7A1077A6FD1}"/>
                      </a:ext>
                    </a:extLst>
                  </p:cNvPr>
                  <p:cNvCxnSpPr>
                    <a:cxnSpLocks/>
                    <a:endCxn id="12" idx="0"/>
                  </p:cNvCxnSpPr>
                  <p:nvPr/>
                </p:nvCxnSpPr>
                <p:spPr>
                  <a:xfrm flipH="1">
                    <a:off x="1716729" y="4369594"/>
                    <a:ext cx="1" cy="832457"/>
                  </a:xfrm>
                  <a:prstGeom prst="line">
                    <a:avLst/>
                  </a:prstGeom>
                </p:spPr>
                <p:style>
                  <a:lnRef idx="1">
                    <a:schemeClr val="dk1"/>
                  </a:lnRef>
                  <a:fillRef idx="0">
                    <a:schemeClr val="dk1"/>
                  </a:fillRef>
                  <a:effectRef idx="0">
                    <a:schemeClr val="dk1"/>
                  </a:effectRef>
                  <a:fontRef idx="minor">
                    <a:schemeClr val="tx1"/>
                  </a:fontRef>
                </p:style>
              </p:cxnSp>
              <p:sp>
                <p:nvSpPr>
                  <p:cNvPr id="14" name="Rechteck 13">
                    <a:extLst>
                      <a:ext uri="{FF2B5EF4-FFF2-40B4-BE49-F238E27FC236}">
                        <a16:creationId xmlns:a16="http://schemas.microsoft.com/office/drawing/2014/main" id="{956EB590-77BB-25A9-3465-1FAB715FB857}"/>
                      </a:ext>
                    </a:extLst>
                  </p:cNvPr>
                  <p:cNvSpPr/>
                  <p:nvPr/>
                </p:nvSpPr>
                <p:spPr>
                  <a:xfrm>
                    <a:off x="3296926" y="5182528"/>
                    <a:ext cx="1898364" cy="1523592"/>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de-AT" sz="1400" dirty="0">
                        <a:latin typeface="Verdana" panose="020B0604030504040204" pitchFamily="34" charset="0"/>
                        <a:ea typeface="Verdana" panose="020B0604030504040204" pitchFamily="34" charset="0"/>
                      </a:rPr>
                      <a:t>Entscheidung über die Durchführung des Abhilfeverfahrens und Veröffentlichung in der </a:t>
                    </a:r>
                    <a:r>
                      <a:rPr lang="de-AT" sz="1400" dirty="0" err="1">
                        <a:latin typeface="Verdana" panose="020B0604030504040204" pitchFamily="34" charset="0"/>
                        <a:ea typeface="Verdana" panose="020B0604030504040204" pitchFamily="34" charset="0"/>
                      </a:rPr>
                      <a:t>Ediktsdatei</a:t>
                    </a:r>
                    <a:r>
                      <a:rPr lang="de-AT" sz="1400" dirty="0">
                        <a:latin typeface="Verdana" panose="020B0604030504040204" pitchFamily="34" charset="0"/>
                        <a:ea typeface="Verdana" panose="020B0604030504040204" pitchFamily="34" charset="0"/>
                      </a:rPr>
                      <a:t> </a:t>
                    </a:r>
                  </a:p>
                </p:txBody>
              </p:sp>
              <p:cxnSp>
                <p:nvCxnSpPr>
                  <p:cNvPr id="15" name="Gerader Verbinder 14">
                    <a:extLst>
                      <a:ext uri="{FF2B5EF4-FFF2-40B4-BE49-F238E27FC236}">
                        <a16:creationId xmlns:a16="http://schemas.microsoft.com/office/drawing/2014/main" id="{F168CBCB-23AC-7F85-51EF-B791DDEDFE87}"/>
                      </a:ext>
                    </a:extLst>
                  </p:cNvPr>
                  <p:cNvCxnSpPr>
                    <a:cxnSpLocks/>
                  </p:cNvCxnSpPr>
                  <p:nvPr/>
                </p:nvCxnSpPr>
                <p:spPr>
                  <a:xfrm>
                    <a:off x="4243897" y="4378304"/>
                    <a:ext cx="0" cy="793409"/>
                  </a:xfrm>
                  <a:prstGeom prst="line">
                    <a:avLst/>
                  </a:prstGeom>
                </p:spPr>
                <p:style>
                  <a:lnRef idx="1">
                    <a:schemeClr val="dk1"/>
                  </a:lnRef>
                  <a:fillRef idx="0">
                    <a:schemeClr val="dk1"/>
                  </a:fillRef>
                  <a:effectRef idx="0">
                    <a:schemeClr val="dk1"/>
                  </a:effectRef>
                  <a:fontRef idx="minor">
                    <a:schemeClr val="tx1"/>
                  </a:fontRef>
                </p:style>
              </p:cxnSp>
              <p:grpSp>
                <p:nvGrpSpPr>
                  <p:cNvPr id="22" name="Gruppieren 21">
                    <a:extLst>
                      <a:ext uri="{FF2B5EF4-FFF2-40B4-BE49-F238E27FC236}">
                        <a16:creationId xmlns:a16="http://schemas.microsoft.com/office/drawing/2014/main" id="{DFDBF22A-4396-4926-8174-363ED0A46F09}"/>
                      </a:ext>
                    </a:extLst>
                  </p:cNvPr>
                  <p:cNvGrpSpPr/>
                  <p:nvPr/>
                </p:nvGrpSpPr>
                <p:grpSpPr>
                  <a:xfrm>
                    <a:off x="2185119" y="2673531"/>
                    <a:ext cx="2835204" cy="1704773"/>
                    <a:chOff x="2537816" y="5087056"/>
                    <a:chExt cx="2835204" cy="1704773"/>
                  </a:xfrm>
                  <a:noFill/>
                </p:grpSpPr>
                <p:sp>
                  <p:nvSpPr>
                    <p:cNvPr id="16" name="Rechteck 15">
                      <a:extLst>
                        <a:ext uri="{FF2B5EF4-FFF2-40B4-BE49-F238E27FC236}">
                          <a16:creationId xmlns:a16="http://schemas.microsoft.com/office/drawing/2014/main" id="{8CDD14AA-76DB-363B-0BAD-F0049B19B7AF}"/>
                        </a:ext>
                      </a:extLst>
                    </p:cNvPr>
                    <p:cNvSpPr/>
                    <p:nvPr/>
                  </p:nvSpPr>
                  <p:spPr>
                    <a:xfrm>
                      <a:off x="2537816" y="5087056"/>
                      <a:ext cx="2835204" cy="1243515"/>
                    </a:xfrm>
                    <a:prstGeom prst="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de-AT" sz="1400" dirty="0">
                          <a:latin typeface="Verdana" panose="020B0604030504040204" pitchFamily="34" charset="0"/>
                          <a:ea typeface="Verdana" panose="020B0604030504040204" pitchFamily="34" charset="0"/>
                        </a:rPr>
                        <a:t>Vorbringen von Abwehrmitteln </a:t>
                      </a:r>
                      <a:br>
                        <a:rPr lang="de-AT" sz="1400" dirty="0">
                          <a:latin typeface="Verdana" panose="020B0604030504040204" pitchFamily="34" charset="0"/>
                          <a:ea typeface="Verdana" panose="020B0604030504040204" pitchFamily="34" charset="0"/>
                        </a:rPr>
                      </a:br>
                      <a:r>
                        <a:rPr lang="de-AT" sz="1400" dirty="0">
                          <a:latin typeface="Verdana" panose="020B0604030504040204" pitchFamily="34" charset="0"/>
                          <a:ea typeface="Verdana" panose="020B0604030504040204" pitchFamily="34" charset="0"/>
                        </a:rPr>
                        <a:t>(</a:t>
                      </a:r>
                      <a:r>
                        <a:rPr lang="de-AT" sz="1400" dirty="0" err="1">
                          <a:latin typeface="Verdana" panose="020B0604030504040204" pitchFamily="34" charset="0"/>
                          <a:ea typeface="Verdana" panose="020B0604030504040204" pitchFamily="34" charset="0"/>
                        </a:rPr>
                        <a:t>zB</a:t>
                      </a:r>
                      <a:r>
                        <a:rPr lang="de-AT" sz="1400" dirty="0">
                          <a:latin typeface="Verdana" panose="020B0604030504040204" pitchFamily="34" charset="0"/>
                          <a:ea typeface="Verdana" panose="020B0604030504040204" pitchFamily="34" charset="0"/>
                        </a:rPr>
                        <a:t> Gleichartigkeit der Ansprüche fehlt oder Unabhängigkeit der QE </a:t>
                      </a:r>
                      <a:r>
                        <a:rPr lang="de-AT" sz="1400" dirty="0" err="1">
                          <a:latin typeface="Verdana" panose="020B0604030504040204" pitchFamily="34" charset="0"/>
                          <a:ea typeface="Verdana" panose="020B0604030504040204" pitchFamily="34" charset="0"/>
                        </a:rPr>
                        <a:t>bzw</a:t>
                      </a:r>
                      <a:r>
                        <a:rPr lang="de-AT" sz="1400" dirty="0">
                          <a:latin typeface="Verdana" panose="020B0604030504040204" pitchFamily="34" charset="0"/>
                          <a:ea typeface="Verdana" panose="020B0604030504040204" pitchFamily="34" charset="0"/>
                        </a:rPr>
                        <a:t> des Prozessfinanzierers nicht gegeben)</a:t>
                      </a:r>
                    </a:p>
                  </p:txBody>
                </p:sp>
                <p:cxnSp>
                  <p:nvCxnSpPr>
                    <p:cNvPr id="17" name="Gerader Verbinder 16">
                      <a:extLst>
                        <a:ext uri="{FF2B5EF4-FFF2-40B4-BE49-F238E27FC236}">
                          <a16:creationId xmlns:a16="http://schemas.microsoft.com/office/drawing/2014/main" id="{6785D77E-E85A-8B58-65FB-310E2CD43725}"/>
                        </a:ext>
                      </a:extLst>
                    </p:cNvPr>
                    <p:cNvCxnSpPr>
                      <a:cxnSpLocks/>
                      <a:stCxn id="16" idx="2"/>
                    </p:cNvCxnSpPr>
                    <p:nvPr/>
                  </p:nvCxnSpPr>
                  <p:spPr>
                    <a:xfrm>
                      <a:off x="3955418" y="6330571"/>
                      <a:ext cx="1" cy="461258"/>
                    </a:xfrm>
                    <a:prstGeom prst="line">
                      <a:avLst/>
                    </a:prstGeom>
                    <a:grpFill/>
                  </p:spPr>
                  <p:style>
                    <a:lnRef idx="1">
                      <a:schemeClr val="dk1"/>
                    </a:lnRef>
                    <a:fillRef idx="0">
                      <a:schemeClr val="dk1"/>
                    </a:fillRef>
                    <a:effectRef idx="0">
                      <a:schemeClr val="dk1"/>
                    </a:effectRef>
                    <a:fontRef idx="minor">
                      <a:schemeClr val="tx1"/>
                    </a:fontRef>
                  </p:style>
                </p:cxnSp>
              </p:grpSp>
              <p:cxnSp>
                <p:nvCxnSpPr>
                  <p:cNvPr id="27" name="Gerader Verbinder 26">
                    <a:extLst>
                      <a:ext uri="{FF2B5EF4-FFF2-40B4-BE49-F238E27FC236}">
                        <a16:creationId xmlns:a16="http://schemas.microsoft.com/office/drawing/2014/main" id="{04C52F49-32DC-6AD0-C920-5D5ED51285C8}"/>
                      </a:ext>
                    </a:extLst>
                  </p:cNvPr>
                  <p:cNvCxnSpPr>
                    <a:cxnSpLocks/>
                    <a:stCxn id="47" idx="2"/>
                  </p:cNvCxnSpPr>
                  <p:nvPr/>
                </p:nvCxnSpPr>
                <p:spPr>
                  <a:xfrm>
                    <a:off x="6302041" y="3543319"/>
                    <a:ext cx="6573" cy="844664"/>
                  </a:xfrm>
                  <a:prstGeom prst="line">
                    <a:avLst/>
                  </a:prstGeom>
                  <a:noFill/>
                </p:spPr>
                <p:style>
                  <a:lnRef idx="1">
                    <a:schemeClr val="dk1"/>
                  </a:lnRef>
                  <a:fillRef idx="0">
                    <a:schemeClr val="dk1"/>
                  </a:fillRef>
                  <a:effectRef idx="0">
                    <a:schemeClr val="dk1"/>
                  </a:effectRef>
                  <a:fontRef idx="minor">
                    <a:schemeClr val="tx1"/>
                  </a:fontRef>
                </p:style>
              </p:cxnSp>
              <p:sp>
                <p:nvSpPr>
                  <p:cNvPr id="28" name="Rechteck 27">
                    <a:extLst>
                      <a:ext uri="{FF2B5EF4-FFF2-40B4-BE49-F238E27FC236}">
                        <a16:creationId xmlns:a16="http://schemas.microsoft.com/office/drawing/2014/main" id="{85B0088C-FB16-F6FC-7021-94FB7AD4B163}"/>
                      </a:ext>
                    </a:extLst>
                  </p:cNvPr>
                  <p:cNvSpPr/>
                  <p:nvPr/>
                </p:nvSpPr>
                <p:spPr>
                  <a:xfrm>
                    <a:off x="7700447" y="2661757"/>
                    <a:ext cx="1727670" cy="891358"/>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de-AT" sz="1400" dirty="0">
                        <a:latin typeface="Verdana" panose="020B0604030504040204" pitchFamily="34" charset="0"/>
                        <a:ea typeface="Verdana" panose="020B0604030504040204" pitchFamily="34" charset="0"/>
                      </a:rPr>
                      <a:t>Entscheidung über individuelle Leistungsbegehren </a:t>
                    </a:r>
                  </a:p>
                </p:txBody>
              </p:sp>
              <p:cxnSp>
                <p:nvCxnSpPr>
                  <p:cNvPr id="29" name="Gerader Verbinder 28">
                    <a:extLst>
                      <a:ext uri="{FF2B5EF4-FFF2-40B4-BE49-F238E27FC236}">
                        <a16:creationId xmlns:a16="http://schemas.microsoft.com/office/drawing/2014/main" id="{E6BAA3EF-2456-8A9E-600F-D2B33FE96EDE}"/>
                      </a:ext>
                    </a:extLst>
                  </p:cNvPr>
                  <p:cNvCxnSpPr>
                    <a:cxnSpLocks/>
                  </p:cNvCxnSpPr>
                  <p:nvPr/>
                </p:nvCxnSpPr>
                <p:spPr>
                  <a:xfrm>
                    <a:off x="8565941" y="3556356"/>
                    <a:ext cx="0" cy="839896"/>
                  </a:xfrm>
                  <a:prstGeom prst="line">
                    <a:avLst/>
                  </a:prstGeom>
                </p:spPr>
                <p:style>
                  <a:lnRef idx="1">
                    <a:schemeClr val="dk1"/>
                  </a:lnRef>
                  <a:fillRef idx="0">
                    <a:schemeClr val="dk1"/>
                  </a:fillRef>
                  <a:effectRef idx="0">
                    <a:schemeClr val="dk1"/>
                  </a:effectRef>
                  <a:fontRef idx="minor">
                    <a:schemeClr val="tx1"/>
                  </a:fontRef>
                </p:style>
              </p:cxnSp>
              <p:sp>
                <p:nvSpPr>
                  <p:cNvPr id="31" name="Rechteck 30">
                    <a:extLst>
                      <a:ext uri="{FF2B5EF4-FFF2-40B4-BE49-F238E27FC236}">
                        <a16:creationId xmlns:a16="http://schemas.microsoft.com/office/drawing/2014/main" id="{1A7ADEBA-9A28-81F1-654B-F14CD6779FB7}"/>
                      </a:ext>
                    </a:extLst>
                  </p:cNvPr>
                  <p:cNvSpPr/>
                  <p:nvPr/>
                </p:nvSpPr>
                <p:spPr>
                  <a:xfrm>
                    <a:off x="6963829" y="5209184"/>
                    <a:ext cx="2307227" cy="126274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de-AT" sz="1400" dirty="0">
                        <a:latin typeface="Verdana" panose="020B0604030504040204" pitchFamily="34" charset="0"/>
                        <a:ea typeface="Verdana" panose="020B0604030504040204" pitchFamily="34" charset="0"/>
                      </a:rPr>
                      <a:t>Allfälliger Vergleich (gerichtliche Genehmigung notwendig; bindet beigetrete Verbraucher)</a:t>
                    </a:r>
                  </a:p>
                </p:txBody>
              </p:sp>
            </p:grpSp>
            <p:cxnSp>
              <p:nvCxnSpPr>
                <p:cNvPr id="37" name="Gerade Verbindung mit Pfeil 36">
                  <a:extLst>
                    <a:ext uri="{FF2B5EF4-FFF2-40B4-BE49-F238E27FC236}">
                      <a16:creationId xmlns:a16="http://schemas.microsoft.com/office/drawing/2014/main" id="{FBC641DF-B5F1-7CD8-15A2-52FEFC1D6734}"/>
                    </a:ext>
                  </a:extLst>
                </p:cNvPr>
                <p:cNvCxnSpPr>
                  <a:cxnSpLocks/>
                </p:cNvCxnSpPr>
                <p:nvPr/>
              </p:nvCxnSpPr>
              <p:spPr>
                <a:xfrm>
                  <a:off x="6229850" y="4898180"/>
                  <a:ext cx="251630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8" name="Textfeld 37">
                  <a:extLst>
                    <a:ext uri="{FF2B5EF4-FFF2-40B4-BE49-F238E27FC236}">
                      <a16:creationId xmlns:a16="http://schemas.microsoft.com/office/drawing/2014/main" id="{7D1EF7F9-5EE9-5113-900A-BDE6B0CEE43F}"/>
                    </a:ext>
                  </a:extLst>
                </p:cNvPr>
                <p:cNvSpPr txBox="1"/>
                <p:nvPr/>
              </p:nvSpPr>
              <p:spPr>
                <a:xfrm>
                  <a:off x="6124121" y="4423654"/>
                  <a:ext cx="2613828" cy="485801"/>
                </a:xfrm>
                <a:prstGeom prst="rect">
                  <a:avLst/>
                </a:prstGeom>
                <a:noFill/>
              </p:spPr>
              <p:txBody>
                <a:bodyPr wrap="square" rtlCol="0">
                  <a:spAutoFit/>
                </a:bodyPr>
                <a:lstStyle/>
                <a:p>
                  <a:pPr algn="ctr"/>
                  <a:r>
                    <a:rPr lang="de-AT" sz="1100" dirty="0">
                      <a:solidFill>
                        <a:schemeClr val="tx1"/>
                      </a:solidFill>
                      <a:latin typeface="Verdana" panose="020B0604030504040204" pitchFamily="34" charset="0"/>
                      <a:ea typeface="Verdana" panose="020B0604030504040204" pitchFamily="34" charset="0"/>
                    </a:rPr>
                    <a:t>Frist für Anmeldung weiterer </a:t>
                  </a:r>
                  <a:br>
                    <a:rPr lang="de-AT" sz="1100" dirty="0">
                      <a:solidFill>
                        <a:schemeClr val="tx1"/>
                      </a:solidFill>
                      <a:latin typeface="Verdana" panose="020B0604030504040204" pitchFamily="34" charset="0"/>
                      <a:ea typeface="Verdana" panose="020B0604030504040204" pitchFamily="34" charset="0"/>
                    </a:rPr>
                  </a:br>
                  <a:r>
                    <a:rPr lang="de-AT" sz="1100" dirty="0">
                      <a:solidFill>
                        <a:schemeClr val="tx1"/>
                      </a:solidFill>
                      <a:latin typeface="Verdana" panose="020B0604030504040204" pitchFamily="34" charset="0"/>
                      <a:ea typeface="Verdana" panose="020B0604030504040204" pitchFamily="34" charset="0"/>
                    </a:rPr>
                    <a:t>Verbraucher beträgt drei Monate</a:t>
                  </a:r>
                </a:p>
              </p:txBody>
            </p:sp>
          </p:grpSp>
          <p:sp>
            <p:nvSpPr>
              <p:cNvPr id="45" name="Geschweifte Klammer links 44">
                <a:extLst>
                  <a:ext uri="{FF2B5EF4-FFF2-40B4-BE49-F238E27FC236}">
                    <a16:creationId xmlns:a16="http://schemas.microsoft.com/office/drawing/2014/main" id="{3F52A662-97C4-A298-10EA-06B6A56FAFF6}"/>
                  </a:ext>
                </a:extLst>
              </p:cNvPr>
              <p:cNvSpPr/>
              <p:nvPr/>
            </p:nvSpPr>
            <p:spPr>
              <a:xfrm rot="5400000">
                <a:off x="3866689" y="-36569"/>
                <a:ext cx="123882" cy="6070391"/>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AT" sz="1400" dirty="0">
                  <a:latin typeface="Verdana" panose="020B0604030504040204" pitchFamily="34" charset="0"/>
                  <a:ea typeface="Verdana" panose="020B0604030504040204" pitchFamily="34" charset="0"/>
                </a:endParaRPr>
              </a:p>
            </p:txBody>
          </p:sp>
          <p:sp>
            <p:nvSpPr>
              <p:cNvPr id="47" name="Rechteck 46">
                <a:extLst>
                  <a:ext uri="{FF2B5EF4-FFF2-40B4-BE49-F238E27FC236}">
                    <a16:creationId xmlns:a16="http://schemas.microsoft.com/office/drawing/2014/main" id="{00DEA4AD-9840-7040-BDFE-94338676BF5D}"/>
                  </a:ext>
                </a:extLst>
              </p:cNvPr>
              <p:cNvSpPr/>
              <p:nvPr/>
            </p:nvSpPr>
            <p:spPr>
              <a:xfrm>
                <a:off x="7155719" y="3156505"/>
                <a:ext cx="2761499" cy="771954"/>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de-AT" sz="1400" dirty="0">
                    <a:latin typeface="Verdana" panose="020B0604030504040204" pitchFamily="34" charset="0"/>
                    <a:ea typeface="Verdana" panose="020B0604030504040204" pitchFamily="34" charset="0"/>
                  </a:rPr>
                  <a:t>Allfälliges Zwischenfeststellungsurteil</a:t>
                </a:r>
                <a:br>
                  <a:rPr lang="de-AT" sz="1400" dirty="0">
                    <a:latin typeface="Verdana" panose="020B0604030504040204" pitchFamily="34" charset="0"/>
                    <a:ea typeface="Verdana" panose="020B0604030504040204" pitchFamily="34" charset="0"/>
                  </a:rPr>
                </a:br>
                <a:r>
                  <a:rPr lang="de-AT" sz="1400" dirty="0">
                    <a:latin typeface="Verdana" panose="020B0604030504040204" pitchFamily="34" charset="0"/>
                    <a:ea typeface="Verdana" panose="020B0604030504040204" pitchFamily="34" charset="0"/>
                  </a:rPr>
                  <a:t>(gesondert anfechtbar)</a:t>
                </a:r>
              </a:p>
            </p:txBody>
          </p:sp>
          <p:cxnSp>
            <p:nvCxnSpPr>
              <p:cNvPr id="48" name="Gerader Verbinder 47">
                <a:extLst>
                  <a:ext uri="{FF2B5EF4-FFF2-40B4-BE49-F238E27FC236}">
                    <a16:creationId xmlns:a16="http://schemas.microsoft.com/office/drawing/2014/main" id="{86F6D490-09D7-DB6E-C85C-0E333FC720F8}"/>
                  </a:ext>
                </a:extLst>
              </p:cNvPr>
              <p:cNvCxnSpPr>
                <a:cxnSpLocks/>
              </p:cNvCxnSpPr>
              <p:nvPr/>
            </p:nvCxnSpPr>
            <p:spPr>
              <a:xfrm>
                <a:off x="10593747" y="4681669"/>
                <a:ext cx="0" cy="717886"/>
              </a:xfrm>
              <a:prstGeom prst="line">
                <a:avLst/>
              </a:prstGeom>
              <a:noFill/>
            </p:spPr>
            <p:style>
              <a:lnRef idx="1">
                <a:schemeClr val="dk1"/>
              </a:lnRef>
              <a:fillRef idx="0">
                <a:schemeClr val="dk1"/>
              </a:fillRef>
              <a:effectRef idx="0">
                <a:schemeClr val="dk1"/>
              </a:effectRef>
              <a:fontRef idx="minor">
                <a:schemeClr val="tx1"/>
              </a:fontRef>
            </p:style>
          </p:cxnSp>
          <p:sp>
            <p:nvSpPr>
              <p:cNvPr id="51" name="Textfeld 50">
                <a:extLst>
                  <a:ext uri="{FF2B5EF4-FFF2-40B4-BE49-F238E27FC236}">
                    <a16:creationId xmlns:a16="http://schemas.microsoft.com/office/drawing/2014/main" id="{89B1F51C-4FE1-0DC5-C559-CE906A5A5F98}"/>
                  </a:ext>
                </a:extLst>
              </p:cNvPr>
              <p:cNvSpPr txBox="1"/>
              <p:nvPr/>
            </p:nvSpPr>
            <p:spPr>
              <a:xfrm>
                <a:off x="2771135" y="2612245"/>
                <a:ext cx="2315187" cy="307777"/>
              </a:xfrm>
              <a:prstGeom prst="rect">
                <a:avLst/>
              </a:prstGeom>
              <a:noFill/>
            </p:spPr>
            <p:txBody>
              <a:bodyPr wrap="square" rtlCol="0">
                <a:spAutoFit/>
              </a:bodyPr>
              <a:lstStyle/>
              <a:p>
                <a:r>
                  <a:rPr lang="de-AT" sz="1400" dirty="0">
                    <a:latin typeface="Verdana" panose="020B0604030504040204" pitchFamily="34" charset="0"/>
                    <a:ea typeface="Verdana" panose="020B0604030504040204" pitchFamily="34" charset="0"/>
                  </a:rPr>
                  <a:t>1. Verfahrensabschnitt</a:t>
                </a:r>
              </a:p>
            </p:txBody>
          </p:sp>
          <p:sp>
            <p:nvSpPr>
              <p:cNvPr id="57" name="Geschweifte Klammer links 56">
                <a:extLst>
                  <a:ext uri="{FF2B5EF4-FFF2-40B4-BE49-F238E27FC236}">
                    <a16:creationId xmlns:a16="http://schemas.microsoft.com/office/drawing/2014/main" id="{98B10BE4-4CCD-1496-0657-796862A0CC0A}"/>
                  </a:ext>
                </a:extLst>
              </p:cNvPr>
              <p:cNvSpPr/>
              <p:nvPr/>
            </p:nvSpPr>
            <p:spPr>
              <a:xfrm rot="5400000">
                <a:off x="8490332" y="1543217"/>
                <a:ext cx="108372" cy="2912609"/>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AT" sz="1400" dirty="0">
                  <a:latin typeface="Verdana" panose="020B0604030504040204" pitchFamily="34" charset="0"/>
                  <a:ea typeface="Verdana" panose="020B0604030504040204" pitchFamily="34" charset="0"/>
                </a:endParaRPr>
              </a:p>
            </p:txBody>
          </p:sp>
          <p:sp>
            <p:nvSpPr>
              <p:cNvPr id="58" name="Textfeld 57">
                <a:extLst>
                  <a:ext uri="{FF2B5EF4-FFF2-40B4-BE49-F238E27FC236}">
                    <a16:creationId xmlns:a16="http://schemas.microsoft.com/office/drawing/2014/main" id="{5E9DED2F-2491-6A00-DABA-1A450CCDB720}"/>
                  </a:ext>
                </a:extLst>
              </p:cNvPr>
              <p:cNvSpPr txBox="1"/>
              <p:nvPr/>
            </p:nvSpPr>
            <p:spPr>
              <a:xfrm>
                <a:off x="7392024" y="2619231"/>
                <a:ext cx="2560320" cy="307777"/>
              </a:xfrm>
              <a:prstGeom prst="rect">
                <a:avLst/>
              </a:prstGeom>
              <a:noFill/>
            </p:spPr>
            <p:txBody>
              <a:bodyPr wrap="square" rtlCol="0">
                <a:spAutoFit/>
              </a:bodyPr>
              <a:lstStyle/>
              <a:p>
                <a:r>
                  <a:rPr lang="de-AT" sz="1400" dirty="0">
                    <a:latin typeface="Verdana" panose="020B0604030504040204" pitchFamily="34" charset="0"/>
                    <a:ea typeface="Verdana" panose="020B0604030504040204" pitchFamily="34" charset="0"/>
                  </a:rPr>
                  <a:t>2. Verfahrensabschnitt</a:t>
                </a:r>
              </a:p>
            </p:txBody>
          </p:sp>
          <p:sp>
            <p:nvSpPr>
              <p:cNvPr id="60" name="Textfeld 59">
                <a:extLst>
                  <a:ext uri="{FF2B5EF4-FFF2-40B4-BE49-F238E27FC236}">
                    <a16:creationId xmlns:a16="http://schemas.microsoft.com/office/drawing/2014/main" id="{4F77273F-6250-C609-C5D7-4150005F426C}"/>
                  </a:ext>
                </a:extLst>
              </p:cNvPr>
              <p:cNvSpPr txBox="1"/>
              <p:nvPr/>
            </p:nvSpPr>
            <p:spPr>
              <a:xfrm>
                <a:off x="10125210" y="2612245"/>
                <a:ext cx="2315187" cy="307777"/>
              </a:xfrm>
              <a:prstGeom prst="rect">
                <a:avLst/>
              </a:prstGeom>
              <a:noFill/>
            </p:spPr>
            <p:txBody>
              <a:bodyPr wrap="square" rtlCol="0">
                <a:spAutoFit/>
              </a:bodyPr>
              <a:lstStyle/>
              <a:p>
                <a:r>
                  <a:rPr lang="de-AT" sz="1400" dirty="0">
                    <a:latin typeface="Verdana" panose="020B0604030504040204" pitchFamily="34" charset="0"/>
                    <a:ea typeface="Verdana" panose="020B0604030504040204" pitchFamily="34" charset="0"/>
                  </a:rPr>
                  <a:t>3. Verfahrensabschnitt</a:t>
                </a:r>
              </a:p>
            </p:txBody>
          </p:sp>
        </p:grpSp>
        <p:sp>
          <p:nvSpPr>
            <p:cNvPr id="69" name="Geschweifte Klammer links 68">
              <a:extLst>
                <a:ext uri="{FF2B5EF4-FFF2-40B4-BE49-F238E27FC236}">
                  <a16:creationId xmlns:a16="http://schemas.microsoft.com/office/drawing/2014/main" id="{BF3444D4-B400-06FD-DC3A-D99C59478181}"/>
                </a:ext>
              </a:extLst>
            </p:cNvPr>
            <p:cNvSpPr/>
            <p:nvPr/>
          </p:nvSpPr>
          <p:spPr>
            <a:xfrm rot="5400000">
              <a:off x="10534313" y="1890371"/>
              <a:ext cx="99131" cy="2195553"/>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AT" sz="1400" dirty="0">
                <a:latin typeface="Verdana" panose="020B0604030504040204" pitchFamily="34" charset="0"/>
                <a:ea typeface="Verdana" panose="020B0604030504040204" pitchFamily="34" charset="0"/>
              </a:endParaRPr>
            </a:p>
          </p:txBody>
        </p:sp>
        <p:cxnSp>
          <p:nvCxnSpPr>
            <p:cNvPr id="75" name="Gerader Verbinder 74">
              <a:extLst>
                <a:ext uri="{FF2B5EF4-FFF2-40B4-BE49-F238E27FC236}">
                  <a16:creationId xmlns:a16="http://schemas.microsoft.com/office/drawing/2014/main" id="{8A1AAF51-53C4-1AE1-8BD6-156D061D5873}"/>
                </a:ext>
              </a:extLst>
            </p:cNvPr>
            <p:cNvCxnSpPr>
              <a:cxnSpLocks/>
            </p:cNvCxnSpPr>
            <p:nvPr/>
          </p:nvCxnSpPr>
          <p:spPr>
            <a:xfrm>
              <a:off x="445767" y="4542256"/>
              <a:ext cx="0" cy="231744"/>
            </a:xfrm>
            <a:prstGeom prst="line">
              <a:avLst/>
            </a:prstGeom>
            <a:ln w="28575"/>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4287867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5C729A-6C25-ACD3-7E3E-5DE0AE984BA0}"/>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Abhilfeklage: Was nicht gewollt war (1/2)</a:t>
            </a:r>
          </a:p>
        </p:txBody>
      </p:sp>
      <p:sp>
        <p:nvSpPr>
          <p:cNvPr id="3" name="Inhaltsplatzhalter 2">
            <a:extLst>
              <a:ext uri="{FF2B5EF4-FFF2-40B4-BE49-F238E27FC236}">
                <a16:creationId xmlns:a16="http://schemas.microsoft.com/office/drawing/2014/main" id="{8BE8166E-4A20-CDD7-D0C5-F68D1A2D9ECD}"/>
              </a:ext>
            </a:extLst>
          </p:cNvPr>
          <p:cNvSpPr>
            <a:spLocks noGrp="1"/>
          </p:cNvSpPr>
          <p:nvPr>
            <p:ph idx="1"/>
          </p:nvPr>
        </p:nvSpPr>
        <p:spPr/>
        <p:txBody>
          <a:bodyPr>
            <a:normAutofit/>
          </a:bodyPr>
          <a:lstStyle/>
          <a:p>
            <a:r>
              <a:rPr lang="de-AT" sz="2200" dirty="0" err="1"/>
              <a:t>Opt</a:t>
            </a:r>
            <a:r>
              <a:rPr lang="de-AT" sz="2200" dirty="0"/>
              <a:t>-Out-Ansatz (wie in der US-Sammelklage)</a:t>
            </a:r>
          </a:p>
          <a:p>
            <a:pPr lvl="1"/>
            <a:endParaRPr lang="de-AT" sz="1800" dirty="0"/>
          </a:p>
          <a:p>
            <a:pPr lvl="1"/>
            <a:r>
              <a:rPr lang="de-AT" sz="1800" dirty="0"/>
              <a:t>Der Unterschied zum </a:t>
            </a:r>
            <a:r>
              <a:rPr lang="de-AT" sz="1800" dirty="0" err="1"/>
              <a:t>Opt</a:t>
            </a:r>
            <a:r>
              <a:rPr lang="de-AT" sz="1800" dirty="0"/>
              <a:t>-In-Ansatz liegt darin, dass betroffene Verbraucher nicht ihren Beitritt erklären müssen, um sich am Verfahren zu beteiligen, sondern automatisch erfasst sind, sofern sie nicht ausdrücklich widersprechen. Dieser an die US-Rechtskultur erinnernde Ansatz wurde in Österreich nicht gewählt (anders etwa in Ungarn, Niederlande oder Portugal). </a:t>
            </a:r>
          </a:p>
          <a:p>
            <a:pPr marL="457200" lvl="1" indent="0">
              <a:buNone/>
            </a:pPr>
            <a:endParaRPr lang="de-AT" sz="1800" dirty="0"/>
          </a:p>
          <a:p>
            <a:r>
              <a:rPr lang="de-AT" sz="2200" dirty="0"/>
              <a:t>Discovery-Verfahren (wie im US-amerikanischen Recht)</a:t>
            </a:r>
          </a:p>
          <a:p>
            <a:pPr lvl="1"/>
            <a:endParaRPr lang="de-AT" sz="1800" dirty="0"/>
          </a:p>
          <a:p>
            <a:pPr lvl="1"/>
            <a:r>
              <a:rPr lang="de-AT" sz="1800" dirty="0"/>
              <a:t>Die Befugnis des Gerichts die Offenlegung von Beweismittel anordnen zu können, die sich in der Sphäre des Beklagten oder eines Dritten befinden, wurde in Österreich nicht vorgesehen. </a:t>
            </a:r>
          </a:p>
          <a:p>
            <a:pPr lvl="1"/>
            <a:endParaRPr lang="de-AT" sz="1800" dirty="0"/>
          </a:p>
          <a:p>
            <a:pPr lvl="1"/>
            <a:endParaRPr lang="de-AT" sz="1800" dirty="0"/>
          </a:p>
          <a:p>
            <a:endParaRPr lang="de-AT" sz="2200" dirty="0"/>
          </a:p>
        </p:txBody>
      </p:sp>
      <p:sp>
        <p:nvSpPr>
          <p:cNvPr id="4" name="Foliennummernplatzhalter 3">
            <a:extLst>
              <a:ext uri="{FF2B5EF4-FFF2-40B4-BE49-F238E27FC236}">
                <a16:creationId xmlns:a16="http://schemas.microsoft.com/office/drawing/2014/main" id="{50CB6C53-8CC8-6A5D-2A72-DECC034E1856}"/>
              </a:ext>
            </a:extLst>
          </p:cNvPr>
          <p:cNvSpPr>
            <a:spLocks noGrp="1"/>
          </p:cNvSpPr>
          <p:nvPr>
            <p:ph type="sldNum" sz="quarter" idx="12"/>
          </p:nvPr>
        </p:nvSpPr>
        <p:spPr/>
        <p:txBody>
          <a:bodyPr/>
          <a:lstStyle/>
          <a:p>
            <a:fld id="{C6D6C7D7-BADB-4973-B55E-9E8756EAF55E}" type="slidenum">
              <a:rPr lang="de-AT" smtClean="0"/>
              <a:t>17</a:t>
            </a:fld>
            <a:endParaRPr lang="de-AT" dirty="0"/>
          </a:p>
        </p:txBody>
      </p:sp>
    </p:spTree>
    <p:extLst>
      <p:ext uri="{BB962C8B-B14F-4D97-AF65-F5344CB8AC3E}">
        <p14:creationId xmlns:p14="http://schemas.microsoft.com/office/powerpoint/2010/main" val="1676325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329943-AD67-865D-00AB-6DFDF69F8A5A}"/>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Abhilfeklage: Was nicht gewollt war (2/2)</a:t>
            </a:r>
            <a:endParaRPr lang="de-AT" sz="3600" dirty="0"/>
          </a:p>
        </p:txBody>
      </p:sp>
      <p:sp>
        <p:nvSpPr>
          <p:cNvPr id="3" name="Inhaltsplatzhalter 2">
            <a:extLst>
              <a:ext uri="{FF2B5EF4-FFF2-40B4-BE49-F238E27FC236}">
                <a16:creationId xmlns:a16="http://schemas.microsoft.com/office/drawing/2014/main" id="{38350D5E-9272-CBFF-65CD-4CD2AD4710C2}"/>
              </a:ext>
            </a:extLst>
          </p:cNvPr>
          <p:cNvSpPr>
            <a:spLocks noGrp="1"/>
          </p:cNvSpPr>
          <p:nvPr>
            <p:ph idx="1"/>
          </p:nvPr>
        </p:nvSpPr>
        <p:spPr/>
        <p:txBody>
          <a:bodyPr/>
          <a:lstStyle/>
          <a:p>
            <a:r>
              <a:rPr lang="de-DE" sz="2200" dirty="0">
                <a:latin typeface="Verdana" panose="020B0604030504040204" pitchFamily="34" charset="0"/>
                <a:ea typeface="Verdana" panose="020B0604030504040204" pitchFamily="34" charset="0"/>
              </a:rPr>
              <a:t>Eine Gewinnabschöpfungsklage (</a:t>
            </a:r>
            <a:r>
              <a:rPr lang="de-DE" sz="2200" dirty="0" err="1">
                <a:latin typeface="Verdana" panose="020B0604030504040204" pitchFamily="34" charset="0"/>
                <a:ea typeface="Verdana" panose="020B0604030504040204" pitchFamily="34" charset="0"/>
              </a:rPr>
              <a:t>zB</a:t>
            </a:r>
            <a:r>
              <a:rPr lang="de-DE" sz="2200" dirty="0">
                <a:latin typeface="Verdana" panose="020B0604030504040204" pitchFamily="34" charset="0"/>
                <a:ea typeface="Verdana" panose="020B0604030504040204" pitchFamily="34" charset="0"/>
              </a:rPr>
              <a:t> bei Bagatell- und Streuschäden)</a:t>
            </a:r>
          </a:p>
          <a:p>
            <a:pPr lvl="1"/>
            <a:endParaRPr lang="de-AT" sz="1800" dirty="0">
              <a:latin typeface="Verdana" panose="020B0604030504040204" pitchFamily="34" charset="0"/>
              <a:ea typeface="Verdana" panose="020B0604030504040204" pitchFamily="34" charset="0"/>
            </a:endParaRPr>
          </a:p>
          <a:p>
            <a:pPr lvl="1"/>
            <a:r>
              <a:rPr lang="de-AT" sz="1800" dirty="0">
                <a:latin typeface="Verdana" panose="020B0604030504040204" pitchFamily="34" charset="0"/>
                <a:ea typeface="Verdana" panose="020B0604030504040204" pitchFamily="34" charset="0"/>
              </a:rPr>
              <a:t>Ein individuell vernachlässigbarer Schaden wird Verbraucher </a:t>
            </a:r>
            <a:r>
              <a:rPr lang="de-AT" sz="1800" dirty="0" err="1">
                <a:latin typeface="Verdana" panose="020B0604030504040204" pitchFamily="34" charset="0"/>
                <a:ea typeface="Verdana" panose="020B0604030504040204" pitchFamily="34" charset="0"/>
              </a:rPr>
              <a:t>idR</a:t>
            </a:r>
            <a:r>
              <a:rPr lang="de-AT" sz="1800" dirty="0">
                <a:latin typeface="Verdana" panose="020B0604030504040204" pitchFamily="34" charset="0"/>
                <a:ea typeface="Verdana" panose="020B0604030504040204" pitchFamily="34" charset="0"/>
              </a:rPr>
              <a:t> nicht dazu veranlassen, sich einem Verfahren anzuschließen, kann dem Schädiger allerdings immense Vorteile bringen. Eine Gewinnabschöpfungsklage würde in diesen Fällen einem Verband erlauben, die Leistung des unrechtmäßig bezogenen Vorteils zugunsten der – auch nicht beigetretenen – Verbraucher zu verlangen. Diese ebenfalls an die US-Rechtskultur erinnernde Klagemöglichkeit wurde in Österreich nicht vorgesehen. </a:t>
            </a:r>
          </a:p>
          <a:p>
            <a:endParaRPr lang="de-AT" dirty="0">
              <a:latin typeface="Verdana" panose="020B0604030504040204" pitchFamily="34" charset="0"/>
              <a:ea typeface="Verdana" panose="020B0604030504040204" pitchFamily="34" charset="0"/>
            </a:endParaRPr>
          </a:p>
        </p:txBody>
      </p:sp>
      <p:sp>
        <p:nvSpPr>
          <p:cNvPr id="4" name="Foliennummernplatzhalter 3">
            <a:extLst>
              <a:ext uri="{FF2B5EF4-FFF2-40B4-BE49-F238E27FC236}">
                <a16:creationId xmlns:a16="http://schemas.microsoft.com/office/drawing/2014/main" id="{B761B67E-0B68-ADEA-B7A7-0D79B63A715C}"/>
              </a:ext>
            </a:extLst>
          </p:cNvPr>
          <p:cNvSpPr>
            <a:spLocks noGrp="1"/>
          </p:cNvSpPr>
          <p:nvPr>
            <p:ph type="sldNum" sz="quarter" idx="12"/>
          </p:nvPr>
        </p:nvSpPr>
        <p:spPr/>
        <p:txBody>
          <a:bodyPr/>
          <a:lstStyle/>
          <a:p>
            <a:fld id="{C6D6C7D7-BADB-4973-B55E-9E8756EAF55E}" type="slidenum">
              <a:rPr lang="de-AT" smtClean="0"/>
              <a:t>18</a:t>
            </a:fld>
            <a:endParaRPr lang="de-AT" dirty="0"/>
          </a:p>
        </p:txBody>
      </p:sp>
    </p:spTree>
    <p:extLst>
      <p:ext uri="{BB962C8B-B14F-4D97-AF65-F5344CB8AC3E}">
        <p14:creationId xmlns:p14="http://schemas.microsoft.com/office/powerpoint/2010/main" val="2025136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447D81-0794-51E4-E9B5-EEFF0D701C3E}"/>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Fazit (1/2)</a:t>
            </a:r>
          </a:p>
        </p:txBody>
      </p:sp>
      <p:sp>
        <p:nvSpPr>
          <p:cNvPr id="3" name="Inhaltsplatzhalter 2">
            <a:extLst>
              <a:ext uri="{FF2B5EF4-FFF2-40B4-BE49-F238E27FC236}">
                <a16:creationId xmlns:a16="http://schemas.microsoft.com/office/drawing/2014/main" id="{60AF6948-148F-0421-2FCD-ECB95979540D}"/>
              </a:ext>
            </a:extLst>
          </p:cNvPr>
          <p:cNvSpPr>
            <a:spLocks noGrp="1"/>
          </p:cNvSpPr>
          <p:nvPr>
            <p:ph idx="1"/>
          </p:nvPr>
        </p:nvSpPr>
        <p:spPr/>
        <p:txBody>
          <a:bodyPr>
            <a:normAutofit/>
          </a:bodyPr>
          <a:lstStyle/>
          <a:p>
            <a:r>
              <a:rPr lang="de-AT" sz="2200" dirty="0">
                <a:latin typeface="Verdana" panose="020B0604030504040204" pitchFamily="34" charset="0"/>
                <a:ea typeface="Verdana" panose="020B0604030504040204" pitchFamily="34" charset="0"/>
              </a:rPr>
              <a:t>Keine wesentliche Verfahrenserleichterung im Vergleich zur bestehenden Sammelklage österreichischer Prägung (Gericht hat nach wie vor jeden einzelnen Anspruch zu prüfen) </a:t>
            </a:r>
          </a:p>
          <a:p>
            <a:endParaRPr lang="de-AT" sz="2200" dirty="0">
              <a:latin typeface="Verdana" panose="020B0604030504040204" pitchFamily="34" charset="0"/>
              <a:ea typeface="Verdana" panose="020B0604030504040204" pitchFamily="34" charset="0"/>
            </a:endParaRPr>
          </a:p>
          <a:p>
            <a:r>
              <a:rPr lang="de-AT" sz="2200" dirty="0">
                <a:latin typeface="Verdana" panose="020B0604030504040204" pitchFamily="34" charset="0"/>
                <a:ea typeface="Verdana" panose="020B0604030504040204" pitchFamily="34" charset="0"/>
              </a:rPr>
              <a:t>Mangels einer Gewinnabschöpfungsklage sind kaum Auswirkungen bei Bagatell- und Streuschäden zu erwarten (</a:t>
            </a:r>
            <a:r>
              <a:rPr lang="de-DE" sz="2200" dirty="0">
                <a:latin typeface="Verdana" panose="020B0604030504040204" pitchFamily="34" charset="0"/>
                <a:ea typeface="Verdana" panose="020B0604030504040204" pitchFamily="34" charset="0"/>
              </a:rPr>
              <a:t>Wer schließt sich einem Verfahren schon wegen einer Zahlscheingebühr von zwei Euro an?</a:t>
            </a:r>
            <a:r>
              <a:rPr lang="de-AT" sz="2200" dirty="0">
                <a:latin typeface="Verdana" panose="020B0604030504040204" pitchFamily="34" charset="0"/>
                <a:ea typeface="Verdana" panose="020B0604030504040204" pitchFamily="34" charset="0"/>
              </a:rPr>
              <a:t>)</a:t>
            </a:r>
            <a:endParaRPr lang="de-AT" sz="2200" dirty="0"/>
          </a:p>
        </p:txBody>
      </p:sp>
      <p:sp>
        <p:nvSpPr>
          <p:cNvPr id="4" name="Foliennummernplatzhalter 3">
            <a:extLst>
              <a:ext uri="{FF2B5EF4-FFF2-40B4-BE49-F238E27FC236}">
                <a16:creationId xmlns:a16="http://schemas.microsoft.com/office/drawing/2014/main" id="{92EB1BF9-BAC2-3F64-6CC4-7B0B978A0BAC}"/>
              </a:ext>
            </a:extLst>
          </p:cNvPr>
          <p:cNvSpPr>
            <a:spLocks noGrp="1"/>
          </p:cNvSpPr>
          <p:nvPr>
            <p:ph type="sldNum" sz="quarter" idx="12"/>
          </p:nvPr>
        </p:nvSpPr>
        <p:spPr/>
        <p:txBody>
          <a:bodyPr/>
          <a:lstStyle/>
          <a:p>
            <a:fld id="{C6D6C7D7-BADB-4973-B55E-9E8756EAF55E}" type="slidenum">
              <a:rPr lang="de-AT" smtClean="0"/>
              <a:t>19</a:t>
            </a:fld>
            <a:endParaRPr lang="de-AT" dirty="0"/>
          </a:p>
        </p:txBody>
      </p:sp>
    </p:spTree>
    <p:extLst>
      <p:ext uri="{BB962C8B-B14F-4D97-AF65-F5344CB8AC3E}">
        <p14:creationId xmlns:p14="http://schemas.microsoft.com/office/powerpoint/2010/main" val="3100507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EA04E5-A48D-A588-36CB-759C7CE900AB}"/>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Agenda</a:t>
            </a:r>
          </a:p>
        </p:txBody>
      </p:sp>
      <p:sp>
        <p:nvSpPr>
          <p:cNvPr id="3" name="Inhaltsplatzhalter 2">
            <a:extLst>
              <a:ext uri="{FF2B5EF4-FFF2-40B4-BE49-F238E27FC236}">
                <a16:creationId xmlns:a16="http://schemas.microsoft.com/office/drawing/2014/main" id="{4E3C123A-9F8B-3DA3-001D-3F267F126904}"/>
              </a:ext>
            </a:extLst>
          </p:cNvPr>
          <p:cNvSpPr>
            <a:spLocks noGrp="1"/>
          </p:cNvSpPr>
          <p:nvPr>
            <p:ph idx="1"/>
          </p:nvPr>
        </p:nvSpPr>
        <p:spPr/>
        <p:txBody>
          <a:bodyPr>
            <a:normAutofit/>
          </a:bodyPr>
          <a:lstStyle/>
          <a:p>
            <a:pPr marL="457200" indent="-457200">
              <a:buFont typeface="+mj-lt"/>
              <a:buAutoNum type="arabicPeriod"/>
            </a:pPr>
            <a:r>
              <a:rPr lang="de-AT" sz="2200" dirty="0">
                <a:latin typeface="Verdana" panose="020B0604030504040204" pitchFamily="34" charset="0"/>
                <a:ea typeface="Verdana" panose="020B0604030504040204" pitchFamily="34" charset="0"/>
              </a:rPr>
              <a:t>Bisherige kollektive Rechtsverfolgung</a:t>
            </a:r>
          </a:p>
          <a:p>
            <a:pPr marL="457200" indent="-457200">
              <a:buFont typeface="+mj-lt"/>
              <a:buAutoNum type="arabicPeriod"/>
            </a:pPr>
            <a:endParaRPr lang="de-AT" sz="2200" dirty="0">
              <a:latin typeface="Verdana" panose="020B0604030504040204" pitchFamily="34" charset="0"/>
              <a:ea typeface="Verdana" panose="020B0604030504040204" pitchFamily="34" charset="0"/>
            </a:endParaRPr>
          </a:p>
          <a:p>
            <a:pPr marL="457200" indent="-457200">
              <a:buFont typeface="+mj-lt"/>
              <a:buAutoNum type="arabicPeriod"/>
            </a:pPr>
            <a:r>
              <a:rPr lang="de-AT" sz="2200" dirty="0" err="1">
                <a:latin typeface="Verdana" panose="020B0604030504040204" pitchFamily="34" charset="0"/>
                <a:ea typeface="Verdana" panose="020B0604030504040204" pitchFamily="34" charset="0"/>
              </a:rPr>
              <a:t>Massencausen</a:t>
            </a:r>
            <a:r>
              <a:rPr lang="de-AT" sz="2200" dirty="0">
                <a:latin typeface="Verdana" panose="020B0604030504040204" pitchFamily="34" charset="0"/>
                <a:ea typeface="Verdana" panose="020B0604030504040204" pitchFamily="34" charset="0"/>
              </a:rPr>
              <a:t> im Finanzsektor</a:t>
            </a:r>
          </a:p>
          <a:p>
            <a:pPr marL="457200" indent="-457200">
              <a:buFont typeface="+mj-lt"/>
              <a:buAutoNum type="arabicPeriod"/>
            </a:pPr>
            <a:endParaRPr lang="de-AT" sz="2200" dirty="0">
              <a:latin typeface="Verdana" panose="020B0604030504040204" pitchFamily="34" charset="0"/>
              <a:ea typeface="Verdana" panose="020B0604030504040204" pitchFamily="34" charset="0"/>
            </a:endParaRPr>
          </a:p>
          <a:p>
            <a:pPr marL="457200" indent="-457200">
              <a:buFont typeface="+mj-lt"/>
              <a:buAutoNum type="arabicPeriod"/>
            </a:pPr>
            <a:r>
              <a:rPr lang="de-AT" sz="2200" dirty="0">
                <a:latin typeface="Verdana" panose="020B0604030504040204" pitchFamily="34" charset="0"/>
                <a:ea typeface="Verdana" panose="020B0604030504040204" pitchFamily="34" charset="0"/>
              </a:rPr>
              <a:t>Kollektive Rechtsverfolgung nach der Verbandsklagen-RL</a:t>
            </a:r>
          </a:p>
          <a:p>
            <a:pPr marL="457200" indent="-457200">
              <a:buFont typeface="+mj-lt"/>
              <a:buAutoNum type="arabicPeriod"/>
            </a:pPr>
            <a:endParaRPr lang="de-AT" sz="2200" dirty="0">
              <a:latin typeface="Verdana" panose="020B0604030504040204" pitchFamily="34" charset="0"/>
              <a:ea typeface="Verdana" panose="020B0604030504040204" pitchFamily="34" charset="0"/>
            </a:endParaRPr>
          </a:p>
          <a:p>
            <a:pPr marL="457200" indent="-457200">
              <a:buFont typeface="+mj-lt"/>
              <a:buAutoNum type="arabicPeriod"/>
            </a:pPr>
            <a:r>
              <a:rPr lang="de-AT" sz="2200" dirty="0">
                <a:latin typeface="Verdana" panose="020B0604030504040204" pitchFamily="34" charset="0"/>
                <a:ea typeface="Verdana" panose="020B0604030504040204" pitchFamily="34" charset="0"/>
              </a:rPr>
              <a:t>Fazit</a:t>
            </a:r>
          </a:p>
          <a:p>
            <a:pPr marL="457200" indent="-457200">
              <a:buFont typeface="+mj-lt"/>
              <a:buAutoNum type="arabicPeriod"/>
            </a:pPr>
            <a:endParaRPr lang="de-AT" sz="2400" dirty="0">
              <a:latin typeface="Verdana" panose="020B0604030504040204" pitchFamily="34" charset="0"/>
              <a:ea typeface="Verdana" panose="020B0604030504040204" pitchFamily="34" charset="0"/>
            </a:endParaRPr>
          </a:p>
        </p:txBody>
      </p:sp>
      <p:sp>
        <p:nvSpPr>
          <p:cNvPr id="4" name="Foliennummernplatzhalter 3">
            <a:extLst>
              <a:ext uri="{FF2B5EF4-FFF2-40B4-BE49-F238E27FC236}">
                <a16:creationId xmlns:a16="http://schemas.microsoft.com/office/drawing/2014/main" id="{743EB6DE-B038-48A4-2F82-B542F8C62E78}"/>
              </a:ext>
            </a:extLst>
          </p:cNvPr>
          <p:cNvSpPr>
            <a:spLocks noGrp="1"/>
          </p:cNvSpPr>
          <p:nvPr>
            <p:ph type="sldNum" sz="quarter" idx="12"/>
          </p:nvPr>
        </p:nvSpPr>
        <p:spPr/>
        <p:txBody>
          <a:bodyPr/>
          <a:lstStyle/>
          <a:p>
            <a:fld id="{C6D6C7D7-BADB-4973-B55E-9E8756EAF55E}" type="slidenum">
              <a:rPr lang="de-AT" smtClean="0"/>
              <a:t>2</a:t>
            </a:fld>
            <a:endParaRPr lang="de-AT" dirty="0"/>
          </a:p>
        </p:txBody>
      </p:sp>
    </p:spTree>
    <p:extLst>
      <p:ext uri="{BB962C8B-B14F-4D97-AF65-F5344CB8AC3E}">
        <p14:creationId xmlns:p14="http://schemas.microsoft.com/office/powerpoint/2010/main" val="3844228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AE8A6-443A-0D2D-D982-330D2E24BE91}"/>
              </a:ext>
            </a:extLst>
          </p:cNvPr>
          <p:cNvSpPr>
            <a:spLocks noGrp="1"/>
          </p:cNvSpPr>
          <p:nvPr>
            <p:ph type="title"/>
          </p:nvPr>
        </p:nvSpPr>
        <p:spPr/>
        <p:txBody>
          <a:bodyPr/>
          <a:lstStyle/>
          <a:p>
            <a:r>
              <a:rPr lang="de-AT" sz="3600" dirty="0">
                <a:latin typeface="Verdana" panose="020B0604030504040204" pitchFamily="34" charset="0"/>
                <a:ea typeface="Verdana" panose="020B0604030504040204" pitchFamily="34" charset="0"/>
              </a:rPr>
              <a:t>Fazit (2/2)</a:t>
            </a:r>
            <a:endParaRPr lang="de-AT" dirty="0">
              <a:latin typeface="Verdana" panose="020B0604030504040204" pitchFamily="34" charset="0"/>
              <a:ea typeface="Verdana" panose="020B0604030504040204" pitchFamily="34" charset="0"/>
            </a:endParaRPr>
          </a:p>
        </p:txBody>
      </p:sp>
      <p:sp>
        <p:nvSpPr>
          <p:cNvPr id="3" name="Inhaltsplatzhalter 2">
            <a:extLst>
              <a:ext uri="{FF2B5EF4-FFF2-40B4-BE49-F238E27FC236}">
                <a16:creationId xmlns:a16="http://schemas.microsoft.com/office/drawing/2014/main" id="{61C76485-025A-005E-1A86-DA8BD7C186E9}"/>
              </a:ext>
            </a:extLst>
          </p:cNvPr>
          <p:cNvSpPr>
            <a:spLocks noGrp="1"/>
          </p:cNvSpPr>
          <p:nvPr>
            <p:ph idx="1"/>
          </p:nvPr>
        </p:nvSpPr>
        <p:spPr/>
        <p:txBody>
          <a:bodyPr/>
          <a:lstStyle/>
          <a:p>
            <a:r>
              <a:rPr lang="de-DE" sz="2200" dirty="0">
                <a:latin typeface="Verdana" panose="020B0604030504040204" pitchFamily="34" charset="0"/>
                <a:ea typeface="Verdana" panose="020B0604030504040204" pitchFamily="34" charset="0"/>
              </a:rPr>
              <a:t>Rufschädigung durch öffentliche Sammlung von Ansprüchen durch die Qualifizierte Einrichtung</a:t>
            </a:r>
          </a:p>
          <a:p>
            <a:endParaRPr lang="de-AT" sz="2200" dirty="0">
              <a:latin typeface="Verdana" panose="020B0604030504040204" pitchFamily="34" charset="0"/>
              <a:ea typeface="Verdana" panose="020B0604030504040204" pitchFamily="34" charset="0"/>
            </a:endParaRPr>
          </a:p>
          <a:p>
            <a:r>
              <a:rPr lang="de-AT" sz="2200" dirty="0">
                <a:latin typeface="Verdana" panose="020B0604030504040204" pitchFamily="34" charset="0"/>
                <a:ea typeface="Verdana" panose="020B0604030504040204" pitchFamily="34" charset="0"/>
              </a:rPr>
              <a:t>Anzahl der Verbraucherrechtsstreitigkeiten wird aufgrund der größeren Anzahl der </a:t>
            </a:r>
            <a:r>
              <a:rPr lang="de-AT" sz="2200" dirty="0" err="1">
                <a:latin typeface="Verdana" panose="020B0604030504040204" pitchFamily="34" charset="0"/>
                <a:ea typeface="Verdana" panose="020B0604030504040204" pitchFamily="34" charset="0"/>
              </a:rPr>
              <a:t>klagslegitimierten</a:t>
            </a:r>
            <a:r>
              <a:rPr lang="de-AT" sz="2200" dirty="0">
                <a:latin typeface="Verdana" panose="020B0604030504040204" pitchFamily="34" charset="0"/>
                <a:ea typeface="Verdana" panose="020B0604030504040204" pitchFamily="34" charset="0"/>
              </a:rPr>
              <a:t> Einrichtungen und der neuen Verjährungshemmung zunehmen </a:t>
            </a:r>
          </a:p>
          <a:p>
            <a:endParaRPr lang="de-AT" sz="2200" dirty="0">
              <a:latin typeface="Verdana" panose="020B0604030504040204" pitchFamily="34" charset="0"/>
              <a:ea typeface="Verdana" panose="020B0604030504040204" pitchFamily="34" charset="0"/>
            </a:endParaRPr>
          </a:p>
          <a:p>
            <a:r>
              <a:rPr lang="de-AT" sz="2200" dirty="0" err="1">
                <a:latin typeface="Verdana" panose="020B0604030504040204" pitchFamily="34" charset="0"/>
                <a:ea typeface="Verdana" panose="020B0604030504040204" pitchFamily="34" charset="0"/>
              </a:rPr>
              <a:t>Einpreisung</a:t>
            </a:r>
            <a:r>
              <a:rPr lang="de-AT" sz="2200" dirty="0">
                <a:latin typeface="Verdana" panose="020B0604030504040204" pitchFamily="34" charset="0"/>
                <a:ea typeface="Verdana" panose="020B0604030504040204" pitchFamily="34" charset="0"/>
              </a:rPr>
              <a:t> des höheren Prozessrisikos in der Haftpflicht- </a:t>
            </a:r>
            <a:r>
              <a:rPr lang="de-AT" sz="2200" dirty="0" err="1">
                <a:latin typeface="Verdana" panose="020B0604030504040204" pitchFamily="34" charset="0"/>
                <a:ea typeface="Verdana" panose="020B0604030504040204" pitchFamily="34" charset="0"/>
              </a:rPr>
              <a:t>bzw</a:t>
            </a:r>
            <a:r>
              <a:rPr lang="de-AT" sz="2200" dirty="0">
                <a:latin typeface="Verdana" panose="020B0604030504040204" pitchFamily="34" charset="0"/>
                <a:ea typeface="Verdana" panose="020B0604030504040204" pitchFamily="34" charset="0"/>
              </a:rPr>
              <a:t> Rechtsschutzversicherung zu erwarten</a:t>
            </a:r>
          </a:p>
          <a:p>
            <a:endParaRPr lang="de-AT" dirty="0"/>
          </a:p>
        </p:txBody>
      </p:sp>
      <p:sp>
        <p:nvSpPr>
          <p:cNvPr id="4" name="Foliennummernplatzhalter 3">
            <a:extLst>
              <a:ext uri="{FF2B5EF4-FFF2-40B4-BE49-F238E27FC236}">
                <a16:creationId xmlns:a16="http://schemas.microsoft.com/office/drawing/2014/main" id="{0F9819B5-CADA-E2FF-9535-DBB58C483AC1}"/>
              </a:ext>
            </a:extLst>
          </p:cNvPr>
          <p:cNvSpPr>
            <a:spLocks noGrp="1"/>
          </p:cNvSpPr>
          <p:nvPr>
            <p:ph type="sldNum" sz="quarter" idx="12"/>
          </p:nvPr>
        </p:nvSpPr>
        <p:spPr/>
        <p:txBody>
          <a:bodyPr/>
          <a:lstStyle/>
          <a:p>
            <a:fld id="{C6D6C7D7-BADB-4973-B55E-9E8756EAF55E}" type="slidenum">
              <a:rPr lang="de-AT" smtClean="0"/>
              <a:t>20</a:t>
            </a:fld>
            <a:endParaRPr lang="de-AT" dirty="0"/>
          </a:p>
        </p:txBody>
      </p:sp>
    </p:spTree>
    <p:extLst>
      <p:ext uri="{BB962C8B-B14F-4D97-AF65-F5344CB8AC3E}">
        <p14:creationId xmlns:p14="http://schemas.microsoft.com/office/powerpoint/2010/main" val="360092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4AE0A0-AC2A-1D44-4A70-F39EBA11BC16}"/>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Bisherige kollektive Rechtsverfolgung (1/2)</a:t>
            </a:r>
          </a:p>
        </p:txBody>
      </p:sp>
      <p:sp>
        <p:nvSpPr>
          <p:cNvPr id="3" name="Inhaltsplatzhalter 2">
            <a:extLst>
              <a:ext uri="{FF2B5EF4-FFF2-40B4-BE49-F238E27FC236}">
                <a16:creationId xmlns:a16="http://schemas.microsoft.com/office/drawing/2014/main" id="{B910C99F-9198-3434-C85A-2BFB42938C53}"/>
              </a:ext>
            </a:extLst>
          </p:cNvPr>
          <p:cNvSpPr>
            <a:spLocks noGrp="1"/>
          </p:cNvSpPr>
          <p:nvPr>
            <p:ph idx="1"/>
          </p:nvPr>
        </p:nvSpPr>
        <p:spPr>
          <a:xfrm>
            <a:off x="838199" y="2528885"/>
            <a:ext cx="10701760" cy="3725611"/>
          </a:xfrm>
        </p:spPr>
        <p:txBody>
          <a:bodyPr>
            <a:normAutofit/>
          </a:bodyPr>
          <a:lstStyle/>
          <a:p>
            <a:r>
              <a:rPr lang="de-AT" sz="2200" dirty="0">
                <a:latin typeface="Verdana" panose="020B0604030504040204" pitchFamily="34" charset="0"/>
                <a:ea typeface="Verdana" panose="020B0604030504040204" pitchFamily="34" charset="0"/>
              </a:rPr>
              <a:t>Unterlassungsverbandsklagen (§§ 28 bis 30 KSchG) (</a:t>
            </a:r>
            <a:r>
              <a:rPr lang="de-AT" sz="2200" dirty="0" err="1">
                <a:latin typeface="Verdana" panose="020B0604030504040204" pitchFamily="34" charset="0"/>
                <a:ea typeface="Verdana" panose="020B0604030504040204" pitchFamily="34" charset="0"/>
              </a:rPr>
              <a:t>idR</a:t>
            </a:r>
            <a:r>
              <a:rPr lang="de-AT" sz="2200" dirty="0">
                <a:latin typeface="Verdana" panose="020B0604030504040204" pitchFamily="34" charset="0"/>
                <a:ea typeface="Verdana" panose="020B0604030504040204" pitchFamily="34" charset="0"/>
              </a:rPr>
              <a:t> gefolgt von einer außergerichtlichen Intervention auf Rückzahlung durch den VKI)</a:t>
            </a:r>
          </a:p>
          <a:p>
            <a:pPr lvl="1"/>
            <a:endParaRPr lang="de-DE" sz="2000" dirty="0">
              <a:latin typeface="Verdana" panose="020B0604030504040204" pitchFamily="34" charset="0"/>
              <a:ea typeface="Verdana" panose="020B0604030504040204" pitchFamily="34" charset="0"/>
            </a:endParaRPr>
          </a:p>
          <a:p>
            <a:pPr lvl="1"/>
            <a:r>
              <a:rPr lang="de-DE" sz="1800" dirty="0">
                <a:latin typeface="Verdana" panose="020B0604030504040204" pitchFamily="34" charset="0"/>
                <a:ea typeface="Verdana" panose="020B0604030504040204" pitchFamily="34" charset="0"/>
              </a:rPr>
              <a:t>Bei Verwendung rechtswidriger AGB-Klauseln hat ein Unternehmen eine mit Konventionalstrafe besicherte Unterlassungserklärung abzugeben und darf sich in bestehenden Verträgen nicht auf rechtswidrige </a:t>
            </a:r>
            <a:r>
              <a:rPr lang="de-AT" sz="1800" dirty="0">
                <a:latin typeface="Verdana" panose="020B0604030504040204" pitchFamily="34" charset="0"/>
                <a:ea typeface="Verdana" panose="020B0604030504040204" pitchFamily="34" charset="0"/>
              </a:rPr>
              <a:t>AGB-Klauseln berufen</a:t>
            </a:r>
          </a:p>
          <a:p>
            <a:pPr lvl="1"/>
            <a:endParaRPr lang="de-AT" sz="1800" dirty="0">
              <a:latin typeface="Verdana" panose="020B0604030504040204" pitchFamily="34" charset="0"/>
              <a:ea typeface="Verdana" panose="020B0604030504040204" pitchFamily="34" charset="0"/>
            </a:endParaRPr>
          </a:p>
          <a:p>
            <a:pPr lvl="1"/>
            <a:r>
              <a:rPr lang="de-DE" sz="1800" dirty="0">
                <a:latin typeface="Verdana" panose="020B0604030504040204" pitchFamily="34" charset="0"/>
                <a:ea typeface="Verdana" panose="020B0604030504040204" pitchFamily="34" charset="0"/>
              </a:rPr>
              <a:t>Konkrete Ansprüche betroffener Verbraucher können damit nicht durchgesetzt werden</a:t>
            </a:r>
            <a:endParaRPr lang="de-AT" sz="1800" dirty="0">
              <a:latin typeface="Verdana" panose="020B0604030504040204" pitchFamily="34" charset="0"/>
              <a:ea typeface="Verdana" panose="020B0604030504040204" pitchFamily="34" charset="0"/>
            </a:endParaRPr>
          </a:p>
          <a:p>
            <a:endParaRPr lang="de-AT" dirty="0"/>
          </a:p>
        </p:txBody>
      </p:sp>
      <p:sp>
        <p:nvSpPr>
          <p:cNvPr id="4" name="Foliennummernplatzhalter 3">
            <a:extLst>
              <a:ext uri="{FF2B5EF4-FFF2-40B4-BE49-F238E27FC236}">
                <a16:creationId xmlns:a16="http://schemas.microsoft.com/office/drawing/2014/main" id="{D0CA39B0-EC75-3115-B88A-572A0C2B8F0C}"/>
              </a:ext>
            </a:extLst>
          </p:cNvPr>
          <p:cNvSpPr>
            <a:spLocks noGrp="1"/>
          </p:cNvSpPr>
          <p:nvPr>
            <p:ph type="sldNum" sz="quarter" idx="12"/>
          </p:nvPr>
        </p:nvSpPr>
        <p:spPr/>
        <p:txBody>
          <a:bodyPr/>
          <a:lstStyle/>
          <a:p>
            <a:fld id="{C6D6C7D7-BADB-4973-B55E-9E8756EAF55E}" type="slidenum">
              <a:rPr lang="de-AT" smtClean="0"/>
              <a:t>3</a:t>
            </a:fld>
            <a:endParaRPr lang="de-AT" dirty="0"/>
          </a:p>
        </p:txBody>
      </p:sp>
    </p:spTree>
    <p:extLst>
      <p:ext uri="{BB962C8B-B14F-4D97-AF65-F5344CB8AC3E}">
        <p14:creationId xmlns:p14="http://schemas.microsoft.com/office/powerpoint/2010/main" val="2974437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1AD800-E642-C7B1-C3F3-FC0343821FB7}"/>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Bisherige kollektive Rechtsverfolgung (2/2)</a:t>
            </a:r>
            <a:endParaRPr lang="de-AT" sz="3600" dirty="0"/>
          </a:p>
        </p:txBody>
      </p:sp>
      <p:sp>
        <p:nvSpPr>
          <p:cNvPr id="3" name="Inhaltsplatzhalter 2">
            <a:extLst>
              <a:ext uri="{FF2B5EF4-FFF2-40B4-BE49-F238E27FC236}">
                <a16:creationId xmlns:a16="http://schemas.microsoft.com/office/drawing/2014/main" id="{36379649-8EFB-F04F-C067-4023B860CD46}"/>
              </a:ext>
            </a:extLst>
          </p:cNvPr>
          <p:cNvSpPr>
            <a:spLocks noGrp="1"/>
          </p:cNvSpPr>
          <p:nvPr>
            <p:ph idx="1"/>
          </p:nvPr>
        </p:nvSpPr>
        <p:spPr/>
        <p:txBody>
          <a:bodyPr/>
          <a:lstStyle/>
          <a:p>
            <a:r>
              <a:rPr lang="de-AT" sz="2200" dirty="0">
                <a:latin typeface="Verdana" panose="020B0604030504040204" pitchFamily="34" charset="0"/>
                <a:ea typeface="Verdana" panose="020B0604030504040204" pitchFamily="34" charset="0"/>
              </a:rPr>
              <a:t>Alternativ: Sammelklage österreichischer Prägung (§ 227 ZPO)</a:t>
            </a:r>
          </a:p>
          <a:p>
            <a:pPr lvl="1"/>
            <a:endParaRPr lang="de-AT" sz="2000" dirty="0">
              <a:latin typeface="Verdana" panose="020B0604030504040204" pitchFamily="34" charset="0"/>
              <a:ea typeface="Verdana" panose="020B0604030504040204" pitchFamily="34" charset="0"/>
            </a:endParaRPr>
          </a:p>
          <a:p>
            <a:pPr lvl="1"/>
            <a:r>
              <a:rPr lang="de-AT" sz="1800" dirty="0">
                <a:latin typeface="Verdana" panose="020B0604030504040204" pitchFamily="34" charset="0"/>
                <a:ea typeface="Verdana" panose="020B0604030504040204" pitchFamily="34" charset="0"/>
              </a:rPr>
              <a:t>Verbraucher treten ihre Leistungsansprüche an klagebefugten Verband (meist VKI oder BAK) oder an sonstigen Rechtsträger (Verein oder GmbH) zum Inkasso ab</a:t>
            </a:r>
          </a:p>
          <a:p>
            <a:pPr marL="457200" lvl="1" indent="0">
              <a:buNone/>
            </a:pPr>
            <a:r>
              <a:rPr lang="de-AT" sz="1800" dirty="0">
                <a:latin typeface="Verdana" panose="020B0604030504040204" pitchFamily="34" charset="0"/>
                <a:ea typeface="Verdana" panose="020B0604030504040204" pitchFamily="34" charset="0"/>
              </a:rPr>
              <a:t> </a:t>
            </a:r>
          </a:p>
          <a:p>
            <a:pPr lvl="1"/>
            <a:r>
              <a:rPr lang="de-AT" sz="1800" dirty="0">
                <a:latin typeface="Verdana" panose="020B0604030504040204" pitchFamily="34" charset="0"/>
                <a:ea typeface="Verdana" panose="020B0604030504040204" pitchFamily="34" charset="0"/>
              </a:rPr>
              <a:t>Verfahrensbündelung (Gericht bestellt nur einen Sachverständigen </a:t>
            </a:r>
            <a:r>
              <a:rPr lang="de-AT" sz="1800" dirty="0" err="1">
                <a:latin typeface="Verdana" panose="020B0604030504040204" pitchFamily="34" charset="0"/>
                <a:ea typeface="Verdana" panose="020B0604030504040204" pitchFamily="34" charset="0"/>
              </a:rPr>
              <a:t>bzw</a:t>
            </a:r>
            <a:r>
              <a:rPr lang="de-AT" sz="1800" dirty="0">
                <a:latin typeface="Verdana" panose="020B0604030504040204" pitchFamily="34" charset="0"/>
                <a:ea typeface="Verdana" panose="020B0604030504040204" pitchFamily="34" charset="0"/>
              </a:rPr>
              <a:t> hört alle Zeugen)</a:t>
            </a:r>
          </a:p>
          <a:p>
            <a:pPr lvl="1"/>
            <a:endParaRPr lang="de-AT" sz="1800" dirty="0">
              <a:latin typeface="Verdana" panose="020B0604030504040204" pitchFamily="34" charset="0"/>
              <a:ea typeface="Verdana" panose="020B0604030504040204" pitchFamily="34" charset="0"/>
            </a:endParaRPr>
          </a:p>
          <a:p>
            <a:pPr lvl="1"/>
            <a:r>
              <a:rPr lang="de-AT" sz="1800" dirty="0">
                <a:latin typeface="Verdana" panose="020B0604030504040204" pitchFamily="34" charset="0"/>
                <a:ea typeface="Verdana" panose="020B0604030504040204" pitchFamily="34" charset="0"/>
              </a:rPr>
              <a:t>Geringes Prozesskostenrisiko durch Beteiligung eines Prozesskostenfinanzierers (Erfolgshonorar &gt;30%)</a:t>
            </a:r>
          </a:p>
          <a:p>
            <a:endParaRPr lang="de-AT" dirty="0"/>
          </a:p>
        </p:txBody>
      </p:sp>
      <p:sp>
        <p:nvSpPr>
          <p:cNvPr id="4" name="Foliennummernplatzhalter 3">
            <a:extLst>
              <a:ext uri="{FF2B5EF4-FFF2-40B4-BE49-F238E27FC236}">
                <a16:creationId xmlns:a16="http://schemas.microsoft.com/office/drawing/2014/main" id="{E02CFB79-A8A7-FDB6-F1AB-EA9F73E05CF2}"/>
              </a:ext>
            </a:extLst>
          </p:cNvPr>
          <p:cNvSpPr>
            <a:spLocks noGrp="1"/>
          </p:cNvSpPr>
          <p:nvPr>
            <p:ph type="sldNum" sz="quarter" idx="12"/>
          </p:nvPr>
        </p:nvSpPr>
        <p:spPr/>
        <p:txBody>
          <a:bodyPr/>
          <a:lstStyle/>
          <a:p>
            <a:fld id="{C6D6C7D7-BADB-4973-B55E-9E8756EAF55E}" type="slidenum">
              <a:rPr lang="de-AT" smtClean="0"/>
              <a:t>4</a:t>
            </a:fld>
            <a:endParaRPr lang="de-AT" dirty="0"/>
          </a:p>
        </p:txBody>
      </p:sp>
    </p:spTree>
    <p:extLst>
      <p:ext uri="{BB962C8B-B14F-4D97-AF65-F5344CB8AC3E}">
        <p14:creationId xmlns:p14="http://schemas.microsoft.com/office/powerpoint/2010/main" val="141905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4AE0A0-AC2A-1D44-4A70-F39EBA11BC16}"/>
              </a:ext>
            </a:extLst>
          </p:cNvPr>
          <p:cNvSpPr>
            <a:spLocks noGrp="1"/>
          </p:cNvSpPr>
          <p:nvPr>
            <p:ph type="title"/>
          </p:nvPr>
        </p:nvSpPr>
        <p:spPr/>
        <p:txBody>
          <a:bodyPr>
            <a:normAutofit/>
          </a:bodyPr>
          <a:lstStyle/>
          <a:p>
            <a:r>
              <a:rPr lang="de-AT" sz="3600" dirty="0" err="1">
                <a:latin typeface="Verdana" panose="020B0604030504040204" pitchFamily="34" charset="0"/>
                <a:ea typeface="Verdana" panose="020B0604030504040204" pitchFamily="34" charset="0"/>
              </a:rPr>
              <a:t>Massencausen</a:t>
            </a:r>
            <a:r>
              <a:rPr lang="de-AT" sz="3600" dirty="0">
                <a:latin typeface="Verdana" panose="020B0604030504040204" pitchFamily="34" charset="0"/>
                <a:ea typeface="Verdana" panose="020B0604030504040204" pitchFamily="34" charset="0"/>
              </a:rPr>
              <a:t> im Finanzsektor (1/4)</a:t>
            </a:r>
          </a:p>
        </p:txBody>
      </p:sp>
      <p:sp>
        <p:nvSpPr>
          <p:cNvPr id="3" name="Inhaltsplatzhalter 2">
            <a:extLst>
              <a:ext uri="{FF2B5EF4-FFF2-40B4-BE49-F238E27FC236}">
                <a16:creationId xmlns:a16="http://schemas.microsoft.com/office/drawing/2014/main" id="{B910C99F-9198-3434-C85A-2BFB42938C53}"/>
              </a:ext>
            </a:extLst>
          </p:cNvPr>
          <p:cNvSpPr>
            <a:spLocks noGrp="1"/>
          </p:cNvSpPr>
          <p:nvPr>
            <p:ph idx="1"/>
          </p:nvPr>
        </p:nvSpPr>
        <p:spPr/>
        <p:txBody>
          <a:bodyPr>
            <a:normAutofit/>
          </a:bodyPr>
          <a:lstStyle/>
          <a:p>
            <a:r>
              <a:rPr lang="de-AT" sz="2200" dirty="0">
                <a:latin typeface="Verdana" panose="020B0604030504040204" pitchFamily="34" charset="0"/>
                <a:ea typeface="Verdana" panose="020B0604030504040204" pitchFamily="34" charset="0"/>
              </a:rPr>
              <a:t>Kreditbearbeitungsgebühren (OGH 2 Ob 238/23y; EuGH </a:t>
            </a:r>
            <a:r>
              <a:rPr lang="de-AT" sz="2200" dirty="0" err="1">
                <a:latin typeface="Verdana" panose="020B0604030504040204" pitchFamily="34" charset="0"/>
                <a:ea typeface="Verdana" panose="020B0604030504040204" pitchFamily="34" charset="0"/>
              </a:rPr>
              <a:t>Rs</a:t>
            </a:r>
            <a:r>
              <a:rPr lang="de-AT" sz="2200" dirty="0">
                <a:latin typeface="Verdana" panose="020B0604030504040204" pitchFamily="34" charset="0"/>
                <a:ea typeface="Verdana" panose="020B0604030504040204" pitchFamily="34" charset="0"/>
              </a:rPr>
              <a:t> C-224/19)</a:t>
            </a:r>
          </a:p>
          <a:p>
            <a:endParaRPr lang="de-AT" sz="2200" dirty="0">
              <a:latin typeface="Verdana" panose="020B0604030504040204" pitchFamily="34" charset="0"/>
              <a:ea typeface="Verdana" panose="020B0604030504040204" pitchFamily="34" charset="0"/>
            </a:endParaRPr>
          </a:p>
          <a:p>
            <a:pPr lvl="1"/>
            <a:r>
              <a:rPr lang="de-DE" sz="1800" dirty="0">
                <a:latin typeface="Verdana" panose="020B0604030504040204" pitchFamily="34" charset="0"/>
                <a:ea typeface="Verdana" panose="020B0604030504040204" pitchFamily="34" charset="0"/>
              </a:rPr>
              <a:t>Eine Kreditbearbeitungsgebühr ist grundsätzlich zulässig, solange Verbraucher überprüfen kann, ob sich verrechnete Gebühren überschneiden.</a:t>
            </a:r>
          </a:p>
          <a:p>
            <a:pPr lvl="1"/>
            <a:endParaRPr lang="de-DE" sz="1800" dirty="0">
              <a:latin typeface="Verdana" panose="020B0604030504040204" pitchFamily="34" charset="0"/>
              <a:ea typeface="Verdana" panose="020B0604030504040204" pitchFamily="34" charset="0"/>
            </a:endParaRPr>
          </a:p>
          <a:p>
            <a:pPr lvl="1"/>
            <a:r>
              <a:rPr lang="de-DE" sz="1800" dirty="0">
                <a:latin typeface="Verdana" panose="020B0604030504040204" pitchFamily="34" charset="0"/>
                <a:ea typeface="Verdana" panose="020B0604030504040204" pitchFamily="34" charset="0"/>
              </a:rPr>
              <a:t>Nebengebühren sind dann gröblich benachteiligend und unwirksam, wenn der Gebühr keine eigenständige Leistung gegenübersteht.</a:t>
            </a:r>
          </a:p>
          <a:p>
            <a:endParaRPr lang="de-AT" dirty="0"/>
          </a:p>
          <a:p>
            <a:endParaRPr lang="de-AT" dirty="0"/>
          </a:p>
        </p:txBody>
      </p:sp>
      <p:sp>
        <p:nvSpPr>
          <p:cNvPr id="4" name="Foliennummernplatzhalter 3">
            <a:extLst>
              <a:ext uri="{FF2B5EF4-FFF2-40B4-BE49-F238E27FC236}">
                <a16:creationId xmlns:a16="http://schemas.microsoft.com/office/drawing/2014/main" id="{D0CA39B0-EC75-3115-B88A-572A0C2B8F0C}"/>
              </a:ext>
            </a:extLst>
          </p:cNvPr>
          <p:cNvSpPr>
            <a:spLocks noGrp="1"/>
          </p:cNvSpPr>
          <p:nvPr>
            <p:ph type="sldNum" sz="quarter" idx="12"/>
          </p:nvPr>
        </p:nvSpPr>
        <p:spPr/>
        <p:txBody>
          <a:bodyPr/>
          <a:lstStyle/>
          <a:p>
            <a:fld id="{C6D6C7D7-BADB-4973-B55E-9E8756EAF55E}" type="slidenum">
              <a:rPr lang="de-AT" smtClean="0"/>
              <a:t>5</a:t>
            </a:fld>
            <a:endParaRPr lang="de-AT" dirty="0"/>
          </a:p>
        </p:txBody>
      </p:sp>
    </p:spTree>
    <p:extLst>
      <p:ext uri="{BB962C8B-B14F-4D97-AF65-F5344CB8AC3E}">
        <p14:creationId xmlns:p14="http://schemas.microsoft.com/office/powerpoint/2010/main" val="4231835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3D76E4-AAE9-506D-6648-BA35D84487BC}"/>
              </a:ext>
            </a:extLst>
          </p:cNvPr>
          <p:cNvSpPr>
            <a:spLocks noGrp="1"/>
          </p:cNvSpPr>
          <p:nvPr>
            <p:ph type="title"/>
          </p:nvPr>
        </p:nvSpPr>
        <p:spPr/>
        <p:txBody>
          <a:bodyPr>
            <a:normAutofit/>
          </a:bodyPr>
          <a:lstStyle/>
          <a:p>
            <a:r>
              <a:rPr lang="de-AT" sz="3600" dirty="0" err="1">
                <a:latin typeface="Verdana" panose="020B0604030504040204" pitchFamily="34" charset="0"/>
                <a:ea typeface="Verdana" panose="020B0604030504040204" pitchFamily="34" charset="0"/>
              </a:rPr>
              <a:t>Massencausen</a:t>
            </a:r>
            <a:r>
              <a:rPr lang="de-AT" sz="3600" dirty="0">
                <a:latin typeface="Verdana" panose="020B0604030504040204" pitchFamily="34" charset="0"/>
                <a:ea typeface="Verdana" panose="020B0604030504040204" pitchFamily="34" charset="0"/>
              </a:rPr>
              <a:t> im Finanzsektor (2/4)</a:t>
            </a:r>
            <a:endParaRPr lang="de-AT" sz="3600" dirty="0"/>
          </a:p>
        </p:txBody>
      </p:sp>
      <p:sp>
        <p:nvSpPr>
          <p:cNvPr id="3" name="Inhaltsplatzhalter 2">
            <a:extLst>
              <a:ext uri="{FF2B5EF4-FFF2-40B4-BE49-F238E27FC236}">
                <a16:creationId xmlns:a16="http://schemas.microsoft.com/office/drawing/2014/main" id="{7CEBE833-55AC-EFE2-A967-CF43851FDBCB}"/>
              </a:ext>
            </a:extLst>
          </p:cNvPr>
          <p:cNvSpPr>
            <a:spLocks noGrp="1"/>
          </p:cNvSpPr>
          <p:nvPr>
            <p:ph idx="1"/>
          </p:nvPr>
        </p:nvSpPr>
        <p:spPr/>
        <p:txBody>
          <a:bodyPr/>
          <a:lstStyle/>
          <a:p>
            <a:r>
              <a:rPr lang="de-AT" sz="2200" dirty="0">
                <a:latin typeface="Verdana" panose="020B0604030504040204" pitchFamily="34" charset="0"/>
                <a:ea typeface="Verdana" panose="020B0604030504040204" pitchFamily="34" charset="0"/>
              </a:rPr>
              <a:t>Sollzinsen COVID-19-Kreditmoratorium (OGH 3 Ob 189/21x)</a:t>
            </a:r>
            <a:endParaRPr lang="de-AT" sz="2000" dirty="0">
              <a:latin typeface="Verdana" panose="020B0604030504040204" pitchFamily="34" charset="0"/>
              <a:ea typeface="Verdana" panose="020B0604030504040204" pitchFamily="34" charset="0"/>
            </a:endParaRPr>
          </a:p>
          <a:p>
            <a:pPr lvl="1"/>
            <a:endParaRPr lang="de-DE" sz="1800" dirty="0">
              <a:latin typeface="Verdana" panose="020B0604030504040204" pitchFamily="34" charset="0"/>
              <a:ea typeface="Verdana" panose="020B0604030504040204" pitchFamily="34" charset="0"/>
            </a:endParaRPr>
          </a:p>
          <a:p>
            <a:pPr lvl="1"/>
            <a:r>
              <a:rPr lang="de-DE" sz="1800" dirty="0">
                <a:latin typeface="Verdana" panose="020B0604030504040204" pitchFamily="34" charset="0"/>
                <a:ea typeface="Verdana" panose="020B0604030504040204" pitchFamily="34" charset="0"/>
              </a:rPr>
              <a:t>Während der gesetzlich angeordneten, pandemiebedingten Kreditstundung (Kreditmoratorium) durften keine Sollzinsen verlangt werden, wenn es bei Kreditnehmern pandemiebedingte Einkommensausfälle gab.</a:t>
            </a:r>
          </a:p>
          <a:p>
            <a:pPr lvl="1"/>
            <a:endParaRPr lang="de-DE" sz="1600" dirty="0">
              <a:latin typeface="Verdana" panose="020B0604030504040204" pitchFamily="34" charset="0"/>
              <a:ea typeface="Verdana" panose="020B0604030504040204" pitchFamily="34" charset="0"/>
            </a:endParaRPr>
          </a:p>
          <a:p>
            <a:r>
              <a:rPr lang="de-AT" sz="2200" dirty="0">
                <a:latin typeface="Verdana" panose="020B0604030504040204" pitchFamily="34" charset="0"/>
                <a:ea typeface="Verdana" panose="020B0604030504040204" pitchFamily="34" charset="0"/>
              </a:rPr>
              <a:t>Kick-Back-Zahlungen bei Fondsprodukten (OGH 2 Ob 99/16x)</a:t>
            </a:r>
            <a:endParaRPr lang="de-AT" sz="2000" dirty="0">
              <a:latin typeface="Verdana" panose="020B0604030504040204" pitchFamily="34" charset="0"/>
              <a:ea typeface="Verdana" panose="020B0604030504040204" pitchFamily="34" charset="0"/>
            </a:endParaRPr>
          </a:p>
          <a:p>
            <a:pPr lvl="1"/>
            <a:endParaRPr lang="de-AT" sz="1800" dirty="0">
              <a:latin typeface="Verdana" panose="020B0604030504040204" pitchFamily="34" charset="0"/>
              <a:ea typeface="Verdana" panose="020B0604030504040204" pitchFamily="34" charset="0"/>
            </a:endParaRPr>
          </a:p>
          <a:p>
            <a:pPr lvl="1"/>
            <a:r>
              <a:rPr lang="de-AT" sz="1800" dirty="0">
                <a:latin typeface="Verdana" panose="020B0604030504040204" pitchFamily="34" charset="0"/>
                <a:ea typeface="Verdana" panose="020B0604030504040204" pitchFamily="34" charset="0"/>
              </a:rPr>
              <a:t>Bestandsprovisionszahlungen von Kapitalanlagegesellschaften an Banken, die zu Lasten der Verbraucher gehen, sind offenzulegen.</a:t>
            </a:r>
          </a:p>
          <a:p>
            <a:endParaRPr lang="de-AT" dirty="0"/>
          </a:p>
        </p:txBody>
      </p:sp>
      <p:sp>
        <p:nvSpPr>
          <p:cNvPr id="4" name="Foliennummernplatzhalter 3">
            <a:extLst>
              <a:ext uri="{FF2B5EF4-FFF2-40B4-BE49-F238E27FC236}">
                <a16:creationId xmlns:a16="http://schemas.microsoft.com/office/drawing/2014/main" id="{63E3992A-349F-73B6-63F9-22EB908DAB1F}"/>
              </a:ext>
            </a:extLst>
          </p:cNvPr>
          <p:cNvSpPr>
            <a:spLocks noGrp="1"/>
          </p:cNvSpPr>
          <p:nvPr>
            <p:ph type="sldNum" sz="quarter" idx="12"/>
          </p:nvPr>
        </p:nvSpPr>
        <p:spPr/>
        <p:txBody>
          <a:bodyPr/>
          <a:lstStyle/>
          <a:p>
            <a:fld id="{C6D6C7D7-BADB-4973-B55E-9E8756EAF55E}" type="slidenum">
              <a:rPr lang="de-AT" smtClean="0"/>
              <a:t>6</a:t>
            </a:fld>
            <a:endParaRPr lang="de-AT" dirty="0"/>
          </a:p>
        </p:txBody>
      </p:sp>
    </p:spTree>
    <p:extLst>
      <p:ext uri="{BB962C8B-B14F-4D97-AF65-F5344CB8AC3E}">
        <p14:creationId xmlns:p14="http://schemas.microsoft.com/office/powerpoint/2010/main" val="7711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2B451-72E1-9B2A-F1A7-FD2D1829FB62}"/>
              </a:ext>
            </a:extLst>
          </p:cNvPr>
          <p:cNvSpPr>
            <a:spLocks noGrp="1"/>
          </p:cNvSpPr>
          <p:nvPr>
            <p:ph type="title"/>
          </p:nvPr>
        </p:nvSpPr>
        <p:spPr/>
        <p:txBody>
          <a:bodyPr>
            <a:normAutofit/>
          </a:bodyPr>
          <a:lstStyle/>
          <a:p>
            <a:r>
              <a:rPr lang="de-AT" sz="3600" dirty="0" err="1">
                <a:latin typeface="Verdana" panose="020B0604030504040204" pitchFamily="34" charset="0"/>
                <a:ea typeface="Verdana" panose="020B0604030504040204" pitchFamily="34" charset="0"/>
              </a:rPr>
              <a:t>Massencausen</a:t>
            </a:r>
            <a:r>
              <a:rPr lang="de-AT" sz="3600" dirty="0">
                <a:latin typeface="Verdana" panose="020B0604030504040204" pitchFamily="34" charset="0"/>
                <a:ea typeface="Verdana" panose="020B0604030504040204" pitchFamily="34" charset="0"/>
              </a:rPr>
              <a:t> im Finanzsektor (3/4)</a:t>
            </a:r>
            <a:endParaRPr lang="de-AT" sz="3600" dirty="0"/>
          </a:p>
        </p:txBody>
      </p:sp>
      <p:sp>
        <p:nvSpPr>
          <p:cNvPr id="3" name="Inhaltsplatzhalter 2">
            <a:extLst>
              <a:ext uri="{FF2B5EF4-FFF2-40B4-BE49-F238E27FC236}">
                <a16:creationId xmlns:a16="http://schemas.microsoft.com/office/drawing/2014/main" id="{7576517D-3744-8457-E2C5-B52E98FE7DD5}"/>
              </a:ext>
            </a:extLst>
          </p:cNvPr>
          <p:cNvSpPr>
            <a:spLocks noGrp="1"/>
          </p:cNvSpPr>
          <p:nvPr>
            <p:ph idx="1"/>
          </p:nvPr>
        </p:nvSpPr>
        <p:spPr/>
        <p:txBody>
          <a:bodyPr>
            <a:normAutofit/>
          </a:bodyPr>
          <a:lstStyle/>
          <a:p>
            <a:r>
              <a:rPr lang="de-AT" sz="2200" dirty="0">
                <a:latin typeface="Verdana" panose="020B0604030504040204" pitchFamily="34" charset="0"/>
                <a:ea typeface="Verdana" panose="020B0604030504040204" pitchFamily="34" charset="0"/>
              </a:rPr>
              <a:t>Betriebsunterbrechungen während Corona (OGH 7 Ob 214/20a; 7 Ob 62/23b)</a:t>
            </a:r>
          </a:p>
          <a:p>
            <a:pPr lvl="1"/>
            <a:endParaRPr lang="de-DE" sz="1800" dirty="0">
              <a:latin typeface="Verdana" panose="020B0604030504040204" pitchFamily="34" charset="0"/>
              <a:ea typeface="Verdana" panose="020B0604030504040204" pitchFamily="34" charset="0"/>
            </a:endParaRPr>
          </a:p>
          <a:p>
            <a:pPr lvl="1"/>
            <a:r>
              <a:rPr lang="de-DE" sz="1800" dirty="0">
                <a:latin typeface="Verdana" panose="020B0604030504040204" pitchFamily="34" charset="0"/>
                <a:ea typeface="Verdana" panose="020B0604030504040204" pitchFamily="34" charset="0"/>
              </a:rPr>
              <a:t>Nach dem vereinbarten Baustein „Betriebsschließung infolge Seuchengefahr aufgrund des Epidemiegesetzes“ besteht Deckung bei einer Betriebsschließung aufgrund des Epidemiegesetzes. Kein Versicherungsschutz besteht jedoch bei einem Betretungsverbot nach dem COVID-19-Maßnahmengesetz.</a:t>
            </a:r>
          </a:p>
          <a:p>
            <a:pPr lvl="1"/>
            <a:endParaRPr lang="de-AT" sz="1800" dirty="0">
              <a:latin typeface="Verdana" panose="020B0604030504040204" pitchFamily="34" charset="0"/>
              <a:ea typeface="Verdana" panose="020B0604030504040204" pitchFamily="34" charset="0"/>
            </a:endParaRPr>
          </a:p>
          <a:p>
            <a:r>
              <a:rPr lang="de-AT" sz="2200" dirty="0">
                <a:latin typeface="Verdana" panose="020B0604030504040204" pitchFamily="34" charset="0"/>
                <a:ea typeface="Verdana" panose="020B0604030504040204" pitchFamily="34" charset="0"/>
              </a:rPr>
              <a:t>Zahlscheingebühr bei Versicherungskunden (</a:t>
            </a:r>
            <a:r>
              <a:rPr lang="de-DE" sz="2200" dirty="0">
                <a:latin typeface="Verdana" panose="020B0604030504040204" pitchFamily="34" charset="0"/>
                <a:ea typeface="Verdana" panose="020B0604030504040204" pitchFamily="34" charset="0"/>
              </a:rPr>
              <a:t>OGH 7 Ob 201/12b)</a:t>
            </a:r>
          </a:p>
          <a:p>
            <a:pPr lvl="1"/>
            <a:endParaRPr lang="de-DE" sz="1800" dirty="0">
              <a:latin typeface="Verdana" panose="020B0604030504040204" pitchFamily="34" charset="0"/>
              <a:ea typeface="Verdana" panose="020B0604030504040204" pitchFamily="34" charset="0"/>
            </a:endParaRPr>
          </a:p>
          <a:p>
            <a:pPr lvl="1"/>
            <a:r>
              <a:rPr lang="de-DE" sz="1800" dirty="0">
                <a:latin typeface="Verdana" panose="020B0604030504040204" pitchFamily="34" charset="0"/>
                <a:ea typeface="Verdana" panose="020B0604030504040204" pitchFamily="34" charset="0"/>
              </a:rPr>
              <a:t>Die Einhebung von Strafentgelten für die Bezahlung per Zahlschein oder Onlinebanking ist auch für Versicherungen unzulässig.</a:t>
            </a:r>
            <a:endParaRPr lang="de-AT" sz="1800" dirty="0">
              <a:latin typeface="Verdana" panose="020B0604030504040204" pitchFamily="34" charset="0"/>
              <a:ea typeface="Verdana" panose="020B0604030504040204" pitchFamily="34" charset="0"/>
            </a:endParaRPr>
          </a:p>
          <a:p>
            <a:endParaRPr lang="de-AT" dirty="0"/>
          </a:p>
        </p:txBody>
      </p:sp>
      <p:sp>
        <p:nvSpPr>
          <p:cNvPr id="4" name="Foliennummernplatzhalter 3">
            <a:extLst>
              <a:ext uri="{FF2B5EF4-FFF2-40B4-BE49-F238E27FC236}">
                <a16:creationId xmlns:a16="http://schemas.microsoft.com/office/drawing/2014/main" id="{84DE80CF-FC2C-631F-C4B9-7F102C18B6F0}"/>
              </a:ext>
            </a:extLst>
          </p:cNvPr>
          <p:cNvSpPr>
            <a:spLocks noGrp="1"/>
          </p:cNvSpPr>
          <p:nvPr>
            <p:ph type="sldNum" sz="quarter" idx="12"/>
          </p:nvPr>
        </p:nvSpPr>
        <p:spPr/>
        <p:txBody>
          <a:bodyPr/>
          <a:lstStyle/>
          <a:p>
            <a:fld id="{C6D6C7D7-BADB-4973-B55E-9E8756EAF55E}" type="slidenum">
              <a:rPr lang="de-AT" smtClean="0"/>
              <a:t>7</a:t>
            </a:fld>
            <a:endParaRPr lang="de-AT" dirty="0"/>
          </a:p>
        </p:txBody>
      </p:sp>
    </p:spTree>
    <p:extLst>
      <p:ext uri="{BB962C8B-B14F-4D97-AF65-F5344CB8AC3E}">
        <p14:creationId xmlns:p14="http://schemas.microsoft.com/office/powerpoint/2010/main" val="1077956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D194FB-A0DB-DA80-68D0-7F685147B615}"/>
              </a:ext>
            </a:extLst>
          </p:cNvPr>
          <p:cNvSpPr>
            <a:spLocks noGrp="1"/>
          </p:cNvSpPr>
          <p:nvPr>
            <p:ph type="title"/>
          </p:nvPr>
        </p:nvSpPr>
        <p:spPr/>
        <p:txBody>
          <a:bodyPr>
            <a:normAutofit/>
          </a:bodyPr>
          <a:lstStyle/>
          <a:p>
            <a:r>
              <a:rPr lang="de-AT" sz="3600" dirty="0" err="1">
                <a:latin typeface="Verdana" panose="020B0604030504040204" pitchFamily="34" charset="0"/>
                <a:ea typeface="Verdana" panose="020B0604030504040204" pitchFamily="34" charset="0"/>
              </a:rPr>
              <a:t>Massencausen</a:t>
            </a:r>
            <a:r>
              <a:rPr lang="de-AT" sz="3600" dirty="0">
                <a:latin typeface="Verdana" panose="020B0604030504040204" pitchFamily="34" charset="0"/>
                <a:ea typeface="Verdana" panose="020B0604030504040204" pitchFamily="34" charset="0"/>
              </a:rPr>
              <a:t> im Finanzsektor (4/4)</a:t>
            </a:r>
            <a:endParaRPr lang="de-AT" sz="3600" dirty="0"/>
          </a:p>
        </p:txBody>
      </p:sp>
      <p:sp>
        <p:nvSpPr>
          <p:cNvPr id="3" name="Inhaltsplatzhalter 2">
            <a:extLst>
              <a:ext uri="{FF2B5EF4-FFF2-40B4-BE49-F238E27FC236}">
                <a16:creationId xmlns:a16="http://schemas.microsoft.com/office/drawing/2014/main" id="{E0C40B37-E4CC-6DF7-51F3-6093C71C3F3B}"/>
              </a:ext>
            </a:extLst>
          </p:cNvPr>
          <p:cNvSpPr>
            <a:spLocks noGrp="1"/>
          </p:cNvSpPr>
          <p:nvPr>
            <p:ph idx="1"/>
          </p:nvPr>
        </p:nvSpPr>
        <p:spPr/>
        <p:txBody>
          <a:bodyPr>
            <a:normAutofit/>
          </a:bodyPr>
          <a:lstStyle/>
          <a:p>
            <a:r>
              <a:rPr lang="de-DE" sz="2200" dirty="0">
                <a:latin typeface="Verdana" panose="020B0604030504040204" pitchFamily="34" charset="0"/>
                <a:ea typeface="Verdana" panose="020B0604030504040204" pitchFamily="34" charset="0"/>
              </a:rPr>
              <a:t>Vermittlung von Aktien der </a:t>
            </a:r>
            <a:r>
              <a:rPr lang="de-DE" sz="2200" dirty="0" err="1">
                <a:latin typeface="Verdana" panose="020B0604030504040204" pitchFamily="34" charset="0"/>
                <a:ea typeface="Verdana" panose="020B0604030504040204" pitchFamily="34" charset="0"/>
              </a:rPr>
              <a:t>Immofinanz</a:t>
            </a:r>
            <a:r>
              <a:rPr lang="de-DE" sz="2200" dirty="0">
                <a:latin typeface="Verdana" panose="020B0604030504040204" pitchFamily="34" charset="0"/>
                <a:ea typeface="Verdana" panose="020B0604030504040204" pitchFamily="34" charset="0"/>
              </a:rPr>
              <a:t> und </a:t>
            </a:r>
            <a:r>
              <a:rPr lang="de-DE" sz="2200" dirty="0" err="1">
                <a:latin typeface="Verdana" panose="020B0604030504040204" pitchFamily="34" charset="0"/>
                <a:ea typeface="Verdana" panose="020B0604030504040204" pitchFamily="34" charset="0"/>
              </a:rPr>
              <a:t>Immoeast</a:t>
            </a:r>
            <a:r>
              <a:rPr lang="de-DE" sz="2200" dirty="0">
                <a:latin typeface="Verdana" panose="020B0604030504040204" pitchFamily="34" charset="0"/>
                <a:ea typeface="Verdana" panose="020B0604030504040204" pitchFamily="34" charset="0"/>
              </a:rPr>
              <a:t> </a:t>
            </a:r>
            <a:r>
              <a:rPr lang="de-AT" sz="2200" dirty="0">
                <a:latin typeface="Verdana" panose="020B0604030504040204" pitchFamily="34" charset="0"/>
                <a:ea typeface="Verdana" panose="020B0604030504040204" pitchFamily="34" charset="0"/>
              </a:rPr>
              <a:t>(</a:t>
            </a:r>
            <a:r>
              <a:rPr lang="de-DE" sz="2200" dirty="0">
                <a:latin typeface="Verdana" panose="020B0604030504040204" pitchFamily="34" charset="0"/>
                <a:ea typeface="Verdana" panose="020B0604030504040204" pitchFamily="34" charset="0"/>
              </a:rPr>
              <a:t>fünf VKI-Sammelklagen gegen AWD; </a:t>
            </a:r>
            <a:r>
              <a:rPr lang="de-AT" sz="2200" dirty="0">
                <a:latin typeface="Verdana" panose="020B0604030504040204" pitchFamily="34" charset="0"/>
                <a:ea typeface="Verdana" panose="020B0604030504040204" pitchFamily="34" charset="0"/>
              </a:rPr>
              <a:t>durch Vergleich beendet)</a:t>
            </a:r>
          </a:p>
          <a:p>
            <a:endParaRPr lang="de-AT" sz="2200" dirty="0">
              <a:latin typeface="Verdana" panose="020B0604030504040204" pitchFamily="34" charset="0"/>
              <a:ea typeface="Verdana" panose="020B0604030504040204" pitchFamily="34" charset="0"/>
            </a:endParaRPr>
          </a:p>
          <a:p>
            <a:r>
              <a:rPr lang="de-AT" sz="2200" dirty="0">
                <a:latin typeface="Verdana" panose="020B0604030504040204" pitchFamily="34" charset="0"/>
                <a:ea typeface="Verdana" panose="020B0604030504040204" pitchFamily="34" charset="0"/>
              </a:rPr>
              <a:t>Problem bei bisherigen Massenverfahren: Aufwendiges Verfahren und Durchsetzung von Schadenersatzansprüchen schwierig (</a:t>
            </a:r>
            <a:r>
              <a:rPr lang="de-AT" sz="2200" dirty="0" err="1">
                <a:latin typeface="Verdana" panose="020B0604030504040204" pitchFamily="34" charset="0"/>
                <a:ea typeface="Verdana" panose="020B0604030504040204" pitchFamily="34" charset="0"/>
              </a:rPr>
              <a:t>va</a:t>
            </a:r>
            <a:r>
              <a:rPr lang="de-AT" sz="2200" dirty="0">
                <a:latin typeface="Verdana" panose="020B0604030504040204" pitchFamily="34" charset="0"/>
                <a:ea typeface="Verdana" panose="020B0604030504040204" pitchFamily="34" charset="0"/>
              </a:rPr>
              <a:t> Bagatell- und Streuschäden)</a:t>
            </a:r>
          </a:p>
          <a:p>
            <a:endParaRPr lang="de-AT" dirty="0"/>
          </a:p>
        </p:txBody>
      </p:sp>
      <p:sp>
        <p:nvSpPr>
          <p:cNvPr id="4" name="Foliennummernplatzhalter 3">
            <a:extLst>
              <a:ext uri="{FF2B5EF4-FFF2-40B4-BE49-F238E27FC236}">
                <a16:creationId xmlns:a16="http://schemas.microsoft.com/office/drawing/2014/main" id="{7E38507B-5FD1-2D0C-4EC1-F9944E90DBCB}"/>
              </a:ext>
            </a:extLst>
          </p:cNvPr>
          <p:cNvSpPr>
            <a:spLocks noGrp="1"/>
          </p:cNvSpPr>
          <p:nvPr>
            <p:ph type="sldNum" sz="quarter" idx="12"/>
          </p:nvPr>
        </p:nvSpPr>
        <p:spPr/>
        <p:txBody>
          <a:bodyPr/>
          <a:lstStyle/>
          <a:p>
            <a:fld id="{C6D6C7D7-BADB-4973-B55E-9E8756EAF55E}" type="slidenum">
              <a:rPr lang="de-AT" smtClean="0"/>
              <a:t>8</a:t>
            </a:fld>
            <a:endParaRPr lang="de-AT" dirty="0"/>
          </a:p>
        </p:txBody>
      </p:sp>
    </p:spTree>
    <p:extLst>
      <p:ext uri="{BB962C8B-B14F-4D97-AF65-F5344CB8AC3E}">
        <p14:creationId xmlns:p14="http://schemas.microsoft.com/office/powerpoint/2010/main" val="68591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2356B7-D928-C814-F2A4-DD60EC0B94EB}"/>
              </a:ext>
            </a:extLst>
          </p:cNvPr>
          <p:cNvSpPr>
            <a:spLocks noGrp="1"/>
          </p:cNvSpPr>
          <p:nvPr>
            <p:ph type="title"/>
          </p:nvPr>
        </p:nvSpPr>
        <p:spPr/>
        <p:txBody>
          <a:bodyPr>
            <a:normAutofit/>
          </a:bodyPr>
          <a:lstStyle/>
          <a:p>
            <a:r>
              <a:rPr lang="de-AT" sz="3600" dirty="0">
                <a:latin typeface="Verdana" panose="020B0604030504040204" pitchFamily="34" charset="0"/>
                <a:ea typeface="Verdana" panose="020B0604030504040204" pitchFamily="34" charset="0"/>
              </a:rPr>
              <a:t>Kollektive Rechtsverfolgung nach der Verbandsklagen-RL (1/2)</a:t>
            </a:r>
          </a:p>
        </p:txBody>
      </p:sp>
      <p:sp>
        <p:nvSpPr>
          <p:cNvPr id="3" name="Inhaltsplatzhalter 2">
            <a:extLst>
              <a:ext uri="{FF2B5EF4-FFF2-40B4-BE49-F238E27FC236}">
                <a16:creationId xmlns:a16="http://schemas.microsoft.com/office/drawing/2014/main" id="{32933501-6D3C-F358-C03E-2A42DDC5D897}"/>
              </a:ext>
            </a:extLst>
          </p:cNvPr>
          <p:cNvSpPr>
            <a:spLocks noGrp="1"/>
          </p:cNvSpPr>
          <p:nvPr>
            <p:ph idx="1"/>
          </p:nvPr>
        </p:nvSpPr>
        <p:spPr/>
        <p:txBody>
          <a:bodyPr>
            <a:normAutofit/>
          </a:bodyPr>
          <a:lstStyle/>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Am 18.7.2024 ist die Verbandsklagen-Richtlinie-Umsetzungs-Novelle (VRUN), die die Verbandsklagen-RL umsetzt, in Kraft getreten.</a:t>
            </a:r>
          </a:p>
          <a:p>
            <a:endParaRPr lang="de-DE" sz="2200" dirty="0">
              <a:latin typeface="Verdana" panose="020B0604030504040204" pitchFamily="34" charset="0"/>
              <a:ea typeface="Verdana" panose="020B0604030504040204" pitchFamily="34" charset="0"/>
            </a:endParaRPr>
          </a:p>
          <a:p>
            <a:r>
              <a:rPr lang="de-DE" sz="2200" dirty="0">
                <a:latin typeface="Verdana" panose="020B0604030504040204" pitchFamily="34" charset="0"/>
                <a:ea typeface="Verdana" panose="020B0604030504040204" pitchFamily="34" charset="0"/>
              </a:rPr>
              <a:t>Sie sieht besondere Verfahrensbestimmungen für Unterlassungs- und Abhilfeklagen (Gestaltung sowie Leistung) vor, die die kollektive Rechtsverfolgung im B2C-Bereich erleichtern soll.</a:t>
            </a:r>
          </a:p>
          <a:p>
            <a:endParaRPr lang="de-DE" sz="2200" dirty="0">
              <a:latin typeface="Verdana" panose="020B0604030504040204" pitchFamily="34" charset="0"/>
              <a:ea typeface="Verdana" panose="020B0604030504040204" pitchFamily="34" charset="0"/>
            </a:endParaRPr>
          </a:p>
          <a:p>
            <a:endParaRPr lang="de-AT" sz="2400" dirty="0"/>
          </a:p>
        </p:txBody>
      </p:sp>
      <p:sp>
        <p:nvSpPr>
          <p:cNvPr id="4" name="Foliennummernplatzhalter 3">
            <a:extLst>
              <a:ext uri="{FF2B5EF4-FFF2-40B4-BE49-F238E27FC236}">
                <a16:creationId xmlns:a16="http://schemas.microsoft.com/office/drawing/2014/main" id="{25D753EC-7D84-2C14-3B29-F604F5003184}"/>
              </a:ext>
            </a:extLst>
          </p:cNvPr>
          <p:cNvSpPr>
            <a:spLocks noGrp="1"/>
          </p:cNvSpPr>
          <p:nvPr>
            <p:ph type="sldNum" sz="quarter" idx="12"/>
          </p:nvPr>
        </p:nvSpPr>
        <p:spPr/>
        <p:txBody>
          <a:bodyPr/>
          <a:lstStyle/>
          <a:p>
            <a:fld id="{C6D6C7D7-BADB-4973-B55E-9E8756EAF55E}" type="slidenum">
              <a:rPr lang="de-AT" smtClean="0"/>
              <a:t>9</a:t>
            </a:fld>
            <a:endParaRPr lang="de-AT" dirty="0"/>
          </a:p>
        </p:txBody>
      </p:sp>
    </p:spTree>
    <p:extLst>
      <p:ext uri="{BB962C8B-B14F-4D97-AF65-F5344CB8AC3E}">
        <p14:creationId xmlns:p14="http://schemas.microsoft.com/office/powerpoint/2010/main" val="366500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1275</Words>
  <Application>Microsoft Office PowerPoint</Application>
  <PresentationFormat>Breitbild</PresentationFormat>
  <Paragraphs>160</Paragraphs>
  <Slides>20</Slides>
  <Notes>8</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20</vt:i4>
      </vt:variant>
    </vt:vector>
  </HeadingPairs>
  <TitlesOfParts>
    <vt:vector size="26" baseType="lpstr">
      <vt:lpstr>Aptos</vt:lpstr>
      <vt:lpstr>Arial</vt:lpstr>
      <vt:lpstr>Calibri</vt:lpstr>
      <vt:lpstr>Calibri Light</vt:lpstr>
      <vt:lpstr>Verdana</vt:lpstr>
      <vt:lpstr>Office Theme</vt:lpstr>
      <vt:lpstr>Sammelklagen gegen Banken </vt:lpstr>
      <vt:lpstr>Agenda</vt:lpstr>
      <vt:lpstr>Bisherige kollektive Rechtsverfolgung (1/2)</vt:lpstr>
      <vt:lpstr>Bisherige kollektive Rechtsverfolgung (2/2)</vt:lpstr>
      <vt:lpstr>Massencausen im Finanzsektor (1/4)</vt:lpstr>
      <vt:lpstr>Massencausen im Finanzsektor (2/4)</vt:lpstr>
      <vt:lpstr>Massencausen im Finanzsektor (3/4)</vt:lpstr>
      <vt:lpstr>Massencausen im Finanzsektor (4/4)</vt:lpstr>
      <vt:lpstr>Kollektive Rechtsverfolgung nach der Verbandsklagen-RL (1/2)</vt:lpstr>
      <vt:lpstr>Kollektive Rechtsverfolgung nach der Verbandsklagen-RL (2/2) </vt:lpstr>
      <vt:lpstr>Unterlassungsklage (§§ 619 ff ZPO; § 5 QEG)</vt:lpstr>
      <vt:lpstr>Abhilfeklage (§§ 623 ff ZPO; § 5 Abs 2 QEG) (1/4)</vt:lpstr>
      <vt:lpstr>Abhilfeklage (§§ 623 ff ZPO; § 5 Abs 2 QEG) (2/4)</vt:lpstr>
      <vt:lpstr>Abhilfeklage (§§ 623 ff ZPO; § 5 Abs 2 QEG) (3/4)</vt:lpstr>
      <vt:lpstr>Abhilfeklage (§§ 623 ff ZPO; § 5 Abs 2 QEG) (4/4)</vt:lpstr>
      <vt:lpstr>Abhilfeklage - Verfahrensablauf</vt:lpstr>
      <vt:lpstr>Abhilfeklage: Was nicht gewollt war (1/2)</vt:lpstr>
      <vt:lpstr>Abhilfeklage: Was nicht gewollt war (2/2)</vt:lpstr>
      <vt:lpstr>Fazit (1/2)</vt:lpstr>
      <vt:lpstr>Fazit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CHG - Marko Pavlovic</dc:creator>
  <cp:lastModifiedBy>CHG - Marko Pavlovic</cp:lastModifiedBy>
  <cp:revision>157</cp:revision>
  <cp:lastPrinted>2024-09-05T14:03:42Z</cp:lastPrinted>
  <dcterms:created xsi:type="dcterms:W3CDTF">2024-09-05T12:40:43Z</dcterms:created>
  <dcterms:modified xsi:type="dcterms:W3CDTF">2024-09-17T11:45:23Z</dcterms:modified>
</cp:coreProperties>
</file>