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0" r:id="rId5"/>
    <p:sldMasterId id="2147483672" r:id="rId6"/>
  </p:sldMasterIdLst>
  <p:notesMasterIdLst>
    <p:notesMasterId r:id="rId75"/>
  </p:notesMasterIdLst>
  <p:handoutMasterIdLst>
    <p:handoutMasterId r:id="rId76"/>
  </p:handoutMasterIdLst>
  <p:sldIdLst>
    <p:sldId id="371" r:id="rId7"/>
    <p:sldId id="256" r:id="rId8"/>
    <p:sldId id="259" r:id="rId9"/>
    <p:sldId id="347" r:id="rId10"/>
    <p:sldId id="261" r:id="rId11"/>
    <p:sldId id="349" r:id="rId12"/>
    <p:sldId id="262" r:id="rId13"/>
    <p:sldId id="263" r:id="rId14"/>
    <p:sldId id="264" r:id="rId15"/>
    <p:sldId id="265" r:id="rId16"/>
    <p:sldId id="290" r:id="rId17"/>
    <p:sldId id="289" r:id="rId18"/>
    <p:sldId id="288" r:id="rId19"/>
    <p:sldId id="353" r:id="rId20"/>
    <p:sldId id="270" r:id="rId21"/>
    <p:sldId id="272" r:id="rId22"/>
    <p:sldId id="355" r:id="rId23"/>
    <p:sldId id="273" r:id="rId24"/>
    <p:sldId id="274" r:id="rId25"/>
    <p:sldId id="320" r:id="rId26"/>
    <p:sldId id="271" r:id="rId27"/>
    <p:sldId id="367" r:id="rId28"/>
    <p:sldId id="275" r:id="rId29"/>
    <p:sldId id="365" r:id="rId30"/>
    <p:sldId id="277" r:id="rId31"/>
    <p:sldId id="358" r:id="rId32"/>
    <p:sldId id="276" r:id="rId33"/>
    <p:sldId id="361" r:id="rId34"/>
    <p:sldId id="356" r:id="rId35"/>
    <p:sldId id="366" r:id="rId36"/>
    <p:sldId id="360" r:id="rId37"/>
    <p:sldId id="321" r:id="rId38"/>
    <p:sldId id="322" r:id="rId39"/>
    <p:sldId id="323" r:id="rId40"/>
    <p:sldId id="324" r:id="rId41"/>
    <p:sldId id="325" r:id="rId42"/>
    <p:sldId id="326" r:id="rId43"/>
    <p:sldId id="328" r:id="rId44"/>
    <p:sldId id="329" r:id="rId45"/>
    <p:sldId id="330" r:id="rId46"/>
    <p:sldId id="331" r:id="rId47"/>
    <p:sldId id="332" r:id="rId48"/>
    <p:sldId id="333" r:id="rId49"/>
    <p:sldId id="362" r:id="rId50"/>
    <p:sldId id="363" r:id="rId51"/>
    <p:sldId id="364" r:id="rId52"/>
    <p:sldId id="307" r:id="rId53"/>
    <p:sldId id="308" r:id="rId54"/>
    <p:sldId id="309" r:id="rId55"/>
    <p:sldId id="312" r:id="rId56"/>
    <p:sldId id="313" r:id="rId57"/>
    <p:sldId id="314" r:id="rId58"/>
    <p:sldId id="315" r:id="rId59"/>
    <p:sldId id="316" r:id="rId60"/>
    <p:sldId id="317" r:id="rId61"/>
    <p:sldId id="318" r:id="rId62"/>
    <p:sldId id="319" r:id="rId63"/>
    <p:sldId id="359" r:id="rId64"/>
    <p:sldId id="336" r:id="rId65"/>
    <p:sldId id="337" r:id="rId66"/>
    <p:sldId id="338" r:id="rId67"/>
    <p:sldId id="339" r:id="rId68"/>
    <p:sldId id="368" r:id="rId69"/>
    <p:sldId id="341" r:id="rId70"/>
    <p:sldId id="346" r:id="rId71"/>
    <p:sldId id="345" r:id="rId72"/>
    <p:sldId id="369" r:id="rId73"/>
    <p:sldId id="372" r:id="rId74"/>
  </p:sldIdLst>
  <p:sldSz cx="9144000" cy="5715000" type="screen16x10"/>
  <p:notesSz cx="6858000" cy="9144000"/>
  <p:custDataLst>
    <p:tags r:id="rId7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1570" autoAdjust="0"/>
  </p:normalViewPr>
  <p:slideViewPr>
    <p:cSldViewPr snapToGrid="0" showGuides="1">
      <p:cViewPr>
        <p:scale>
          <a:sx n="73" d="100"/>
          <a:sy n="73" d="100"/>
        </p:scale>
        <p:origin x="1980" y="534"/>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03.06.2025</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03.06.2025</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744538"/>
            <a:ext cx="5956300" cy="3722687"/>
          </a:xfrm>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1F07766-8F5C-4940-9571-DE1755C7C7B2}" type="slidenum">
              <a:rPr lang="de-AT" smtClean="0"/>
              <a:pPr/>
              <a:t>1</a:t>
            </a:fld>
            <a:endParaRPr lang="de-AT"/>
          </a:p>
        </p:txBody>
      </p:sp>
      <p:sp>
        <p:nvSpPr>
          <p:cNvPr id="5" name="Datumsplatzhalter 4"/>
          <p:cNvSpPr>
            <a:spLocks noGrp="1"/>
          </p:cNvSpPr>
          <p:nvPr>
            <p:ph type="dt" idx="11"/>
          </p:nvPr>
        </p:nvSpPr>
        <p:spPr/>
        <p:txBody>
          <a:bodyPr/>
          <a:lstStyle/>
          <a:p>
            <a:fld id="{F65F48C6-7910-4C30-9AF6-CA2BE6631ADB}" type="datetime1">
              <a:rPr lang="de-DE" smtClean="0"/>
              <a:t>03.06.2025</a:t>
            </a:fld>
            <a:endParaRPr lang="de-AT"/>
          </a:p>
        </p:txBody>
      </p:sp>
      <p:sp>
        <p:nvSpPr>
          <p:cNvPr id="6" name="Fußzeilenplatzhalter 5"/>
          <p:cNvSpPr>
            <a:spLocks noGrp="1"/>
          </p:cNvSpPr>
          <p:nvPr>
            <p:ph type="ftr" sz="quarter" idx="12"/>
          </p:nvPr>
        </p:nvSpPr>
        <p:spPr/>
        <p:txBody>
          <a:bodyPr/>
          <a:lstStyle/>
          <a:p>
            <a:r>
              <a:rPr lang="de-AT"/>
              <a:t>RA Michael Huetz</a:t>
            </a:r>
          </a:p>
        </p:txBody>
      </p:sp>
      <p:sp>
        <p:nvSpPr>
          <p:cNvPr id="7" name="Kopfzeilenplatzhalter 6"/>
          <p:cNvSpPr>
            <a:spLocks noGrp="1"/>
          </p:cNvSpPr>
          <p:nvPr>
            <p:ph type="hdr" sz="quarter" idx="13"/>
          </p:nvPr>
        </p:nvSpPr>
        <p:spPr/>
        <p:txBody>
          <a:bodyPr/>
          <a:lstStyle/>
          <a:p>
            <a:r>
              <a:rPr lang="de-DE"/>
              <a:t>Handlungspflichten und Haftung des Steuerberaters</a:t>
            </a:r>
            <a:endParaRPr lang="de-AT"/>
          </a:p>
        </p:txBody>
      </p:sp>
    </p:spTree>
    <p:extLst>
      <p:ext uri="{BB962C8B-B14F-4D97-AF65-F5344CB8AC3E}">
        <p14:creationId xmlns:p14="http://schemas.microsoft.com/office/powerpoint/2010/main" val="107681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FFBF-7F2C-0805-7AE8-DFC0D25880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952072-3F84-FF2F-B494-F68155A82820}"/>
              </a:ext>
            </a:extLst>
          </p:cNvPr>
          <p:cNvSpPr>
            <a:spLocks noGrp="1" noRot="1" noChangeAspect="1"/>
          </p:cNvSpPr>
          <p:nvPr>
            <p:ph type="sldImg"/>
          </p:nvPr>
        </p:nvSpPr>
        <p:spPr>
          <a:xfrm>
            <a:off x="420688" y="744538"/>
            <a:ext cx="5956300" cy="3722687"/>
          </a:xfrm>
        </p:spPr>
      </p:sp>
      <p:sp>
        <p:nvSpPr>
          <p:cNvPr id="3" name="Notizenplatzhalter 2">
            <a:extLst>
              <a:ext uri="{FF2B5EF4-FFF2-40B4-BE49-F238E27FC236}">
                <a16:creationId xmlns:a16="http://schemas.microsoft.com/office/drawing/2014/main" id="{1B16862C-46EA-ADC5-524A-1ECFA61881AE}"/>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F3032D48-8D85-563B-70FA-6C59DC4FABFE}"/>
              </a:ext>
            </a:extLst>
          </p:cNvPr>
          <p:cNvSpPr>
            <a:spLocks noGrp="1"/>
          </p:cNvSpPr>
          <p:nvPr>
            <p:ph type="sldNum" sz="quarter" idx="10"/>
          </p:nvPr>
        </p:nvSpPr>
        <p:spPr/>
        <p:txBody>
          <a:bodyPr/>
          <a:lstStyle/>
          <a:p>
            <a:fld id="{91F07766-8F5C-4940-9571-DE1755C7C7B2}" type="slidenum">
              <a:rPr lang="de-AT" smtClean="0"/>
              <a:pPr/>
              <a:t>68</a:t>
            </a:fld>
            <a:endParaRPr lang="de-AT"/>
          </a:p>
        </p:txBody>
      </p:sp>
      <p:sp>
        <p:nvSpPr>
          <p:cNvPr id="5" name="Datumsplatzhalter 4">
            <a:extLst>
              <a:ext uri="{FF2B5EF4-FFF2-40B4-BE49-F238E27FC236}">
                <a16:creationId xmlns:a16="http://schemas.microsoft.com/office/drawing/2014/main" id="{3D8FB771-A352-2189-742E-36AF170367AF}"/>
              </a:ext>
            </a:extLst>
          </p:cNvPr>
          <p:cNvSpPr>
            <a:spLocks noGrp="1"/>
          </p:cNvSpPr>
          <p:nvPr>
            <p:ph type="dt" idx="11"/>
          </p:nvPr>
        </p:nvSpPr>
        <p:spPr/>
        <p:txBody>
          <a:bodyPr/>
          <a:lstStyle/>
          <a:p>
            <a:fld id="{F65F48C6-7910-4C30-9AF6-CA2BE6631ADB}" type="datetime1">
              <a:rPr lang="de-DE" smtClean="0"/>
              <a:t>03.06.2025</a:t>
            </a:fld>
            <a:endParaRPr lang="de-AT"/>
          </a:p>
        </p:txBody>
      </p:sp>
      <p:sp>
        <p:nvSpPr>
          <p:cNvPr id="6" name="Fußzeilenplatzhalter 5">
            <a:extLst>
              <a:ext uri="{FF2B5EF4-FFF2-40B4-BE49-F238E27FC236}">
                <a16:creationId xmlns:a16="http://schemas.microsoft.com/office/drawing/2014/main" id="{713C3A41-BE0E-F7F7-7782-293CC1F79D57}"/>
              </a:ext>
            </a:extLst>
          </p:cNvPr>
          <p:cNvSpPr>
            <a:spLocks noGrp="1"/>
          </p:cNvSpPr>
          <p:nvPr>
            <p:ph type="ftr" sz="quarter" idx="12"/>
          </p:nvPr>
        </p:nvSpPr>
        <p:spPr/>
        <p:txBody>
          <a:bodyPr/>
          <a:lstStyle/>
          <a:p>
            <a:r>
              <a:rPr lang="de-AT"/>
              <a:t>RA Michael Huetz</a:t>
            </a:r>
          </a:p>
        </p:txBody>
      </p:sp>
      <p:sp>
        <p:nvSpPr>
          <p:cNvPr id="7" name="Kopfzeilenplatzhalter 6">
            <a:extLst>
              <a:ext uri="{FF2B5EF4-FFF2-40B4-BE49-F238E27FC236}">
                <a16:creationId xmlns:a16="http://schemas.microsoft.com/office/drawing/2014/main" id="{592BFF4E-22A3-CFA8-0439-008CC50B093C}"/>
              </a:ext>
            </a:extLst>
          </p:cNvPr>
          <p:cNvSpPr>
            <a:spLocks noGrp="1"/>
          </p:cNvSpPr>
          <p:nvPr>
            <p:ph type="hdr" sz="quarter" idx="13"/>
          </p:nvPr>
        </p:nvSpPr>
        <p:spPr/>
        <p:txBody>
          <a:bodyPr/>
          <a:lstStyle/>
          <a:p>
            <a:r>
              <a:rPr lang="de-DE"/>
              <a:t>Handlungspflichten und Haftung des Steuerberaters</a:t>
            </a:r>
            <a:endParaRPr lang="de-AT"/>
          </a:p>
        </p:txBody>
      </p:sp>
    </p:spTree>
    <p:extLst>
      <p:ext uri="{BB962C8B-B14F-4D97-AF65-F5344CB8AC3E}">
        <p14:creationId xmlns:p14="http://schemas.microsoft.com/office/powerpoint/2010/main" val="4087174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3"/>
          <a:stretch>
            <a:fillRect/>
          </a:stretch>
        </p:blipFill>
        <p:spPr>
          <a:xfrm>
            <a:off x="6556993" y="1066425"/>
            <a:ext cx="1874020" cy="975100"/>
          </a:xfrm>
          <a:prstGeom prst="rect">
            <a:avLst/>
          </a:prstGeom>
        </p:spPr>
      </p:pic>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a:t>Click to edit Master text styles</a:t>
            </a:r>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6685846" y="5127682"/>
            <a:ext cx="1749600" cy="401894"/>
          </a:xfrm>
          <a:prstGeom prst="rect">
            <a:avLst/>
          </a:prstGeom>
        </p:spPr>
      </p:pic>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Rechteck 13"/>
          <p:cNvSpPr/>
          <p:nvPr userDrawn="1"/>
        </p:nvSpPr>
        <p:spPr>
          <a:xfrm>
            <a:off x="447962" y="5114078"/>
            <a:ext cx="7764464"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dirty="0">
                <a:solidFill>
                  <a:schemeClr val="bg1"/>
                </a:solidFill>
              </a:rPr>
              <a:t>Institut für Zivil- und Zivilverfahrensrecht </a:t>
            </a:r>
            <a:r>
              <a:rPr lang="de-DE" sz="11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chemeClr val="bg1"/>
                </a:solidFill>
              </a:rPr>
              <a:t>Univ.-Prof. Dr. Georg E. Kodek, LL.M.</a:t>
            </a:r>
          </a:p>
        </p:txBody>
      </p:sp>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49DD0-708A-4374-B72D-6FC80891EF9C}"/>
              </a:ext>
            </a:extLst>
          </p:cNvPr>
          <p:cNvSpPr>
            <a:spLocks noGrp="1"/>
          </p:cNvSpPr>
          <p:nvPr>
            <p:ph type="ctrTitle"/>
          </p:nvPr>
        </p:nvSpPr>
        <p:spPr>
          <a:xfrm>
            <a:off x="1143000" y="935302"/>
            <a:ext cx="6858000" cy="1989667"/>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C52C3072-0C03-46BD-801D-38733FC6AE5F}"/>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214D3AD3-3F45-4966-A7BF-9D76C2D563CA}"/>
              </a:ext>
            </a:extLst>
          </p:cNvPr>
          <p:cNvSpPr>
            <a:spLocks noGrp="1"/>
          </p:cNvSpPr>
          <p:nvPr>
            <p:ph type="dt" sz="half" idx="10"/>
          </p:nvPr>
        </p:nvSpPr>
        <p:spPr/>
        <p:txBody>
          <a:bodyPr/>
          <a:lstStyle/>
          <a:p>
            <a:fld id="{21C37874-B541-4416-AFB2-C998A299E9DA}" type="datetimeFigureOut">
              <a:rPr lang="de-DE" smtClean="0"/>
              <a:t>03.06.2025</a:t>
            </a:fld>
            <a:endParaRPr lang="de-DE"/>
          </a:p>
        </p:txBody>
      </p:sp>
      <p:sp>
        <p:nvSpPr>
          <p:cNvPr id="5" name="Fußzeilenplatzhalter 4">
            <a:extLst>
              <a:ext uri="{FF2B5EF4-FFF2-40B4-BE49-F238E27FC236}">
                <a16:creationId xmlns:a16="http://schemas.microsoft.com/office/drawing/2014/main" id="{EA27A9AE-151B-4ABA-B697-BC3E513CD5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39CD500-DCAE-4713-BA44-32FCFBAF007E}"/>
              </a:ext>
            </a:extLst>
          </p:cNvPr>
          <p:cNvSpPr>
            <a:spLocks noGrp="1"/>
          </p:cNvSpPr>
          <p:nvPr>
            <p:ph type="sldNum" sz="quarter" idx="12"/>
          </p:nvPr>
        </p:nvSpPr>
        <p:spPr/>
        <p:txBody>
          <a:bodyPr/>
          <a:lstStyle/>
          <a:p>
            <a:fld id="{50E5229D-FA30-48F5-92D9-BDA010BF514B}" type="slidenum">
              <a:rPr lang="de-DE" smtClean="0"/>
              <a:t>‹Nr.›</a:t>
            </a:fld>
            <a:endParaRPr lang="de-DE"/>
          </a:p>
        </p:txBody>
      </p:sp>
    </p:spTree>
    <p:extLst>
      <p:ext uri="{BB962C8B-B14F-4D97-AF65-F5344CB8AC3E}">
        <p14:creationId xmlns:p14="http://schemas.microsoft.com/office/powerpoint/2010/main" val="190035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2"/>
          <a:stretch>
            <a:fillRect/>
          </a:stretch>
        </p:blipFill>
        <p:spPr>
          <a:xfrm>
            <a:off x="6556993" y="1066425"/>
            <a:ext cx="1874020" cy="975100"/>
          </a:xfrm>
          <a:prstGeom prst="rect">
            <a:avLst/>
          </a:prstGeom>
        </p:spPr>
      </p:pic>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a:t>Click to edit Master text styles</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2113" y="5341775"/>
            <a:ext cx="1083600" cy="249400"/>
          </a:xfrm>
          <a:prstGeom prst="rect">
            <a:avLst/>
          </a:prstGeom>
        </p:spPr>
      </p:pic>
      <p:sp>
        <p:nvSpPr>
          <p:cNvPr id="29" name="Foliennummernplatzhalter 8"/>
          <p:cNvSpPr>
            <a:spLocks noGrp="1"/>
          </p:cNvSpPr>
          <p:nvPr>
            <p:ph type="sldNum" sz="quarter" idx="4"/>
          </p:nvPr>
        </p:nvSpPr>
        <p:spPr>
          <a:xfrm>
            <a:off x="7387331" y="5305757"/>
            <a:ext cx="539814" cy="258085"/>
          </a:xfrm>
          <a:prstGeom prst="rect">
            <a:avLst/>
          </a:prstGeom>
        </p:spPr>
        <p:txBody>
          <a:bodyPr/>
          <a:lstStyle>
            <a:lvl1pPr>
              <a:defRPr sz="1050"/>
            </a:lvl1pPr>
          </a:lstStyle>
          <a:p>
            <a:fld id="{BE3DC40E-DBBE-4E2D-9EEC-FBF0DA0E9179}" type="slidenum">
              <a:rPr lang="en-GB" smtClean="0"/>
              <a:pPr/>
              <a:t>‹Nr.›</a:t>
            </a:fld>
            <a:endParaRPr lang="en-GB" dirty="0"/>
          </a:p>
        </p:txBody>
      </p:sp>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2" name="Titel 1"/>
          <p:cNvSpPr>
            <a:spLocks noGrp="1"/>
          </p:cNvSpPr>
          <p:nvPr>
            <p:ph type="title"/>
          </p:nvPr>
        </p:nvSpPr>
        <p:spPr/>
        <p:txBody>
          <a:bodyPr/>
          <a:lstStyle/>
          <a:p>
            <a:r>
              <a:rPr lang="en-US"/>
              <a:t>Click to edit Master title style</a:t>
            </a:r>
            <a:endParaRPr lang="de-AT" dirty="0"/>
          </a:p>
        </p:txBody>
      </p:sp>
      <p:sp>
        <p:nvSpPr>
          <p:cNvPr id="11" name="Foliennummernplatzhalter 8"/>
          <p:cNvSpPr>
            <a:spLocks noGrp="1"/>
          </p:cNvSpPr>
          <p:nvPr>
            <p:ph type="sldNum" sz="quarter" idx="4"/>
          </p:nvPr>
        </p:nvSpPr>
        <p:spPr>
          <a:xfrm>
            <a:off x="462019" y="5198518"/>
            <a:ext cx="834630" cy="258085"/>
          </a:xfrm>
          <a:prstGeom prst="rect">
            <a:avLst/>
          </a:prstGeom>
        </p:spPr>
        <p:txBody>
          <a:bodyPr/>
          <a:lstStyle>
            <a:lvl1pPr>
              <a:defRPr sz="1050"/>
            </a:lvl1pPr>
          </a:lstStyle>
          <a:p>
            <a:r>
              <a:rPr lang="en-GB" dirty="0"/>
              <a:t>SEITE</a:t>
            </a:r>
            <a:fld id="{BE3DC40E-DBBE-4E2D-9EEC-FBF0DA0E9179}" type="slidenum">
              <a:rPr lang="en-GB" smtClean="0"/>
              <a:pPr/>
              <a:t>‹Nr.›</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4"/>
            <a:ext cx="8210547" cy="3675726"/>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12" name="Bild 11"/>
          <p:cNvPicPr>
            <a:picLocks noChangeAspect="1"/>
          </p:cNvPicPr>
          <p:nvPr userDrawn="1"/>
        </p:nvPicPr>
        <p:blipFill>
          <a:blip r:embed="rId2"/>
          <a:stretch>
            <a:fillRect/>
          </a:stretch>
        </p:blipFill>
        <p:spPr>
          <a:xfrm>
            <a:off x="7711621" y="289576"/>
            <a:ext cx="1168210" cy="607850"/>
          </a:xfrm>
          <a:prstGeom prst="rect">
            <a:avLst/>
          </a:prstGeom>
        </p:spPr>
      </p:pic>
      <p:sp>
        <p:nvSpPr>
          <p:cNvPr id="2" name="Titel 1"/>
          <p:cNvSpPr>
            <a:spLocks noGrp="1"/>
          </p:cNvSpPr>
          <p:nvPr>
            <p:ph type="title"/>
          </p:nvPr>
        </p:nvSpPr>
        <p:spPr/>
        <p:txBody>
          <a:bodyPr/>
          <a:lstStyle/>
          <a:p>
            <a:r>
              <a:rPr lang="en-US"/>
              <a:t>Click to edit Master title style</a:t>
            </a:r>
            <a:endParaRPr lang="de-AT" dirty="0"/>
          </a:p>
        </p:txBody>
      </p:sp>
      <p:sp>
        <p:nvSpPr>
          <p:cNvPr id="10" name="Foliennummernplatzhalter 8"/>
          <p:cNvSpPr>
            <a:spLocks noGrp="1"/>
          </p:cNvSpPr>
          <p:nvPr>
            <p:ph type="sldNum" sz="quarter" idx="12"/>
          </p:nvPr>
        </p:nvSpPr>
        <p:spPr>
          <a:xfrm>
            <a:off x="7271806" y="5305757"/>
            <a:ext cx="439816" cy="258085"/>
          </a:xfrm>
          <a:prstGeom prst="rect">
            <a:avLst/>
          </a:prstGeom>
        </p:spPr>
        <p:txBody>
          <a:bodyPr/>
          <a:lstStyle/>
          <a:p>
            <a:fld id="{BE3DC40E-DBBE-4E2D-9EEC-FBF0DA0E9179}" type="slidenum">
              <a:rPr lang="en-GB" smtClean="0"/>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2" name="Titel 1"/>
          <p:cNvSpPr>
            <a:spLocks noGrp="1"/>
          </p:cNvSpPr>
          <p:nvPr>
            <p:ph type="title"/>
          </p:nvPr>
        </p:nvSpPr>
        <p:spPr/>
        <p:txBody>
          <a:bodyPr/>
          <a:lstStyle/>
          <a:p>
            <a:r>
              <a:rPr lang="en-US"/>
              <a:t>Click to edit Master title style</a:t>
            </a:r>
            <a:endParaRPr lang="de-AT" dirty="0"/>
          </a:p>
        </p:txBody>
      </p:sp>
      <p:sp>
        <p:nvSpPr>
          <p:cNvPr id="12" name="Foliennummernplatzhalter 8"/>
          <p:cNvSpPr>
            <a:spLocks noGrp="1"/>
          </p:cNvSpPr>
          <p:nvPr>
            <p:ph type="sldNum" sz="quarter" idx="12"/>
          </p:nvPr>
        </p:nvSpPr>
        <p:spPr>
          <a:xfrm>
            <a:off x="7302407" y="5305757"/>
            <a:ext cx="455925" cy="258085"/>
          </a:xfrm>
          <a:prstGeom prst="rect">
            <a:avLst/>
          </a:prstGeom>
        </p:spPr>
        <p:txBody>
          <a:bodyPr/>
          <a:lstStyle/>
          <a:p>
            <a:fld id="{BE3DC40E-DBBE-4E2D-9EEC-FBF0DA0E9179}" type="slidenum">
              <a:rPr lang="en-GB" smtClean="0"/>
              <a:t>‹Nr.›</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2" name="Titel 1"/>
          <p:cNvSpPr>
            <a:spLocks noGrp="1"/>
          </p:cNvSpPr>
          <p:nvPr>
            <p:ph type="title"/>
          </p:nvPr>
        </p:nvSpPr>
        <p:spPr/>
        <p:txBody>
          <a:bodyPr/>
          <a:lstStyle/>
          <a:p>
            <a:r>
              <a:rPr lang="en-US"/>
              <a:t>Click to edit Master title style</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15" name="Foliennummernplatzhalter 8"/>
          <p:cNvSpPr>
            <a:spLocks noGrp="1"/>
          </p:cNvSpPr>
          <p:nvPr>
            <p:ph type="sldNum" sz="quarter" idx="12"/>
          </p:nvPr>
        </p:nvSpPr>
        <p:spPr>
          <a:xfrm>
            <a:off x="7302408" y="5305757"/>
            <a:ext cx="434824" cy="258085"/>
          </a:xfrm>
          <a:prstGeom prst="rect">
            <a:avLst/>
          </a:prstGeom>
        </p:spPr>
        <p:txBody>
          <a:bodyPr/>
          <a:lstStyle/>
          <a:p>
            <a:fld id="{BE3DC40E-DBBE-4E2D-9EEC-FBF0DA0E9179}" type="slidenum">
              <a:rPr lang="en-GB" smtClean="0"/>
              <a:t>‹Nr.›</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14" name="Foliennummernplatzhalter 8"/>
          <p:cNvSpPr>
            <a:spLocks noGrp="1"/>
          </p:cNvSpPr>
          <p:nvPr>
            <p:ph type="sldNum" sz="quarter" idx="12"/>
          </p:nvPr>
        </p:nvSpPr>
        <p:spPr>
          <a:xfrm>
            <a:off x="7302408" y="5305757"/>
            <a:ext cx="420756" cy="258085"/>
          </a:xfrm>
          <a:prstGeom prst="rect">
            <a:avLst/>
          </a:prstGeom>
        </p:spPr>
        <p:txBody>
          <a:bodyPr/>
          <a:lstStyle/>
          <a:p>
            <a:fld id="{BE3DC40E-DBBE-4E2D-9EEC-FBF0DA0E9179}" type="slidenum">
              <a:rPr lang="en-GB" smtClean="0"/>
              <a:t>‹Nr.›</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81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D04F5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5"/>
            <a:ext cx="7772400" cy="1225021"/>
          </a:xfrm>
        </p:spPr>
        <p:txBody>
          <a:bodyPr/>
          <a:lstStyle/>
          <a:p>
            <a:r>
              <a:rPr lang="de-DE" dirty="0"/>
              <a:t>Titelmasterformat durch Klicken bearbeiten</a:t>
            </a:r>
            <a:endParaRPr lang="de-AT" dirty="0"/>
          </a:p>
        </p:txBody>
      </p:sp>
      <p:sp>
        <p:nvSpPr>
          <p:cNvPr id="3" name="Unt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r>
              <a:rPr lang="de-DE"/>
              <a:t>15.07.2019</a:t>
            </a:r>
            <a:endParaRPr lang="de-AT"/>
          </a:p>
        </p:txBody>
      </p:sp>
      <p:sp>
        <p:nvSpPr>
          <p:cNvPr id="5" name="Fußzeilenplatzhalter 4"/>
          <p:cNvSpPr>
            <a:spLocks noGrp="1"/>
          </p:cNvSpPr>
          <p:nvPr>
            <p:ph type="ftr" sz="quarter" idx="11"/>
          </p:nvPr>
        </p:nvSpPr>
        <p:spPr/>
        <p:txBody>
          <a:bodyPr/>
          <a:lstStyle>
            <a:lvl1pPr>
              <a:defRPr/>
            </a:lvl1pPr>
          </a:lstStyle>
          <a:p>
            <a:r>
              <a:rPr lang="de-AT"/>
              <a:t>Arnold Autengruber</a:t>
            </a:r>
          </a:p>
        </p:txBody>
      </p:sp>
      <p:sp>
        <p:nvSpPr>
          <p:cNvPr id="6" name="Foliennummernplatzhalter 5"/>
          <p:cNvSpPr>
            <a:spLocks noGrp="1"/>
          </p:cNvSpPr>
          <p:nvPr>
            <p:ph type="sldNum" sz="quarter" idx="12"/>
          </p:nvPr>
        </p:nvSpPr>
        <p:spPr/>
        <p:txBody>
          <a:bodyPr/>
          <a:lstStyle>
            <a:lvl1pPr>
              <a:defRPr/>
            </a:lvl1pPr>
          </a:lstStyle>
          <a:p>
            <a:fld id="{5F95419A-6D94-4C23-86A2-8395073799EB}"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579079"/>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20" name="Bild 19"/>
          <p:cNvPicPr>
            <a:picLocks noChangeAspect="1"/>
          </p:cNvPicPr>
          <p:nvPr userDrawn="1"/>
        </p:nvPicPr>
        <p:blipFill>
          <a:blip r:embed="rId10"/>
          <a:stretch>
            <a:fillRect/>
          </a:stretch>
        </p:blipFill>
        <p:spPr>
          <a:xfrm>
            <a:off x="7711621" y="289576"/>
            <a:ext cx="1168210" cy="607850"/>
          </a:xfrm>
          <a:prstGeom prst="rect">
            <a:avLst/>
          </a:prstGeom>
        </p:spPr>
      </p:pic>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8" name="Grafik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92113" y="5341775"/>
            <a:ext cx="1083600" cy="249400"/>
          </a:xfrm>
          <a:prstGeom prst="rect">
            <a:avLst/>
          </a:prstGeom>
        </p:spPr>
      </p:pic>
      <p:sp>
        <p:nvSpPr>
          <p:cNvPr id="12" name="Foliennummernplatzhalter 8"/>
          <p:cNvSpPr>
            <a:spLocks noGrp="1"/>
          </p:cNvSpPr>
          <p:nvPr>
            <p:ph type="sldNum" sz="quarter" idx="4"/>
          </p:nvPr>
        </p:nvSpPr>
        <p:spPr>
          <a:xfrm>
            <a:off x="7251895" y="5305757"/>
            <a:ext cx="661181" cy="258085"/>
          </a:xfrm>
          <a:prstGeom prst="rect">
            <a:avLst/>
          </a:prstGeom>
        </p:spPr>
        <p:txBody>
          <a:bodyPr/>
          <a:lstStyle>
            <a:lvl1pPr>
              <a:defRPr sz="1050"/>
            </a:lvl1pPr>
          </a:lstStyle>
          <a:p>
            <a:fld id="{BE3DC40E-DBBE-4E2D-9EEC-FBF0DA0E9179}"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81" r:id="rId1"/>
    <p:sldLayoutId id="2147483688" r:id="rId2"/>
    <p:sldLayoutId id="2147483663" r:id="rId3"/>
    <p:sldLayoutId id="2147483664" r:id="rId4"/>
    <p:sldLayoutId id="2147483667" r:id="rId5"/>
    <p:sldLayoutId id="2147483668" r:id="rId6"/>
    <p:sldLayoutId id="2147483670" r:id="rId7"/>
    <p:sldLayoutId id="2147483689" r:id="rId8"/>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666876"/>
            <a:ext cx="8229600" cy="654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endParaRPr lang="de-AT" dirty="0"/>
          </a:p>
        </p:txBody>
      </p:sp>
      <p:sp>
        <p:nvSpPr>
          <p:cNvPr id="1027" name="Textplatzhalter 2"/>
          <p:cNvSpPr>
            <a:spLocks noGrp="1"/>
          </p:cNvSpPr>
          <p:nvPr>
            <p:ph type="body" idx="1"/>
          </p:nvPr>
        </p:nvSpPr>
        <p:spPr bwMode="auto">
          <a:xfrm>
            <a:off x="457200" y="2559844"/>
            <a:ext cx="8229600" cy="2545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r>
              <a:rPr lang="de-DE"/>
              <a:t>15.07.2019</a:t>
            </a:r>
            <a:endParaRPr lang="de-AT"/>
          </a:p>
        </p:txBody>
      </p:sp>
      <p:sp>
        <p:nvSpPr>
          <p:cNvPr id="5" name="Fußzeilenplatzhalt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r>
              <a:rPr lang="de-AT"/>
              <a:t>Arnold Autengruber</a:t>
            </a:r>
          </a:p>
        </p:txBody>
      </p:sp>
      <p:sp>
        <p:nvSpPr>
          <p:cNvPr id="6" name="Foliennummernplatzhalt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fld id="{5F95419A-6D94-4C23-86A2-8395073799EB}" type="slidenum">
              <a:rPr lang="de-AT" smtClean="0"/>
              <a:pPr/>
              <a:t>‹Nr.›</a:t>
            </a:fld>
            <a:endParaRPr lang="de-AT"/>
          </a:p>
        </p:txBody>
      </p:sp>
      <p:pic>
        <p:nvPicPr>
          <p:cNvPr id="3" name="Grafik 2" descr="Ein Bild, das Text enthält.&#10;&#10;Automatisch generierte Beschreibung">
            <a:extLst>
              <a:ext uri="{FF2B5EF4-FFF2-40B4-BE49-F238E27FC236}">
                <a16:creationId xmlns:a16="http://schemas.microsoft.com/office/drawing/2014/main" id="{E4D2E6F0-9B88-4628-91B2-55770B8DAE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hteck 7">
            <a:extLst>
              <a:ext uri="{FF2B5EF4-FFF2-40B4-BE49-F238E27FC236}">
                <a16:creationId xmlns:a16="http://schemas.microsoft.com/office/drawing/2014/main" id="{EF91ADA5-F2CE-4D28-8FCC-E7C42B1029C7}"/>
              </a:ext>
            </a:extLst>
          </p:cNvPr>
          <p:cNvSpPr/>
          <p:nvPr userDrawn="1"/>
        </p:nvSpPr>
        <p:spPr>
          <a:xfrm>
            <a:off x="143508" y="113770"/>
            <a:ext cx="5346594" cy="902230"/>
          </a:xfrm>
          <a:prstGeom prst="rect">
            <a:avLst/>
          </a:prstGeom>
          <a:solidFill>
            <a:srgbClr val="D0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1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234F217-D8F4-4BBD-A788-BFCBCA52C3B3}"/>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5D5D332-7E61-44DE-8CC6-6CAA16C6C814}"/>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DCDFEE-E039-4BE6-B7B9-3A8C32E3508A}"/>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1C37874-B541-4416-AFB2-C998A299E9DA}" type="datetimeFigureOut">
              <a:rPr lang="de-DE" smtClean="0"/>
              <a:t>03.06.2025</a:t>
            </a:fld>
            <a:endParaRPr lang="de-DE"/>
          </a:p>
        </p:txBody>
      </p:sp>
      <p:sp>
        <p:nvSpPr>
          <p:cNvPr id="5" name="Fußzeilenplatzhalter 4">
            <a:extLst>
              <a:ext uri="{FF2B5EF4-FFF2-40B4-BE49-F238E27FC236}">
                <a16:creationId xmlns:a16="http://schemas.microsoft.com/office/drawing/2014/main" id="{7A008200-2F0E-4BE6-9254-430DE379F934}"/>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D4EB1D8-78F5-4898-8999-CB7A19D669BE}"/>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0E5229D-FA30-48F5-92D9-BDA010BF514B}" type="slidenum">
              <a:rPr lang="de-DE" smtClean="0"/>
              <a:t>‹Nr.›</a:t>
            </a:fld>
            <a:endParaRPr lang="de-DE"/>
          </a:p>
        </p:txBody>
      </p:sp>
    </p:spTree>
    <p:extLst>
      <p:ext uri="{BB962C8B-B14F-4D97-AF65-F5344CB8AC3E}">
        <p14:creationId xmlns:p14="http://schemas.microsoft.com/office/powerpoint/2010/main" val="7761060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ris.bka.gv.at/Ergebnis.wxe?Abfrage=Justiz&amp;GZ=3Ob50/13v&amp;SkipToDocumentPage=True&amp;SucheNachRechtssatz=False&amp;SucheNachText=True" TargetMode="External"/><Relationship Id="rId2" Type="http://schemas.openxmlformats.org/officeDocument/2006/relationships/hyperlink" Target="https://www.ris.bka.gv.at/Ergebnis.wxe?Abfrage=Justiz&amp;GZ=6Ob29/11z&amp;SkipToDocumentPage=True&amp;SucheNachRechtssatz=False&amp;SucheNachText=True"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ris.bka.gv.at/Ergebnis.wxe?Abfrage=Justiz&amp;GZ=3Ob50/13v&amp;SkipToDocumentPage=True&amp;SucheNachRechtssatz=False&amp;SucheNachText=True" TargetMode="External"/><Relationship Id="rId2" Type="http://schemas.openxmlformats.org/officeDocument/2006/relationships/hyperlink" Target="https://www.ris.bka.gv.at/Ergebnis.wxe?Abfrage=Justiz&amp;GZ=6Ob200/06i&amp;SkipToDocumentPage=True&amp;SucheNachRechtssatz=False&amp;SucheNachText=True"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657350" y="2371446"/>
            <a:ext cx="5996038" cy="1422059"/>
          </a:xfrm>
        </p:spPr>
        <p:txBody>
          <a:bodyPr>
            <a:normAutofit fontScale="90000"/>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r>
              <a:rPr lang="de-AT" sz="2400" dirty="0">
                <a:effectLst>
                  <a:outerShdw blurRad="38100" dist="38100" dir="2700000" algn="tl">
                    <a:srgbClr val="000000">
                      <a:alpha val="43137"/>
                    </a:srgbClr>
                  </a:outerShdw>
                </a:effectLst>
              </a:rPr>
              <a:t>Phantom Shares &amp; Co. </a:t>
            </a:r>
            <a:br>
              <a:rPr lang="de-AT" sz="2400" dirty="0">
                <a:effectLst>
                  <a:outerShdw blurRad="38100" dist="38100" dir="2700000" algn="tl">
                    <a:srgbClr val="000000">
                      <a:alpha val="43137"/>
                    </a:srgbClr>
                  </a:outerShdw>
                </a:effectLst>
              </a:rPr>
            </a:br>
            <a:r>
              <a:rPr lang="de-AT" sz="2400" dirty="0">
                <a:effectLst>
                  <a:outerShdw blurRad="38100" dist="38100" dir="2700000" algn="tl">
                    <a:srgbClr val="000000">
                      <a:alpha val="43137"/>
                    </a:srgbClr>
                  </a:outerShdw>
                </a:effectLst>
              </a:rPr>
              <a:t>Moderne Modelle der Mitarbeiterbeteiligung</a:t>
            </a:r>
            <a:br>
              <a:rPr lang="de-AT" sz="2400" dirty="0">
                <a:effectLst>
                  <a:outerShdw blurRad="38100" dist="38100" dir="2700000" algn="tl">
                    <a:srgbClr val="000000">
                      <a:alpha val="43137"/>
                    </a:srgbClr>
                  </a:outerShdw>
                </a:effectLst>
              </a:rPr>
            </a:br>
            <a:br>
              <a:rPr lang="de-AT" sz="2400" dirty="0">
                <a:effectLst>
                  <a:outerShdw blurRad="38100" dist="38100" dir="2700000" algn="tl">
                    <a:srgbClr val="000000">
                      <a:alpha val="43137"/>
                    </a:srgbClr>
                  </a:outerShdw>
                </a:effectLst>
              </a:rPr>
            </a:br>
            <a:r>
              <a:rPr lang="de-AT" sz="2400" dirty="0">
                <a:effectLst>
                  <a:outerShdw blurRad="38100" dist="38100" dir="2700000" algn="tl">
                    <a:srgbClr val="000000">
                      <a:alpha val="43137"/>
                    </a:srgbClr>
                  </a:outerShdw>
                </a:effectLst>
              </a:rPr>
              <a:t>Michael Huetz</a:t>
            </a:r>
          </a:p>
        </p:txBody>
      </p:sp>
      <p:sp>
        <p:nvSpPr>
          <p:cNvPr id="2" name="Rechteck 1">
            <a:extLst>
              <a:ext uri="{FF2B5EF4-FFF2-40B4-BE49-F238E27FC236}">
                <a16:creationId xmlns:a16="http://schemas.microsoft.com/office/drawing/2014/main" id="{0160E217-D0C6-48F5-97A2-57FA6BBD38DF}"/>
              </a:ext>
            </a:extLst>
          </p:cNvPr>
          <p:cNvSpPr/>
          <p:nvPr/>
        </p:nvSpPr>
        <p:spPr>
          <a:xfrm>
            <a:off x="6894258" y="320303"/>
            <a:ext cx="759129" cy="598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dirty="0">
              <a:highlight>
                <a:srgbClr val="FFFF00"/>
              </a:highlight>
            </a:endParaRPr>
          </a:p>
        </p:txBody>
      </p:sp>
      <p:sp>
        <p:nvSpPr>
          <p:cNvPr id="9" name="Rechteck 8">
            <a:extLst>
              <a:ext uri="{FF2B5EF4-FFF2-40B4-BE49-F238E27FC236}">
                <a16:creationId xmlns:a16="http://schemas.microsoft.com/office/drawing/2014/main" id="{CF1B0673-681D-46FA-85AD-F744EB6A5E61}"/>
              </a:ext>
            </a:extLst>
          </p:cNvPr>
          <p:cNvSpPr/>
          <p:nvPr/>
        </p:nvSpPr>
        <p:spPr>
          <a:xfrm>
            <a:off x="4622961" y="319218"/>
            <a:ext cx="759129" cy="598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dirty="0">
              <a:highlight>
                <a:srgbClr val="FFFF00"/>
              </a:highlight>
            </a:endParaRPr>
          </a:p>
        </p:txBody>
      </p:sp>
      <p:sp>
        <p:nvSpPr>
          <p:cNvPr id="3" name="Rechteck 2">
            <a:extLst>
              <a:ext uri="{FF2B5EF4-FFF2-40B4-BE49-F238E27FC236}">
                <a16:creationId xmlns:a16="http://schemas.microsoft.com/office/drawing/2014/main" id="{A1A97729-5EA0-406C-9800-77F56A82E0F2}"/>
              </a:ext>
            </a:extLst>
          </p:cNvPr>
          <p:cNvSpPr/>
          <p:nvPr/>
        </p:nvSpPr>
        <p:spPr>
          <a:xfrm>
            <a:off x="7596336" y="427230"/>
            <a:ext cx="102611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a:p>
        </p:txBody>
      </p:sp>
      <p:pic>
        <p:nvPicPr>
          <p:cNvPr id="4" name="Grafik 3">
            <a:extLst>
              <a:ext uri="{FF2B5EF4-FFF2-40B4-BE49-F238E27FC236}">
                <a16:creationId xmlns:a16="http://schemas.microsoft.com/office/drawing/2014/main" id="{D1DE21FF-9949-6FAB-5626-C2B8E8AD5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8" y="0"/>
            <a:ext cx="9170015" cy="5715000"/>
          </a:xfrm>
          <a:prstGeom prst="rect">
            <a:avLst/>
          </a:prstGeom>
        </p:spPr>
      </p:pic>
      <p:sp>
        <p:nvSpPr>
          <p:cNvPr id="7" name="Textfeld 6">
            <a:extLst>
              <a:ext uri="{FF2B5EF4-FFF2-40B4-BE49-F238E27FC236}">
                <a16:creationId xmlns:a16="http://schemas.microsoft.com/office/drawing/2014/main" id="{947A34EF-7FE5-61E2-DB82-B91E604F4960}"/>
              </a:ext>
            </a:extLst>
          </p:cNvPr>
          <p:cNvSpPr txBox="1"/>
          <p:nvPr/>
        </p:nvSpPr>
        <p:spPr>
          <a:xfrm>
            <a:off x="362883" y="2965512"/>
            <a:ext cx="4857190" cy="1361912"/>
          </a:xfrm>
          <a:prstGeom prst="rect">
            <a:avLst/>
          </a:prstGeom>
          <a:noFill/>
        </p:spPr>
        <p:txBody>
          <a:bodyPr wrap="square" rtlCol="0">
            <a:spAutoFit/>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r>
              <a:rPr lang="de-DE" sz="1500" b="1" i="0" u="none" strike="noStrike" baseline="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Univ.Prof</a:t>
            </a:r>
            <a:r>
              <a:rPr lang="de-DE" sz="1500" b="1"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 Dr. Georg </a:t>
            </a:r>
            <a:r>
              <a:rPr lang="de-DE" sz="1500" b="1" i="0" u="none" strike="noStrike" baseline="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Kodek</a:t>
            </a:r>
            <a:br>
              <a:rPr lang="de-DE" sz="1500" b="1"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de-DE" sz="1500" b="1"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Präsident des Obersten Gerichtshofes</a:t>
            </a:r>
          </a:p>
          <a:p>
            <a:r>
              <a:rPr lang="de-DE" sz="600" b="0"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r>
              <a:rPr lang="de-DE" sz="1500" b="0"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EINLAGENRÜCKGEWÄHR BEI DER FINANZIERUNG VON UNTERNEHMENSKÄUFEN</a:t>
            </a:r>
          </a:p>
          <a:p>
            <a:r>
              <a:rPr lang="de-AT" sz="1500" b="0"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AKTUELLE JUDIKATURLINIE DES OGH</a:t>
            </a:r>
            <a:r>
              <a:rPr lang="de-DE" sz="1500" b="0"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endParaRPr lang="de-DE" sz="1500" b="1" cap="all"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82537240-10DF-37A5-40BF-DCFF09FDCEA6}"/>
              </a:ext>
            </a:extLst>
          </p:cNvPr>
          <p:cNvSpPr txBox="1"/>
          <p:nvPr/>
        </p:nvSpPr>
        <p:spPr>
          <a:xfrm>
            <a:off x="375675" y="4715407"/>
            <a:ext cx="7220662" cy="553998"/>
          </a:xfrm>
          <a:prstGeom prst="rect">
            <a:avLst/>
          </a:prstGeom>
          <a:noFill/>
        </p:spPr>
        <p:txBody>
          <a:bodyPr wrap="square" rtlCol="0">
            <a:spAutoFit/>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r>
              <a:rPr lang="de-AT" sz="1500" b="0" i="0" u="none" strike="noStrike"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Moderation durch Hon.-Prof. Dr. Dietmar Czernich, LL.M., </a:t>
            </a:r>
            <a:r>
              <a:rPr lang="de-AT" sz="1500" b="0" i="0" u="none" strike="noStrike" baseline="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FCIArb</a:t>
            </a:r>
            <a:endParaRPr lang="de-DE" sz="15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de-DE" sz="1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036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10</a:t>
            </a:fld>
            <a:endParaRPr lang="en-GB" dirty="0"/>
          </a:p>
        </p:txBody>
      </p:sp>
      <p:sp>
        <p:nvSpPr>
          <p:cNvPr id="5" name="Inhaltsplatzhalter 2">
            <a:extLst>
              <a:ext uri="{FF2B5EF4-FFF2-40B4-BE49-F238E27FC236}">
                <a16:creationId xmlns:a16="http://schemas.microsoft.com/office/drawing/2014/main" id="{63FF8589-1486-4210-9F92-5DAE09BACC4A}"/>
              </a:ext>
            </a:extLst>
          </p:cNvPr>
          <p:cNvSpPr>
            <a:spLocks noGrp="1"/>
          </p:cNvSpPr>
          <p:nvPr>
            <p:ph idx="1"/>
          </p:nvPr>
        </p:nvSpPr>
        <p:spPr>
          <a:xfrm>
            <a:off x="394283" y="1275127"/>
            <a:ext cx="7843784" cy="3930013"/>
          </a:xfrm>
        </p:spPr>
        <p:txBody>
          <a:bodyPr>
            <a:normAutofit/>
          </a:bodyPr>
          <a:lstStyle/>
          <a:p>
            <a:endParaRPr lang="de-AT" altLang="de-DE" sz="1400" b="1" dirty="0">
              <a:solidFill>
                <a:srgbClr val="FF0000"/>
              </a:solidFill>
            </a:endParaRPr>
          </a:p>
          <a:p>
            <a:r>
              <a:rPr lang="de-AT" altLang="de-DE" sz="1400" b="1" dirty="0">
                <a:solidFill>
                  <a:srgbClr val="FF0000"/>
                </a:solidFill>
              </a:rPr>
              <a:t>Achtung: </a:t>
            </a:r>
            <a:r>
              <a:rPr lang="de-AT" altLang="de-DE" sz="1400" dirty="0"/>
              <a:t>Gilt nach der </a:t>
            </a:r>
            <a:r>
              <a:rPr lang="de-AT" altLang="de-DE" sz="1400" dirty="0" err="1"/>
              <a:t>Rsp</a:t>
            </a:r>
            <a:r>
              <a:rPr lang="de-AT" altLang="de-DE" sz="1400" dirty="0"/>
              <a:t> auch für </a:t>
            </a:r>
            <a:r>
              <a:rPr lang="de-AT" altLang="de-DE" sz="1400" b="1" dirty="0"/>
              <a:t>GmbH &amp; </a:t>
            </a:r>
            <a:r>
              <a:rPr lang="de-AT" altLang="de-DE" sz="1400" b="1" dirty="0" err="1"/>
              <a:t>CoKG</a:t>
            </a:r>
            <a:r>
              <a:rPr lang="de-AT" altLang="de-DE" sz="1400" dirty="0"/>
              <a:t> </a:t>
            </a:r>
          </a:p>
          <a:p>
            <a:pPr lvl="1"/>
            <a:r>
              <a:rPr lang="de-AT" altLang="de-DE" sz="1400" dirty="0"/>
              <a:t>2 Ob 225/07p, 6 Ob 198/15h; 6 Ob 171/15p (grundlegend zu Verjährung und Schadenersatz); RS0123863</a:t>
            </a:r>
          </a:p>
          <a:p>
            <a:pPr lvl="1"/>
            <a:r>
              <a:rPr lang="de-DE" sz="1400" dirty="0"/>
              <a:t>Dies gilt für Zuwendungen der Kommanditgesellschaft an die Gesellschafter der Komplementär-GmbH, für solche an „Nur-Kommanditisten“ (6 Ob 171/15p RWZ 2016/28 [Wenger] = </a:t>
            </a:r>
            <a:r>
              <a:rPr lang="de-DE" sz="1400" dirty="0" err="1"/>
              <a:t>GesRZ</a:t>
            </a:r>
            <a:r>
              <a:rPr lang="de-DE" sz="1400" dirty="0"/>
              <a:t> 2016, 281 [</a:t>
            </a:r>
            <a:r>
              <a:rPr lang="de-DE" sz="1400" i="1" dirty="0"/>
              <a:t>Schörghofer</a:t>
            </a:r>
            <a:r>
              <a:rPr lang="de-DE" sz="1400" dirty="0"/>
              <a:t>]) und für solche an Gesellschafter der Komplementär-GmbH, die gleichzeitig Kommanditisten der Kommanditgesellschaft sind (6 Ob 198/15h NZ 2016/149 [</a:t>
            </a:r>
            <a:r>
              <a:rPr lang="de-DE" sz="1400" i="1" dirty="0"/>
              <a:t>Brugger</a:t>
            </a:r>
            <a:r>
              <a:rPr lang="de-DE" sz="1400" dirty="0"/>
              <a:t>]).</a:t>
            </a:r>
          </a:p>
          <a:p>
            <a:pPr lvl="1"/>
            <a:endParaRPr lang="de-DE" altLang="de-DE" sz="1400" dirty="0"/>
          </a:p>
          <a:p>
            <a:r>
              <a:rPr lang="de-DE" altLang="de-DE" sz="1400" b="1" dirty="0"/>
              <a:t>Aktiengesellschaft &amp; Co KG</a:t>
            </a:r>
            <a:endParaRPr lang="de-AT" altLang="de-DE" sz="1400" b="1" dirty="0"/>
          </a:p>
          <a:p>
            <a:pPr lvl="1"/>
            <a:r>
              <a:rPr lang="de-DE" altLang="de-DE" sz="1400" dirty="0"/>
              <a:t>6 Ob 198/15h</a:t>
            </a:r>
          </a:p>
        </p:txBody>
      </p:sp>
    </p:spTree>
    <p:extLst>
      <p:ext uri="{BB962C8B-B14F-4D97-AF65-F5344CB8AC3E}">
        <p14:creationId xmlns:p14="http://schemas.microsoft.com/office/powerpoint/2010/main" val="7389994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1800" dirty="0"/>
              <a:t>2.2. Fremdvergleich</a:t>
            </a:r>
            <a:endParaRPr lang="de-AT" sz="1800" dirty="0"/>
          </a:p>
        </p:txBody>
      </p:sp>
      <p:sp>
        <p:nvSpPr>
          <p:cNvPr id="4" name="Foliennummernplatzhalter 3"/>
          <p:cNvSpPr>
            <a:spLocks noGrp="1"/>
          </p:cNvSpPr>
          <p:nvPr>
            <p:ph type="sldNum" sz="quarter" idx="4"/>
          </p:nvPr>
        </p:nvSpPr>
        <p:spPr/>
        <p:txBody>
          <a:bodyPr/>
          <a:lstStyle/>
          <a:p>
            <a:fld id="{BE3DC40E-DBBE-4E2D-9EEC-FBF0DA0E9179}" type="slidenum">
              <a:rPr lang="en-GB" smtClean="0"/>
              <a:pPr/>
              <a:t>11</a:t>
            </a:fld>
            <a:endParaRPr lang="en-GB" dirty="0"/>
          </a:p>
        </p:txBody>
      </p:sp>
      <p:sp>
        <p:nvSpPr>
          <p:cNvPr id="5" name="Inhaltsplatzhalter 2"/>
          <p:cNvSpPr>
            <a:spLocks noGrp="1"/>
          </p:cNvSpPr>
          <p:nvPr>
            <p:ph idx="4294967295"/>
          </p:nvPr>
        </p:nvSpPr>
        <p:spPr>
          <a:xfrm>
            <a:off x="461963" y="1547813"/>
            <a:ext cx="7767637" cy="3649662"/>
          </a:xfrm>
        </p:spPr>
        <p:txBody>
          <a:bodyPr>
            <a:normAutofit/>
          </a:bodyPr>
          <a:lstStyle/>
          <a:p>
            <a:r>
              <a:rPr lang="de-AT" sz="1400" b="1" dirty="0"/>
              <a:t>Drittvergleich: </a:t>
            </a:r>
          </a:p>
          <a:p>
            <a:pPr lvl="1"/>
            <a:r>
              <a:rPr lang="de-DE" sz="1400" dirty="0"/>
              <a:t>Hypothetischer Marktvergleich: 6 Ob 199/17h</a:t>
            </a:r>
          </a:p>
          <a:p>
            <a:pPr lvl="1"/>
            <a:r>
              <a:rPr lang="de-AT" sz="1400" dirty="0"/>
              <a:t>Konditionen, aber auch </a:t>
            </a:r>
          </a:p>
          <a:p>
            <a:pPr lvl="1"/>
            <a:r>
              <a:rPr lang="de-AT" sz="1400" dirty="0">
                <a:solidFill>
                  <a:srgbClr val="FF0000"/>
                </a:solidFill>
              </a:rPr>
              <a:t>ob überhaupt </a:t>
            </a:r>
            <a:r>
              <a:rPr lang="de-AT" sz="1400" dirty="0"/>
              <a:t>Geschäft abgeschlossen worden wäre.</a:t>
            </a:r>
          </a:p>
          <a:p>
            <a:pPr lvl="2"/>
            <a:r>
              <a:rPr lang="de-AT" dirty="0"/>
              <a:t>6 Ob 110/12p = </a:t>
            </a:r>
            <a:r>
              <a:rPr lang="de-DE" dirty="0"/>
              <a:t>SZ 2012/90 </a:t>
            </a:r>
            <a:r>
              <a:rPr lang="de-AT" dirty="0"/>
              <a:t>, 6 Ob 232/16k</a:t>
            </a:r>
          </a:p>
          <a:p>
            <a:pPr lvl="2"/>
            <a:r>
              <a:rPr lang="de-DE" dirty="0"/>
              <a:t>Im Rahmen des Drittvergleichs ist zu prüfen, ob das Geschäft auch mit einem anderen, unbeteiligten Dritten und bejahendenfalls auch zu diesen Bedingungen geschlossen worden wäre. </a:t>
            </a:r>
          </a:p>
          <a:p>
            <a:pPr lvl="2"/>
            <a:r>
              <a:rPr lang="de-DE" dirty="0"/>
              <a:t>In den Fremdvergleich einzubeziehen sind nicht nur die konkreten Konditionen, sondern vor allem auch die Frage, </a:t>
            </a:r>
            <a:r>
              <a:rPr lang="de-DE" dirty="0">
                <a:solidFill>
                  <a:srgbClr val="FF0000"/>
                </a:solidFill>
              </a:rPr>
              <a:t>ob</a:t>
            </a:r>
            <a:r>
              <a:rPr lang="de-DE" dirty="0"/>
              <a:t> mit einem gesellschaftsfremden Dritten überhaupt ein derartiges Geschäft abgeschlossen worden wäre. </a:t>
            </a:r>
          </a:p>
          <a:p>
            <a:pPr lvl="3"/>
            <a:r>
              <a:rPr lang="de-DE" dirty="0"/>
              <a:t>6 Ob 110/12p = SZ 2012/90 </a:t>
            </a:r>
            <a:endParaRPr lang="de-AT" dirty="0"/>
          </a:p>
        </p:txBody>
      </p:sp>
    </p:spTree>
    <p:extLst>
      <p:ext uri="{BB962C8B-B14F-4D97-AF65-F5344CB8AC3E}">
        <p14:creationId xmlns:p14="http://schemas.microsoft.com/office/powerpoint/2010/main" val="36554781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2.3. Betriebliche Rechtfertigung</a:t>
            </a:r>
          </a:p>
        </p:txBody>
      </p:sp>
      <p:sp>
        <p:nvSpPr>
          <p:cNvPr id="4" name="Foliennummernplatzhalter 3"/>
          <p:cNvSpPr>
            <a:spLocks noGrp="1"/>
          </p:cNvSpPr>
          <p:nvPr>
            <p:ph type="sldNum" sz="quarter" idx="4"/>
          </p:nvPr>
        </p:nvSpPr>
        <p:spPr/>
        <p:txBody>
          <a:bodyPr/>
          <a:lstStyle/>
          <a:p>
            <a:fld id="{BE3DC40E-DBBE-4E2D-9EEC-FBF0DA0E9179}" type="slidenum">
              <a:rPr lang="en-GB" smtClean="0"/>
              <a:pPr/>
              <a:t>12</a:t>
            </a:fld>
            <a:endParaRPr lang="en-GB" dirty="0"/>
          </a:p>
        </p:txBody>
      </p:sp>
      <p:sp>
        <p:nvSpPr>
          <p:cNvPr id="5" name="Rectangle 3"/>
          <p:cNvSpPr txBox="1">
            <a:spLocks noChangeArrowheads="1"/>
          </p:cNvSpPr>
          <p:nvPr/>
        </p:nvSpPr>
        <p:spPr>
          <a:xfrm>
            <a:off x="462408" y="1314883"/>
            <a:ext cx="7993062" cy="3719512"/>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5000"/>
              </a:lnSpc>
              <a:spcAft>
                <a:spcPts val="1200"/>
              </a:spcAft>
            </a:pPr>
            <a:r>
              <a:rPr lang="de-DE" altLang="de-DE" sz="1400" dirty="0"/>
              <a:t>Eine </a:t>
            </a:r>
            <a:r>
              <a:rPr lang="de-DE" altLang="de-DE" sz="1400" b="1" dirty="0"/>
              <a:t>betriebliche Rechtfertigung</a:t>
            </a:r>
            <a:r>
              <a:rPr lang="de-DE" altLang="de-DE" sz="1400" dirty="0"/>
              <a:t> aus der Sicht der Gesellschaft kann Abstriche von den sonstigen Zulässigkeitsvoraussetzungen legitimieren</a:t>
            </a:r>
          </a:p>
          <a:p>
            <a:pPr>
              <a:lnSpc>
                <a:spcPct val="135000"/>
              </a:lnSpc>
              <a:spcAft>
                <a:spcPts val="1200"/>
              </a:spcAft>
            </a:pPr>
            <a:r>
              <a:rPr lang="de-AT" altLang="de-DE" sz="1400" dirty="0"/>
              <a:t>Betriebliche Rechtfertigung auch als </a:t>
            </a:r>
            <a:r>
              <a:rPr lang="de-AT" altLang="de-DE" sz="1400" b="1" dirty="0"/>
              <a:t>generelle Zulässigkeitsvoraus-setzung</a:t>
            </a:r>
            <a:r>
              <a:rPr lang="de-AT" altLang="de-DE" sz="1400" dirty="0"/>
              <a:t> für </a:t>
            </a:r>
            <a:r>
              <a:rPr lang="de-AT" altLang="de-DE" sz="1400" dirty="0" err="1"/>
              <a:t>up</a:t>
            </a:r>
            <a:r>
              <a:rPr lang="de-AT" altLang="de-DE" sz="1400" dirty="0"/>
              <a:t> stream- und </a:t>
            </a:r>
            <a:r>
              <a:rPr lang="de-AT" altLang="de-DE" sz="1400" dirty="0" err="1"/>
              <a:t>side</a:t>
            </a:r>
            <a:r>
              <a:rPr lang="de-AT" altLang="de-DE" sz="1400" dirty="0"/>
              <a:t> stream-Kredite? (s 6 Ob 271/05d für Sicherheiten)</a:t>
            </a:r>
          </a:p>
          <a:p>
            <a:pPr>
              <a:lnSpc>
                <a:spcPct val="135000"/>
              </a:lnSpc>
              <a:spcAft>
                <a:spcPts val="1200"/>
              </a:spcAft>
            </a:pPr>
            <a:r>
              <a:rPr lang="de-AT" altLang="de-DE" sz="1400" dirty="0"/>
              <a:t>Maßgeblichkeit des </a:t>
            </a:r>
            <a:r>
              <a:rPr lang="de-AT" altLang="de-DE" sz="1400" b="1" dirty="0"/>
              <a:t>Drittvergleichs</a:t>
            </a:r>
            <a:r>
              <a:rPr lang="de-AT" altLang="de-DE" sz="1400" dirty="0"/>
              <a:t> (s etwa 6 Ob 110/12p): </a:t>
            </a:r>
          </a:p>
          <a:p>
            <a:pPr lvl="1">
              <a:lnSpc>
                <a:spcPct val="135000"/>
              </a:lnSpc>
              <a:spcAft>
                <a:spcPts val="1200"/>
              </a:spcAft>
            </a:pPr>
            <a:r>
              <a:rPr lang="de-AT" altLang="de-DE" sz="1400" dirty="0"/>
              <a:t>Testfrage daher, </a:t>
            </a:r>
            <a:r>
              <a:rPr lang="de-AT" altLang="de-DE" sz="1400" u="sng" dirty="0"/>
              <a:t>ob ein sorgfältiger Geschäftsführer auch einem Dritten einen (derartigen) Kredit gewährt hätte.</a:t>
            </a:r>
            <a:endParaRPr lang="de-AT" altLang="de-DE" sz="1400" dirty="0"/>
          </a:p>
        </p:txBody>
      </p:sp>
    </p:spTree>
    <p:extLst>
      <p:ext uri="{BB962C8B-B14F-4D97-AF65-F5344CB8AC3E}">
        <p14:creationId xmlns:p14="http://schemas.microsoft.com/office/powerpoint/2010/main" val="13912127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13</a:t>
            </a:fld>
            <a:endParaRPr lang="en-GB" dirty="0"/>
          </a:p>
        </p:txBody>
      </p:sp>
      <p:sp>
        <p:nvSpPr>
          <p:cNvPr id="5" name="Rectangle 3"/>
          <p:cNvSpPr txBox="1">
            <a:spLocks noChangeArrowheads="1"/>
          </p:cNvSpPr>
          <p:nvPr/>
        </p:nvSpPr>
        <p:spPr>
          <a:xfrm>
            <a:off x="461963" y="1547813"/>
            <a:ext cx="7767637" cy="3649662"/>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buClr>
                <a:schemeClr val="accent3"/>
              </a:buClr>
              <a:defRPr/>
            </a:pPr>
            <a:r>
              <a:rPr lang="de-DE" altLang="de-DE" sz="1400" dirty="0"/>
              <a:t>Eine verdeckte Einlagenrückgewähr kann auch damit gerechtfertigt werden, dass </a:t>
            </a:r>
            <a:r>
              <a:rPr lang="de-DE" altLang="de-DE" sz="1400" b="1" dirty="0"/>
              <a:t>besondere betriebliche Gründe </a:t>
            </a:r>
            <a:r>
              <a:rPr lang="de-DE" altLang="de-DE" sz="1400" dirty="0"/>
              <a:t>im Interesse der Gesellschaft vorliegen, wenn dies nach der Formel des Fremdvergleichs dahin gedeckt ist, dass das Geschäft, das mangels objektiver Wertäquivalenz ein Vermögensopfer der Gesellschaft bedeutet, auch mit einem Außenstehenden geschlossen worden wäre.</a:t>
            </a:r>
          </a:p>
          <a:p>
            <a:pPr marL="541283" lvl="1" indent="-285721">
              <a:defRPr/>
            </a:pPr>
            <a:r>
              <a:rPr lang="de-DE" altLang="de-DE" sz="1400" dirty="0"/>
              <a:t>6 Ob 271/05d, RS0120438 </a:t>
            </a:r>
            <a:br>
              <a:rPr lang="de-DE" altLang="de-DE" sz="1400" dirty="0"/>
            </a:br>
            <a:r>
              <a:rPr lang="de-DE" altLang="de-DE" sz="1400" dirty="0"/>
              <a:t>(Gemeinsamer Kontokorrentkredit einer Gesellschaft und eines ihrer Gesellschafter als Solidarkreditnehmer, bei dem die Gesellschaft für die Rückzahlung auch dann haftet, wenn die Kreditvaluta dem Gesellschafter zufließen. Für das rechtfertigende Eigeninteresse der Gesellschaft sprechen die geringeren Kreditspesen, </a:t>
            </a:r>
            <a:r>
              <a:rPr lang="de-DE" altLang="de-DE" sz="1400" dirty="0">
                <a:solidFill>
                  <a:srgbClr val="FF0000"/>
                </a:solidFill>
              </a:rPr>
              <a:t>vor allem aber </a:t>
            </a:r>
            <a:r>
              <a:rPr lang="de-DE" altLang="de-DE" sz="1400" dirty="0"/>
              <a:t>die festgestellten Aspekte der wirtschaftlichen Zusammenarbeit beider Unternehmen.)</a:t>
            </a:r>
          </a:p>
        </p:txBody>
      </p:sp>
    </p:spTree>
    <p:extLst>
      <p:ext uri="{BB962C8B-B14F-4D97-AF65-F5344CB8AC3E}">
        <p14:creationId xmlns:p14="http://schemas.microsoft.com/office/powerpoint/2010/main" val="1946519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969166-1558-83B5-C83E-29584DE331BB}"/>
              </a:ext>
            </a:extLst>
          </p:cNvPr>
          <p:cNvSpPr>
            <a:spLocks noGrp="1"/>
          </p:cNvSpPr>
          <p:nvPr>
            <p:ph idx="1"/>
          </p:nvPr>
        </p:nvSpPr>
        <p:spPr/>
        <p:txBody>
          <a:bodyPr/>
          <a:lstStyle/>
          <a:p>
            <a:r>
              <a:rPr lang="de-DE" sz="1400" dirty="0"/>
              <a:t>Der Gesellschafter ist für die </a:t>
            </a:r>
            <a:r>
              <a:rPr lang="de-DE" sz="1400" b="1" dirty="0"/>
              <a:t>Gleichwertigkeit</a:t>
            </a:r>
            <a:r>
              <a:rPr lang="de-DE" sz="1400" dirty="0"/>
              <a:t> seiner </a:t>
            </a:r>
            <a:r>
              <a:rPr lang="de-DE" sz="1400" b="1" dirty="0"/>
              <a:t>Gegenleistung</a:t>
            </a:r>
            <a:r>
              <a:rPr lang="de-DE" sz="1400" dirty="0"/>
              <a:t> behauptungs- und beweispflichtig.</a:t>
            </a:r>
          </a:p>
          <a:p>
            <a:pPr lvl="1"/>
            <a:r>
              <a:rPr lang="de-DE" sz="1400" dirty="0"/>
              <a:t>6 Ob 195/18x = SZ 2018/113</a:t>
            </a:r>
          </a:p>
          <a:p>
            <a:r>
              <a:rPr lang="de-DE" sz="1400" dirty="0"/>
              <a:t>Behauptungs- und Beweislast für das Vorliegen der </a:t>
            </a:r>
            <a:r>
              <a:rPr lang="de-DE" sz="1400" b="1" dirty="0"/>
              <a:t>anspruchsvernichtenden Tatsachen</a:t>
            </a:r>
            <a:r>
              <a:rPr lang="de-DE" sz="1400" dirty="0"/>
              <a:t> betreffend die Nichtigkeit eines Vertrags wegen Verstoßes gegen das Verbot der Einlagenrückgewähr nach § 82 GmbHG trifft den Beklagten.</a:t>
            </a:r>
          </a:p>
          <a:p>
            <a:pPr lvl="1"/>
            <a:r>
              <a:rPr lang="de-DE" sz="1400" dirty="0"/>
              <a:t>6 Ob 24/23g (</a:t>
            </a:r>
            <a:r>
              <a:rPr lang="de-DE" sz="1400" dirty="0" err="1"/>
              <a:t>share</a:t>
            </a:r>
            <a:r>
              <a:rPr lang="de-DE" sz="1400" dirty="0"/>
              <a:t> deal, Einwendungen gegen Provisionsanspruch des Maklers gestützt auf unsubstantiiert behaupteten Verstoß gegen Verbot der Einlagenrückgewähr)</a:t>
            </a:r>
          </a:p>
          <a:p>
            <a:endParaRPr lang="de-DE" dirty="0"/>
          </a:p>
          <a:p>
            <a:endParaRPr lang="de-DE" dirty="0"/>
          </a:p>
        </p:txBody>
      </p:sp>
      <p:sp>
        <p:nvSpPr>
          <p:cNvPr id="3" name="Titel 2">
            <a:extLst>
              <a:ext uri="{FF2B5EF4-FFF2-40B4-BE49-F238E27FC236}">
                <a16:creationId xmlns:a16="http://schemas.microsoft.com/office/drawing/2014/main" id="{8691B4F7-A8BA-7136-D1F1-0F4AED72B854}"/>
              </a:ext>
            </a:extLst>
          </p:cNvPr>
          <p:cNvSpPr>
            <a:spLocks noGrp="1"/>
          </p:cNvSpPr>
          <p:nvPr>
            <p:ph type="title"/>
          </p:nvPr>
        </p:nvSpPr>
        <p:spPr/>
        <p:txBody>
          <a:bodyPr>
            <a:normAutofit/>
          </a:bodyPr>
          <a:lstStyle/>
          <a:p>
            <a:r>
              <a:rPr lang="de-DE" sz="1800" dirty="0"/>
              <a:t>2.4. Beweislast</a:t>
            </a:r>
          </a:p>
        </p:txBody>
      </p:sp>
      <p:sp>
        <p:nvSpPr>
          <p:cNvPr id="4" name="Foliennummernplatzhalter 3">
            <a:extLst>
              <a:ext uri="{FF2B5EF4-FFF2-40B4-BE49-F238E27FC236}">
                <a16:creationId xmlns:a16="http://schemas.microsoft.com/office/drawing/2014/main" id="{0652CF71-97DE-10CF-7275-914FCE0936E6}"/>
              </a:ext>
            </a:extLst>
          </p:cNvPr>
          <p:cNvSpPr>
            <a:spLocks noGrp="1"/>
          </p:cNvSpPr>
          <p:nvPr>
            <p:ph type="sldNum" sz="quarter" idx="4"/>
          </p:nvPr>
        </p:nvSpPr>
        <p:spPr/>
        <p:txBody>
          <a:bodyPr/>
          <a:lstStyle/>
          <a:p>
            <a:fld id="{BE3DC40E-DBBE-4E2D-9EEC-FBF0DA0E9179}" type="slidenum">
              <a:rPr lang="en-GB" smtClean="0"/>
              <a:pPr/>
              <a:t>14</a:t>
            </a:fld>
            <a:endParaRPr lang="en-GB" dirty="0"/>
          </a:p>
        </p:txBody>
      </p:sp>
    </p:spTree>
    <p:extLst>
      <p:ext uri="{BB962C8B-B14F-4D97-AF65-F5344CB8AC3E}">
        <p14:creationId xmlns:p14="http://schemas.microsoft.com/office/powerpoint/2010/main" val="9942649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3. Rechtsfolgen</a:t>
            </a:r>
            <a:br>
              <a:rPr lang="de-AT" dirty="0"/>
            </a:br>
            <a:r>
              <a:rPr lang="de-AT" sz="1800" dirty="0"/>
              <a:t>3.1. Allgemeines</a:t>
            </a:r>
          </a:p>
        </p:txBody>
      </p:sp>
      <p:sp>
        <p:nvSpPr>
          <p:cNvPr id="4" name="Foliennummernplatzhalter 3"/>
          <p:cNvSpPr>
            <a:spLocks noGrp="1"/>
          </p:cNvSpPr>
          <p:nvPr>
            <p:ph type="sldNum" sz="quarter" idx="4"/>
          </p:nvPr>
        </p:nvSpPr>
        <p:spPr/>
        <p:txBody>
          <a:bodyPr/>
          <a:lstStyle/>
          <a:p>
            <a:fld id="{BE3DC40E-DBBE-4E2D-9EEC-FBF0DA0E9179}" type="slidenum">
              <a:rPr lang="en-GB" smtClean="0"/>
              <a:pPr/>
              <a:t>15</a:t>
            </a:fld>
            <a:endParaRPr lang="en-GB" dirty="0"/>
          </a:p>
        </p:txBody>
      </p:sp>
      <p:sp>
        <p:nvSpPr>
          <p:cNvPr id="5" name="Rectangle 3"/>
          <p:cNvSpPr txBox="1">
            <a:spLocks noChangeArrowheads="1"/>
          </p:cNvSpPr>
          <p:nvPr/>
        </p:nvSpPr>
        <p:spPr>
          <a:xfrm>
            <a:off x="310393" y="1199626"/>
            <a:ext cx="8243057" cy="4178824"/>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buClr>
                <a:schemeClr val="accent3"/>
              </a:buClr>
              <a:defRPr/>
            </a:pPr>
            <a:r>
              <a:rPr lang="de-AT" altLang="de-DE" sz="1400" b="1" dirty="0"/>
              <a:t>Nichtigkeit,</a:t>
            </a:r>
            <a:r>
              <a:rPr lang="de-AT" altLang="de-DE" sz="1400" dirty="0"/>
              <a:t> weil Verbot der Einlagenrückgewähr dem Gläubigerschutz dient</a:t>
            </a:r>
          </a:p>
          <a:p>
            <a:pPr marL="541283" lvl="1" indent="-285721">
              <a:defRPr/>
            </a:pPr>
            <a:r>
              <a:rPr lang="de-AT" altLang="de-DE" sz="1400" dirty="0"/>
              <a:t>SZ 69/149 = </a:t>
            </a:r>
            <a:r>
              <a:rPr lang="de-AT" altLang="de-DE" sz="1400" dirty="0" err="1"/>
              <a:t>JBl</a:t>
            </a:r>
            <a:r>
              <a:rPr lang="de-AT" altLang="de-DE" sz="1400" dirty="0"/>
              <a:t> 1997, 108 (</a:t>
            </a:r>
            <a:r>
              <a:rPr lang="de-AT" altLang="de-DE" sz="1400" i="1" dirty="0"/>
              <a:t>Hügel</a:t>
            </a:r>
            <a:r>
              <a:rPr lang="de-AT" altLang="de-DE" sz="1400" dirty="0"/>
              <a:t>); 6 Ob 132/10w; 3 Ob 167/16d </a:t>
            </a:r>
            <a:r>
              <a:rPr lang="de-AT" altLang="de-DE" sz="1400" dirty="0" err="1"/>
              <a:t>uva</a:t>
            </a:r>
            <a:r>
              <a:rPr lang="de-AT" altLang="de-DE" sz="1400" dirty="0"/>
              <a:t>; RS0117033 </a:t>
            </a:r>
          </a:p>
          <a:p>
            <a:pPr marL="541283" lvl="1" indent="-285721">
              <a:defRPr/>
            </a:pPr>
            <a:r>
              <a:rPr lang="de-AT" altLang="de-DE" sz="1400" dirty="0" err="1"/>
              <a:t>hL</a:t>
            </a:r>
            <a:r>
              <a:rPr lang="de-AT" altLang="de-DE" sz="1400" dirty="0"/>
              <a:t>, </a:t>
            </a:r>
            <a:r>
              <a:rPr lang="de-AT" altLang="de-DE" sz="1400" dirty="0" err="1"/>
              <a:t>hL</a:t>
            </a:r>
            <a:r>
              <a:rPr lang="de-AT" altLang="de-DE" sz="1400" dirty="0"/>
              <a:t> in D zur AG (anders zur GmbH und Mindermeinung [</a:t>
            </a:r>
            <a:r>
              <a:rPr lang="de-AT" altLang="de-DE" sz="1400" dirty="0" err="1"/>
              <a:t>insb</a:t>
            </a:r>
            <a:r>
              <a:rPr lang="de-AT" altLang="de-DE" sz="1400" dirty="0"/>
              <a:t> </a:t>
            </a:r>
            <a:r>
              <a:rPr lang="de-AT" altLang="de-DE" sz="1400" i="1" dirty="0"/>
              <a:t>Bayer]</a:t>
            </a:r>
            <a:r>
              <a:rPr lang="de-AT" altLang="de-DE" sz="1400" dirty="0"/>
              <a:t> zur AG)</a:t>
            </a:r>
          </a:p>
          <a:p>
            <a:pPr marL="265058" indent="-285721">
              <a:defRPr/>
            </a:pPr>
            <a:r>
              <a:rPr lang="de-DE" altLang="de-DE" sz="1400" dirty="0"/>
              <a:t>Bei Beurteilung der </a:t>
            </a:r>
            <a:r>
              <a:rPr lang="de-DE" altLang="de-DE" sz="1400" b="1" dirty="0"/>
              <a:t>Rechtsfolgen</a:t>
            </a:r>
            <a:r>
              <a:rPr lang="de-DE" altLang="de-DE" sz="1400" dirty="0"/>
              <a:t> einer verbotenen  Einlagenrückgewähr  ist immer der </a:t>
            </a:r>
            <a:r>
              <a:rPr lang="de-DE" altLang="de-DE" sz="1400" b="1" dirty="0"/>
              <a:t>Verbotszweck</a:t>
            </a:r>
            <a:r>
              <a:rPr lang="de-DE" altLang="de-DE" sz="1400" dirty="0"/>
              <a:t> maßgeblich (6 Ob 239/16i) </a:t>
            </a:r>
          </a:p>
          <a:p>
            <a:pPr marL="538108" lvl="1" indent="-285721">
              <a:defRPr/>
            </a:pPr>
            <a:r>
              <a:rPr lang="de-DE" altLang="de-DE" sz="1300" dirty="0"/>
              <a:t>Ob ein Verstoß gegen das Verbot der Einlagenrückgewähr zu </a:t>
            </a:r>
            <a:r>
              <a:rPr lang="de-DE" altLang="de-DE" sz="1300" b="1" dirty="0"/>
              <a:t>Teil- oder Gesamtnichtigkeit </a:t>
            </a:r>
            <a:r>
              <a:rPr lang="de-DE" altLang="de-DE" sz="1300" dirty="0"/>
              <a:t>führt, ob also der Vertrag zur Gänze wegfällt oder der Mietvertrag selbst wirksam bleibt und lediglich das Entgelt entsprechend zu reduzieren ist, richtet sich nach dem </a:t>
            </a:r>
            <a:r>
              <a:rPr lang="de-DE" altLang="de-DE" sz="1300" b="1" dirty="0"/>
              <a:t>hypothetischen Parteiwillen. </a:t>
            </a:r>
          </a:p>
          <a:p>
            <a:pPr marL="815921" lvl="2" indent="-285721">
              <a:defRPr/>
            </a:pPr>
            <a:r>
              <a:rPr lang="de-DE" altLang="de-DE" sz="1300" dirty="0"/>
              <a:t>6 Ob 110/12p = SZ 2012/90 (Bereicherungsansprüche und Teilnichtigkeit führen zum selben Ergebnis)</a:t>
            </a:r>
          </a:p>
          <a:p>
            <a:pPr marL="815921" lvl="2" indent="-285721">
              <a:defRPr/>
            </a:pPr>
            <a:r>
              <a:rPr lang="de-DE" altLang="de-DE" sz="1300" b="1" dirty="0" err="1">
                <a:solidFill>
                  <a:srgbClr val="FF0000"/>
                </a:solidFill>
              </a:rPr>
              <a:t>Anm</a:t>
            </a:r>
            <a:r>
              <a:rPr lang="de-DE" altLang="de-DE" sz="1300" b="1" dirty="0">
                <a:solidFill>
                  <a:srgbClr val="FF0000"/>
                </a:solidFill>
              </a:rPr>
              <a:t>:</a:t>
            </a:r>
            <a:r>
              <a:rPr lang="de-DE" altLang="de-DE" sz="1300" dirty="0"/>
              <a:t> Die gilt nur, wenn sich diese Alternative im Rahmen des </a:t>
            </a:r>
            <a:r>
              <a:rPr lang="de-DE" altLang="de-DE" sz="1300" b="1" dirty="0"/>
              <a:t>Verbotszwecks</a:t>
            </a:r>
            <a:r>
              <a:rPr lang="de-DE" altLang="de-DE" sz="1300" dirty="0"/>
              <a:t> überhaupt stellt (7 Ob 142/07v).</a:t>
            </a:r>
            <a:endParaRPr lang="de-AT" altLang="de-DE" sz="1300" dirty="0"/>
          </a:p>
          <a:p>
            <a:pPr marL="541283" lvl="1" indent="-285721">
              <a:defRPr/>
            </a:pPr>
            <a:r>
              <a:rPr lang="de-DE" altLang="de-DE" sz="1400" dirty="0"/>
              <a:t>6 Ob 195/18x: Zur </a:t>
            </a:r>
            <a:r>
              <a:rPr lang="de-DE" altLang="de-DE" sz="1400" b="1" dirty="0"/>
              <a:t>Gesamtnichtigkeit</a:t>
            </a:r>
            <a:r>
              <a:rPr lang="de-DE" altLang="de-DE" sz="1400" dirty="0"/>
              <a:t> einer Vereinbarung über ein unentgeltliches Wohnrecht – kein Wahlrecht des Gesellschafters, allenfalls auch gegen den Willen der Gesellschaft auf einen angemessenen Preis „aufzuzahlen“ und </a:t>
            </a:r>
            <a:r>
              <a:rPr lang="de-DE" altLang="de-DE" sz="1400" b="1" dirty="0"/>
              <a:t>Geschäft zu retten.</a:t>
            </a:r>
            <a:endParaRPr lang="de-AT" altLang="de-DE" sz="1400" b="1" dirty="0"/>
          </a:p>
          <a:p>
            <a:pPr marL="265086" indent="-265086">
              <a:buClr>
                <a:schemeClr val="accent3"/>
              </a:buClr>
              <a:defRPr/>
            </a:pPr>
            <a:endParaRPr lang="de-AT" altLang="de-DE" dirty="0"/>
          </a:p>
        </p:txBody>
      </p:sp>
    </p:spTree>
    <p:extLst>
      <p:ext uri="{BB962C8B-B14F-4D97-AF65-F5344CB8AC3E}">
        <p14:creationId xmlns:p14="http://schemas.microsoft.com/office/powerpoint/2010/main" val="25640509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16</a:t>
            </a:fld>
            <a:endParaRPr lang="en-GB" dirty="0"/>
          </a:p>
        </p:txBody>
      </p:sp>
      <p:sp>
        <p:nvSpPr>
          <p:cNvPr id="5" name="Inhaltsplatzhalter 2">
            <a:extLst>
              <a:ext uri="{FF2B5EF4-FFF2-40B4-BE49-F238E27FC236}">
                <a16:creationId xmlns:a16="http://schemas.microsoft.com/office/drawing/2014/main" id="{4FB64F55-1BA0-4056-B06F-3FD5CFF78957}"/>
              </a:ext>
            </a:extLst>
          </p:cNvPr>
          <p:cNvSpPr>
            <a:spLocks noGrp="1"/>
          </p:cNvSpPr>
          <p:nvPr>
            <p:ph idx="1"/>
          </p:nvPr>
        </p:nvSpPr>
        <p:spPr>
          <a:xfrm>
            <a:off x="462019" y="1350629"/>
            <a:ext cx="7776048" cy="3854512"/>
          </a:xfrm>
        </p:spPr>
        <p:txBody>
          <a:bodyPr/>
          <a:lstStyle/>
          <a:p>
            <a:r>
              <a:rPr lang="de-DE" altLang="de-DE" sz="1400" dirty="0"/>
              <a:t>Bei der (Insolvenz- und Gläubiger‑)</a:t>
            </a:r>
            <a:r>
              <a:rPr lang="de-DE" altLang="de-DE" sz="1400" b="1" dirty="0"/>
              <a:t>Anfechtung</a:t>
            </a:r>
            <a:r>
              <a:rPr lang="de-DE" altLang="de-DE" sz="1400" dirty="0"/>
              <a:t> führt erst der gerichtliche (Gestaltungs-)Ausspruch die Unwirksamkeit der angefochtenen Rechtshandlung gegenüber den Gläubigern herbei. Demgegenüber bewirken Verstöße gegen das Verbot der Einlagenrückgewähr (§ 82 GmbHG) ex lege die Nichtigkeit. </a:t>
            </a:r>
          </a:p>
          <a:p>
            <a:r>
              <a:rPr lang="de-DE" altLang="de-DE" sz="1400" dirty="0"/>
              <a:t>Von der Gesellschaft insoweit bezahlte Beträge sind daher </a:t>
            </a:r>
            <a:r>
              <a:rPr lang="de-DE" altLang="de-DE" sz="1400" b="1" dirty="0"/>
              <a:t>nicht schuldbefreiend</a:t>
            </a:r>
            <a:r>
              <a:rPr lang="de-DE" altLang="de-DE" sz="1400" dirty="0"/>
              <a:t>, ohne dass es einer unverzüglichen Zurückweisung der Zahlungen bedarf. </a:t>
            </a:r>
          </a:p>
          <a:p>
            <a:pPr lvl="1"/>
            <a:r>
              <a:rPr lang="de-DE" altLang="de-DE" sz="1400" dirty="0"/>
              <a:t>6 Ob 114/17h</a:t>
            </a:r>
          </a:p>
          <a:p>
            <a:endParaRPr lang="de-DE" dirty="0"/>
          </a:p>
        </p:txBody>
      </p:sp>
    </p:spTree>
    <p:extLst>
      <p:ext uri="{BB962C8B-B14F-4D97-AF65-F5344CB8AC3E}">
        <p14:creationId xmlns:p14="http://schemas.microsoft.com/office/powerpoint/2010/main" val="20073074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EBE368F-A338-F7CF-27FB-5886517B0539}"/>
              </a:ext>
            </a:extLst>
          </p:cNvPr>
          <p:cNvSpPr>
            <a:spLocks noGrp="1"/>
          </p:cNvSpPr>
          <p:nvPr>
            <p:ph idx="1"/>
          </p:nvPr>
        </p:nvSpPr>
        <p:spPr/>
        <p:txBody>
          <a:bodyPr>
            <a:normAutofit/>
          </a:bodyPr>
          <a:lstStyle/>
          <a:p>
            <a:pPr>
              <a:buFont typeface="Wingdings" panose="05000000000000000000" pitchFamily="2" charset="2"/>
              <a:buChar char="§"/>
            </a:pPr>
            <a:r>
              <a:rPr lang="de-DE" sz="1400" kern="0" dirty="0">
                <a:effectLst/>
                <a:ea typeface="Times New Roman" panose="02020603050405020304" pitchFamily="18" charset="0"/>
              </a:rPr>
              <a:t>Ist der </a:t>
            </a:r>
            <a:r>
              <a:rPr lang="de-DE" sz="1400" b="1" kern="0" dirty="0">
                <a:effectLst/>
                <a:ea typeface="Times New Roman" panose="02020603050405020304" pitchFamily="18" charset="0"/>
              </a:rPr>
              <a:t>mittelbare Gesellschafter alleiniger Anteilseigner </a:t>
            </a:r>
            <a:r>
              <a:rPr lang="de-DE" sz="1400" kern="0" dirty="0">
                <a:effectLst/>
                <a:ea typeface="Times New Roman" panose="02020603050405020304" pitchFamily="18" charset="0"/>
              </a:rPr>
              <a:t>der zwischengeschalteten Gesellschaft und überdies deren </a:t>
            </a:r>
            <a:r>
              <a:rPr lang="de-DE" sz="1400" b="1" kern="0" dirty="0">
                <a:effectLst/>
                <a:ea typeface="Times New Roman" panose="02020603050405020304" pitchFamily="18" charset="0"/>
              </a:rPr>
              <a:t>Geschäftsführer,</a:t>
            </a:r>
            <a:r>
              <a:rPr lang="de-DE" sz="1400" kern="0" dirty="0">
                <a:effectLst/>
                <a:ea typeface="Times New Roman" panose="02020603050405020304" pitchFamily="18" charset="0"/>
              </a:rPr>
              <a:t> so haften mittelbarer und unmittelbarer Gesellschafter </a:t>
            </a:r>
            <a:r>
              <a:rPr lang="de-DE" sz="1400" b="1" kern="0" dirty="0">
                <a:effectLst/>
                <a:ea typeface="Times New Roman" panose="02020603050405020304" pitchFamily="18" charset="0"/>
              </a:rPr>
              <a:t>solidarisch</a:t>
            </a:r>
            <a:r>
              <a:rPr lang="de-DE" sz="1400" kern="0" dirty="0">
                <a:effectLst/>
                <a:ea typeface="Times New Roman" panose="02020603050405020304" pitchFamily="18" charset="0"/>
              </a:rPr>
              <a:t> für den Rückersatzanspruch der Gesellschaft.</a:t>
            </a:r>
            <a:r>
              <a:rPr lang="de-DE" sz="1400" kern="0" dirty="0">
                <a:ea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de-DE" sz="1400" kern="0" dirty="0">
                <a:ea typeface="Times New Roman" panose="02020603050405020304" pitchFamily="18" charset="0"/>
                <a:cs typeface="Times New Roman" panose="02020603050405020304" pitchFamily="18" charset="0"/>
              </a:rPr>
              <a:t>6 Ob 98/24s (mit ausführlicher Darstellung der </a:t>
            </a:r>
            <a:r>
              <a:rPr lang="de-DE" sz="1400" kern="0" dirty="0" err="1">
                <a:ea typeface="Times New Roman" panose="02020603050405020304" pitchFamily="18" charset="0"/>
                <a:cs typeface="Times New Roman" panose="02020603050405020304" pitchFamily="18" charset="0"/>
              </a:rPr>
              <a:t>Lit</a:t>
            </a:r>
            <a:r>
              <a:rPr lang="de-DE" sz="1400" kern="0" dirty="0">
                <a:ea typeface="Times New Roman" panose="02020603050405020304" pitchFamily="18" charset="0"/>
                <a:cs typeface="Times New Roman" panose="02020603050405020304" pitchFamily="18" charset="0"/>
              </a:rPr>
              <a:t> zum „Überspringen“ des mittelbaren Gesellschafters)</a:t>
            </a:r>
          </a:p>
          <a:p>
            <a:pPr>
              <a:buFont typeface="Wingdings" panose="05000000000000000000" pitchFamily="2" charset="2"/>
              <a:buChar char="§"/>
            </a:pPr>
            <a:r>
              <a:rPr lang="de-DE" sz="1500" dirty="0"/>
              <a:t>Der Rückforderungsanspruch nach § 83 Abs 1 GmbHG stellt nicht rein auf den abstrakten Vermögensstand der Gesellschaft und deren Eigenkapital sowie den rein wertmäßigen Ausgleich ab, sondern ist als </a:t>
            </a:r>
            <a:r>
              <a:rPr lang="de-DE" sz="1500" b="1" dirty="0"/>
              <a:t>zivilrechtlicher Anspruch </a:t>
            </a:r>
            <a:r>
              <a:rPr lang="de-DE" sz="1500" dirty="0"/>
              <a:t>zu behandeln. </a:t>
            </a:r>
          </a:p>
          <a:p>
            <a:pPr>
              <a:buFont typeface="Wingdings" panose="05000000000000000000" pitchFamily="2" charset="2"/>
              <a:buChar char="§"/>
            </a:pPr>
            <a:r>
              <a:rPr lang="de-DE" sz="1500" dirty="0"/>
              <a:t>Das bloß </a:t>
            </a:r>
            <a:r>
              <a:rPr lang="de-DE" sz="1500" b="1" dirty="0"/>
              <a:t>betragsmäßige Wiederauffüllen </a:t>
            </a:r>
            <a:r>
              <a:rPr lang="de-DE" sz="1500" dirty="0"/>
              <a:t>des Eigenkapitals durch einen Gesellschafterzuschuss ohne Verknüpfung zur verbotenen Entnahme bewirkt nicht schon per se eine Heilung der verbotenen Einlagenrückgewähr. </a:t>
            </a:r>
          </a:p>
          <a:p>
            <a:pPr lvl="1">
              <a:buFont typeface="Wingdings" panose="05000000000000000000" pitchFamily="2" charset="2"/>
              <a:buChar char="§"/>
            </a:pPr>
            <a:r>
              <a:rPr lang="de-DE" sz="1400" dirty="0"/>
              <a:t>OLG Innsbruck 3 R 26/23g</a:t>
            </a:r>
          </a:p>
          <a:p>
            <a:pPr>
              <a:buFont typeface="Wingdings" panose="05000000000000000000" pitchFamily="2" charset="2"/>
              <a:buChar char="§"/>
            </a:pPr>
            <a:endParaRPr lang="de-DE" sz="1500" dirty="0"/>
          </a:p>
        </p:txBody>
      </p:sp>
      <p:sp>
        <p:nvSpPr>
          <p:cNvPr id="3" name="Titel 2">
            <a:extLst>
              <a:ext uri="{FF2B5EF4-FFF2-40B4-BE49-F238E27FC236}">
                <a16:creationId xmlns:a16="http://schemas.microsoft.com/office/drawing/2014/main" id="{8888AA04-0192-7936-2E17-83C62D3FC327}"/>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65520F03-4B8B-9A24-DF70-9430271639A9}"/>
              </a:ext>
            </a:extLst>
          </p:cNvPr>
          <p:cNvSpPr>
            <a:spLocks noGrp="1"/>
          </p:cNvSpPr>
          <p:nvPr>
            <p:ph type="sldNum" sz="quarter" idx="4"/>
          </p:nvPr>
        </p:nvSpPr>
        <p:spPr/>
        <p:txBody>
          <a:bodyPr/>
          <a:lstStyle/>
          <a:p>
            <a:fld id="{BE3DC40E-DBBE-4E2D-9EEC-FBF0DA0E9179}" type="slidenum">
              <a:rPr lang="en-GB" smtClean="0"/>
              <a:pPr/>
              <a:t>17</a:t>
            </a:fld>
            <a:endParaRPr lang="en-GB" dirty="0"/>
          </a:p>
        </p:txBody>
      </p:sp>
    </p:spTree>
    <p:extLst>
      <p:ext uri="{BB962C8B-B14F-4D97-AF65-F5344CB8AC3E}">
        <p14:creationId xmlns:p14="http://schemas.microsoft.com/office/powerpoint/2010/main" val="35618562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18</a:t>
            </a:fld>
            <a:endParaRPr lang="en-GB" dirty="0"/>
          </a:p>
        </p:txBody>
      </p:sp>
      <p:sp>
        <p:nvSpPr>
          <p:cNvPr id="5" name="Inhaltsplatzhalter 2"/>
          <p:cNvSpPr>
            <a:spLocks noGrp="1"/>
          </p:cNvSpPr>
          <p:nvPr>
            <p:ph idx="1"/>
          </p:nvPr>
        </p:nvSpPr>
        <p:spPr>
          <a:xfrm>
            <a:off x="462019" y="1325461"/>
            <a:ext cx="7775519" cy="3879952"/>
          </a:xfrm>
        </p:spPr>
        <p:txBody>
          <a:bodyPr>
            <a:normAutofit/>
          </a:bodyPr>
          <a:lstStyle/>
          <a:p>
            <a:r>
              <a:rPr lang="de-AT" sz="1400" dirty="0"/>
              <a:t>Der </a:t>
            </a:r>
            <a:r>
              <a:rPr lang="de-AT" sz="1400" b="1" dirty="0"/>
              <a:t>Rückforderungsanspruch</a:t>
            </a:r>
            <a:r>
              <a:rPr lang="de-AT" sz="1400" dirty="0"/>
              <a:t> nach § 83 GmbHG konkurriert mit der Rückforderung von verbotswidrigen Leistungen nach </a:t>
            </a:r>
            <a:r>
              <a:rPr lang="de-AT" sz="1400" b="1" dirty="0"/>
              <a:t>allgemeinem Bereicherungsrecht. </a:t>
            </a:r>
          </a:p>
          <a:p>
            <a:pPr lvl="1"/>
            <a:r>
              <a:rPr lang="de-DE" sz="1300" dirty="0"/>
              <a:t>Der Rückzahlungsanspruch nach § 83 Abs 1 GmbHG unterscheidet sich von bereicherungsrechtlichen Rückforderungsansprüchen und konkurriert mit diesen. Schon im Hinblick auf die Unterschiede zwischen diesen beiden Ansprüchen ist es nicht statthaft, ohne weiteres zum Bereicherungsrecht entwickelte Lösungen auch auf den Anspruch nach § 83 Abs 1 GmbHG zu übertragen. 6 Ob 114/17h; 6 Ob 61/21w</a:t>
            </a:r>
          </a:p>
          <a:p>
            <a:r>
              <a:rPr lang="de-AT" sz="1400" dirty="0"/>
              <a:t>Demnach kommt neben der Verjährungsfrist des § 83 Abs 5 GmbHG auch die allgemeine </a:t>
            </a:r>
            <a:r>
              <a:rPr lang="de-AT" sz="1400" b="1" dirty="0"/>
              <a:t>(lange) Verjährungsfrist </a:t>
            </a:r>
            <a:r>
              <a:rPr lang="de-AT" sz="1400" dirty="0"/>
              <a:t>zum Tragen. Die Privilegierung des Empfängers einer Leistung, der von deren Verbotswidrigkeit keine Kenntnis hat, in § 83 Abs 5 GmbHG schlägt nicht auf das allgemeine Bereicherungsrecht durch.</a:t>
            </a:r>
          </a:p>
          <a:p>
            <a:pPr lvl="1"/>
            <a:r>
              <a:rPr lang="de-AT" sz="1400" dirty="0"/>
              <a:t>6 Ob 110/12p, RS0128167</a:t>
            </a:r>
          </a:p>
          <a:p>
            <a:pPr lvl="1"/>
            <a:r>
              <a:rPr lang="de-AT" sz="1400" dirty="0">
                <a:solidFill>
                  <a:srgbClr val="FF0000"/>
                </a:solidFill>
              </a:rPr>
              <a:t>Aber:</a:t>
            </a:r>
            <a:r>
              <a:rPr lang="de-AT" sz="1400" dirty="0"/>
              <a:t> 6 Ob 79/16k (analog dreijährige Verjährungsfrist bei Rückforderung überhöhten Mietzinses)</a:t>
            </a:r>
          </a:p>
          <a:p>
            <a:endParaRPr lang="de-AT" dirty="0"/>
          </a:p>
        </p:txBody>
      </p:sp>
    </p:spTree>
    <p:extLst>
      <p:ext uri="{BB962C8B-B14F-4D97-AF65-F5344CB8AC3E}">
        <p14:creationId xmlns:p14="http://schemas.microsoft.com/office/powerpoint/2010/main" val="22487643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19</a:t>
            </a:fld>
            <a:endParaRPr lang="en-GB" dirty="0"/>
          </a:p>
        </p:txBody>
      </p:sp>
      <p:sp>
        <p:nvSpPr>
          <p:cNvPr id="5" name="Inhaltsplatzhalter 2"/>
          <p:cNvSpPr>
            <a:spLocks noGrp="1"/>
          </p:cNvSpPr>
          <p:nvPr>
            <p:ph idx="1"/>
          </p:nvPr>
        </p:nvSpPr>
        <p:spPr>
          <a:xfrm>
            <a:off x="461963" y="1547813"/>
            <a:ext cx="7775575" cy="3657600"/>
          </a:xfrm>
        </p:spPr>
        <p:txBody>
          <a:bodyPr rtlCol="0">
            <a:normAutofit/>
          </a:bodyPr>
          <a:lstStyle/>
          <a:p>
            <a:pPr marL="0" indent="0" defTabSz="914306" fontAlgn="auto">
              <a:spcBef>
                <a:spcPts val="0"/>
              </a:spcBef>
              <a:buClr>
                <a:schemeClr val="accent3"/>
              </a:buClr>
              <a:buFontTx/>
              <a:buNone/>
              <a:defRPr/>
            </a:pPr>
            <a:r>
              <a:rPr lang="de-DE" altLang="de-DE" sz="1400" b="1" dirty="0"/>
              <a:t>Weitere Rechtsfolgen:</a:t>
            </a:r>
          </a:p>
          <a:p>
            <a:pPr marL="265086" indent="-265086" defTabSz="914306" fontAlgn="auto">
              <a:spcBef>
                <a:spcPts val="0"/>
              </a:spcBef>
              <a:buClr>
                <a:schemeClr val="accent3"/>
              </a:buClr>
              <a:defRPr/>
            </a:pPr>
            <a:r>
              <a:rPr lang="de-AT" sz="1400" dirty="0"/>
              <a:t>Rückgewährungsanspruch </a:t>
            </a:r>
          </a:p>
          <a:p>
            <a:pPr marL="541311" lvl="1" indent="-265086" defTabSz="914306" fontAlgn="auto">
              <a:spcBef>
                <a:spcPts val="0"/>
              </a:spcBef>
              <a:buClr>
                <a:schemeClr val="accent3"/>
              </a:buClr>
              <a:defRPr/>
            </a:pPr>
            <a:r>
              <a:rPr lang="de-AT" sz="1400" dirty="0"/>
              <a:t>(der Gesellschaft, nicht einzelner Gesellschafter: 6 Ob 41/18z)</a:t>
            </a:r>
          </a:p>
          <a:p>
            <a:pPr marL="265086" indent="-265086" defTabSz="914306" fontAlgn="auto">
              <a:spcBef>
                <a:spcPts val="0"/>
              </a:spcBef>
              <a:buClr>
                <a:schemeClr val="accent3"/>
              </a:buClr>
              <a:defRPr/>
            </a:pPr>
            <a:r>
              <a:rPr lang="de-AT" sz="1400" dirty="0"/>
              <a:t>Schadenersatzhaftung der Organe</a:t>
            </a:r>
          </a:p>
          <a:p>
            <a:pPr marL="265086" indent="-265086" defTabSz="914306" fontAlgn="auto">
              <a:spcBef>
                <a:spcPts val="0"/>
              </a:spcBef>
              <a:buClr>
                <a:schemeClr val="accent3"/>
              </a:buClr>
              <a:defRPr/>
            </a:pPr>
            <a:r>
              <a:rPr lang="de-AT" sz="1400" dirty="0"/>
              <a:t>Strafrecht (§ 153 StGB, allenfalls auch § 156 StGB)</a:t>
            </a:r>
          </a:p>
          <a:p>
            <a:pPr marL="265086" indent="-265086" defTabSz="914306" fontAlgn="auto">
              <a:spcBef>
                <a:spcPts val="0"/>
              </a:spcBef>
              <a:buClr>
                <a:schemeClr val="accent3"/>
              </a:buClr>
              <a:defRPr/>
            </a:pPr>
            <a:r>
              <a:rPr lang="de-AT" sz="1400" dirty="0"/>
              <a:t>(Außenhaftung des Aktionärs)</a:t>
            </a:r>
          </a:p>
          <a:p>
            <a:pPr marL="265086" indent="-265086" defTabSz="914306" fontAlgn="auto">
              <a:spcBef>
                <a:spcPts val="0"/>
              </a:spcBef>
              <a:buClr>
                <a:schemeClr val="accent3"/>
              </a:buClr>
              <a:defRPr/>
            </a:pPr>
            <a:r>
              <a:rPr lang="de-AT" sz="1400" dirty="0"/>
              <a:t>(Ausfallshaftung der Mitgesellschafter)</a:t>
            </a:r>
          </a:p>
        </p:txBody>
      </p:sp>
    </p:spTree>
    <p:extLst>
      <p:ext uri="{BB962C8B-B14F-4D97-AF65-F5344CB8AC3E}">
        <p14:creationId xmlns:p14="http://schemas.microsoft.com/office/powerpoint/2010/main" val="33659176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87338" y="2941638"/>
            <a:ext cx="4284662" cy="913272"/>
          </a:xfrm>
        </p:spPr>
        <p:txBody>
          <a:bodyPr/>
          <a:lstStyle/>
          <a:p>
            <a:r>
              <a:rPr kumimoji="1" lang="de-AT" altLang="de-DE" sz="1400" dirty="0">
                <a:latin typeface="Times New Roman" pitchFamily="18" charset="0"/>
              </a:rPr>
              <a:t>Georg Kodek</a:t>
            </a:r>
          </a:p>
          <a:p>
            <a:endParaRPr lang="en-US" dirty="0"/>
          </a:p>
        </p:txBody>
      </p:sp>
      <p:sp>
        <p:nvSpPr>
          <p:cNvPr id="2" name="Title 1"/>
          <p:cNvSpPr>
            <a:spLocks noGrp="1"/>
          </p:cNvSpPr>
          <p:nvPr>
            <p:ph type="ctrTitle"/>
          </p:nvPr>
        </p:nvSpPr>
        <p:spPr/>
        <p:txBody>
          <a:bodyPr/>
          <a:lstStyle/>
          <a:p>
            <a:r>
              <a:rPr lang="en-US" sz="2800" dirty="0" err="1">
                <a:latin typeface="+mn-lt"/>
              </a:rPr>
              <a:t>Einlagenrückgewähr</a:t>
            </a:r>
            <a:r>
              <a:rPr lang="en-US" sz="2000" dirty="0">
                <a:latin typeface="+mn-lt"/>
              </a:rPr>
              <a:t> </a:t>
            </a:r>
            <a:br>
              <a:rPr lang="en-US" sz="2000" dirty="0">
                <a:latin typeface="+mn-lt"/>
              </a:rPr>
            </a:br>
            <a:r>
              <a:rPr lang="en-US" sz="2000" dirty="0" err="1">
                <a:latin typeface="+mn-lt"/>
              </a:rPr>
              <a:t>mit</a:t>
            </a:r>
            <a:r>
              <a:rPr lang="en-US" sz="2000" dirty="0">
                <a:latin typeface="+mn-lt"/>
              </a:rPr>
              <a:t> </a:t>
            </a:r>
            <a:r>
              <a:rPr lang="en-US" sz="2000" dirty="0" err="1">
                <a:latin typeface="+mn-lt"/>
              </a:rPr>
              <a:t>besonderer</a:t>
            </a:r>
            <a:r>
              <a:rPr lang="en-US" sz="2000" dirty="0">
                <a:latin typeface="+mn-lt"/>
              </a:rPr>
              <a:t> </a:t>
            </a:r>
            <a:r>
              <a:rPr lang="en-US" sz="2000" dirty="0" err="1">
                <a:latin typeface="+mn-lt"/>
              </a:rPr>
              <a:t>Berücksichtigung</a:t>
            </a:r>
            <a:r>
              <a:rPr lang="en-US" sz="2000" dirty="0">
                <a:latin typeface="+mn-lt"/>
              </a:rPr>
              <a:t> des </a:t>
            </a:r>
            <a:r>
              <a:rPr lang="en-US" sz="2000" dirty="0" err="1">
                <a:latin typeface="+mn-lt"/>
              </a:rPr>
              <a:t>Unternehmenskaufs</a:t>
            </a:r>
            <a:br>
              <a:rPr lang="en-US" sz="2000" dirty="0">
                <a:latin typeface="+mn-lt"/>
              </a:rPr>
            </a:br>
            <a:endParaRPr lang="en-US" sz="2000" dirty="0">
              <a:latin typeface="+mn-lt"/>
            </a:endParaRPr>
          </a:p>
        </p:txBody>
      </p:sp>
      <p:sp>
        <p:nvSpPr>
          <p:cNvPr id="3" name="Subtitle 2"/>
          <p:cNvSpPr>
            <a:spLocks noGrp="1"/>
          </p:cNvSpPr>
          <p:nvPr>
            <p:ph type="subTitle" idx="1"/>
          </p:nvPr>
        </p:nvSpPr>
        <p:spPr>
          <a:xfrm flipV="1">
            <a:off x="663114" y="914401"/>
            <a:ext cx="5378292" cy="78680"/>
          </a:xfrm>
        </p:spPr>
        <p:txBody>
          <a:bodyPr/>
          <a:lstStyle/>
          <a:p>
            <a:endParaRPr lang="en-US" dirty="0"/>
          </a:p>
        </p:txBody>
      </p:sp>
    </p:spTree>
    <p:extLst>
      <p:ext uri="{BB962C8B-B14F-4D97-AF65-F5344CB8AC3E}">
        <p14:creationId xmlns:p14="http://schemas.microsoft.com/office/powerpoint/2010/main" val="39933190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3.2. Sicherheiten des Gesellschafters</a:t>
            </a:r>
          </a:p>
        </p:txBody>
      </p:sp>
      <p:sp>
        <p:nvSpPr>
          <p:cNvPr id="4" name="Foliennummernplatzhalter 3"/>
          <p:cNvSpPr>
            <a:spLocks noGrp="1"/>
          </p:cNvSpPr>
          <p:nvPr>
            <p:ph type="sldNum" sz="quarter" idx="4"/>
          </p:nvPr>
        </p:nvSpPr>
        <p:spPr/>
        <p:txBody>
          <a:bodyPr/>
          <a:lstStyle/>
          <a:p>
            <a:fld id="{BE3DC40E-DBBE-4E2D-9EEC-FBF0DA0E9179}" type="slidenum">
              <a:rPr lang="en-GB" smtClean="0"/>
              <a:pPr/>
              <a:t>20</a:t>
            </a:fld>
            <a:endParaRPr lang="en-GB" dirty="0"/>
          </a:p>
        </p:txBody>
      </p:sp>
      <p:sp>
        <p:nvSpPr>
          <p:cNvPr id="5" name="Inhaltsplatzhalter 2"/>
          <p:cNvSpPr>
            <a:spLocks noGrp="1"/>
          </p:cNvSpPr>
          <p:nvPr>
            <p:ph idx="1"/>
          </p:nvPr>
        </p:nvSpPr>
        <p:spPr>
          <a:xfrm>
            <a:off x="462408" y="1345839"/>
            <a:ext cx="7775575" cy="3657600"/>
          </a:xfrm>
        </p:spPr>
        <p:txBody>
          <a:bodyPr>
            <a:normAutofit/>
          </a:bodyPr>
          <a:lstStyle/>
          <a:p>
            <a:pPr>
              <a:lnSpc>
                <a:spcPct val="90000"/>
              </a:lnSpc>
            </a:pPr>
            <a:r>
              <a:rPr lang="de-AT" altLang="de-DE" sz="1400" b="1" dirty="0">
                <a:solidFill>
                  <a:srgbClr val="FF0000"/>
                </a:solidFill>
              </a:rPr>
              <a:t>Aber:</a:t>
            </a:r>
            <a:r>
              <a:rPr lang="de-AT" altLang="de-DE" sz="1400" b="1" dirty="0"/>
              <a:t> </a:t>
            </a:r>
          </a:p>
          <a:p>
            <a:pPr>
              <a:lnSpc>
                <a:spcPct val="90000"/>
              </a:lnSpc>
            </a:pPr>
            <a:r>
              <a:rPr lang="de-AT" altLang="de-DE" sz="1400" b="1" dirty="0"/>
              <a:t>Von Gesellschafter </a:t>
            </a:r>
            <a:r>
              <a:rPr lang="de-AT" altLang="de-DE" sz="1400" dirty="0"/>
              <a:t>selbst bestellte </a:t>
            </a:r>
            <a:r>
              <a:rPr lang="de-AT" altLang="de-DE" sz="1400" b="1" dirty="0"/>
              <a:t>Sicherheiten</a:t>
            </a:r>
            <a:r>
              <a:rPr lang="de-AT" altLang="de-DE" sz="1400" dirty="0"/>
              <a:t> vom Verbot der Einlagenrückgewähr nicht betroffen.</a:t>
            </a:r>
          </a:p>
          <a:p>
            <a:pPr>
              <a:lnSpc>
                <a:spcPct val="90000"/>
              </a:lnSpc>
            </a:pPr>
            <a:r>
              <a:rPr lang="de-AT" altLang="de-DE" sz="1400" dirty="0"/>
              <a:t>Auch bei </a:t>
            </a:r>
            <a:r>
              <a:rPr lang="de-AT" altLang="de-DE" sz="1400" b="1" dirty="0"/>
              <a:t>akzessorischen Sicherheiten </a:t>
            </a:r>
            <a:r>
              <a:rPr lang="de-AT" altLang="de-DE" sz="1400" dirty="0"/>
              <a:t>kann sich Gesellschafter nicht auf eine aus dem Verbot der Einlagenrückgewähr abgeleitete Nichtigkeit der Hauptschuld berufen.</a:t>
            </a:r>
          </a:p>
          <a:p>
            <a:pPr lvl="1">
              <a:lnSpc>
                <a:spcPct val="90000"/>
              </a:lnSpc>
            </a:pPr>
            <a:r>
              <a:rPr lang="de-AT" altLang="de-DE" sz="1400" dirty="0"/>
              <a:t>6 Ob 200/06i; </a:t>
            </a:r>
          </a:p>
          <a:p>
            <a:pPr lvl="1">
              <a:lnSpc>
                <a:spcPct val="90000"/>
              </a:lnSpc>
            </a:pPr>
            <a:r>
              <a:rPr lang="de-AT" altLang="de-DE" sz="1400" dirty="0" err="1"/>
              <a:t>vgl</a:t>
            </a:r>
            <a:r>
              <a:rPr lang="de-AT" altLang="de-DE" sz="1400" dirty="0"/>
              <a:t> auch 3 Ob 50/13v (Garantie!);</a:t>
            </a:r>
          </a:p>
          <a:p>
            <a:pPr lvl="1">
              <a:lnSpc>
                <a:spcPct val="90000"/>
              </a:lnSpc>
            </a:pPr>
            <a:r>
              <a:rPr lang="de-AT" altLang="de-DE" sz="1400" dirty="0" err="1"/>
              <a:t>vgl</a:t>
            </a:r>
            <a:r>
              <a:rPr lang="de-AT" altLang="de-DE" sz="1400" dirty="0"/>
              <a:t> auch 6 Ob 15/15x (im Ergebnis materiell eigene Verpflichtung des bürgenden Gesellschafters bejaht, Zurückweisung einer </a:t>
            </a:r>
            <a:r>
              <a:rPr lang="de-AT" altLang="de-DE" sz="1400" dirty="0" err="1"/>
              <a:t>ao</a:t>
            </a:r>
            <a:r>
              <a:rPr lang="de-AT" altLang="de-DE" sz="1400" dirty="0"/>
              <a:t> Revision)</a:t>
            </a:r>
          </a:p>
        </p:txBody>
      </p:sp>
    </p:spTree>
    <p:extLst>
      <p:ext uri="{BB962C8B-B14F-4D97-AF65-F5344CB8AC3E}">
        <p14:creationId xmlns:p14="http://schemas.microsoft.com/office/powerpoint/2010/main" val="2853169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3.3. Wahrnehmung</a:t>
            </a:r>
          </a:p>
        </p:txBody>
      </p:sp>
      <p:sp>
        <p:nvSpPr>
          <p:cNvPr id="4" name="Foliennummernplatzhalter 3"/>
          <p:cNvSpPr>
            <a:spLocks noGrp="1"/>
          </p:cNvSpPr>
          <p:nvPr>
            <p:ph type="sldNum" sz="quarter" idx="4"/>
          </p:nvPr>
        </p:nvSpPr>
        <p:spPr/>
        <p:txBody>
          <a:bodyPr/>
          <a:lstStyle/>
          <a:p>
            <a:fld id="{BE3DC40E-DBBE-4E2D-9EEC-FBF0DA0E9179}" type="slidenum">
              <a:rPr lang="en-GB" smtClean="0"/>
              <a:pPr/>
              <a:t>21</a:t>
            </a:fld>
            <a:endParaRPr lang="en-GB" dirty="0"/>
          </a:p>
        </p:txBody>
      </p:sp>
      <p:sp>
        <p:nvSpPr>
          <p:cNvPr id="5" name="Inhaltsplatzhalter 2">
            <a:extLst>
              <a:ext uri="{FF2B5EF4-FFF2-40B4-BE49-F238E27FC236}">
                <a16:creationId xmlns:a16="http://schemas.microsoft.com/office/drawing/2014/main" id="{773E6D8F-C58D-47B2-9BFE-CE0A474E7DD3}"/>
              </a:ext>
            </a:extLst>
          </p:cNvPr>
          <p:cNvSpPr>
            <a:spLocks noGrp="1"/>
          </p:cNvSpPr>
          <p:nvPr>
            <p:ph idx="1"/>
          </p:nvPr>
        </p:nvSpPr>
        <p:spPr>
          <a:xfrm>
            <a:off x="462019" y="1326229"/>
            <a:ext cx="7776048" cy="3878911"/>
          </a:xfrm>
        </p:spPr>
        <p:txBody>
          <a:bodyPr>
            <a:normAutofit/>
          </a:bodyPr>
          <a:lstStyle/>
          <a:p>
            <a:pPr marL="265086" indent="-265086" defTabSz="914306" fontAlgn="auto">
              <a:spcBef>
                <a:spcPts val="0"/>
              </a:spcBef>
              <a:buClr>
                <a:schemeClr val="accent3"/>
              </a:buClr>
              <a:defRPr/>
            </a:pPr>
            <a:r>
              <a:rPr lang="de-AT" altLang="de-DE" sz="1400" b="1" dirty="0"/>
              <a:t>von Amts wegen </a:t>
            </a:r>
            <a:r>
              <a:rPr lang="de-AT" altLang="de-DE" sz="1400" dirty="0"/>
              <a:t>wahrzunehmen</a:t>
            </a:r>
          </a:p>
          <a:p>
            <a:pPr marL="541283" lvl="1" indent="-285721" defTabSz="914306" fontAlgn="auto">
              <a:spcBef>
                <a:spcPts val="0"/>
              </a:spcBef>
              <a:defRPr/>
            </a:pPr>
            <a:r>
              <a:rPr lang="de-AT" altLang="de-DE" sz="1400" dirty="0"/>
              <a:t>6 Ob 132/10w, RS0117033 (bei entsprechenden Anhaltspunkten)</a:t>
            </a:r>
          </a:p>
          <a:p>
            <a:pPr marL="541283" lvl="1" indent="-285721" defTabSz="914306" fontAlgn="auto">
              <a:spcBef>
                <a:spcPts val="0"/>
              </a:spcBef>
              <a:defRPr/>
            </a:pPr>
            <a:r>
              <a:rPr lang="de-AT" altLang="de-DE" sz="1400" dirty="0"/>
              <a:t>auch im Firmenbuchverfahren: 6 Ob 226/09t </a:t>
            </a:r>
            <a:r>
              <a:rPr lang="de-AT" altLang="de-DE" sz="1400" dirty="0" err="1"/>
              <a:t>uva</a:t>
            </a:r>
            <a:endParaRPr lang="de-AT" altLang="de-DE" sz="1400" dirty="0"/>
          </a:p>
          <a:p>
            <a:r>
              <a:rPr lang="de-AT" sz="1400" b="1" dirty="0"/>
              <a:t>Prüfpflicht des Firmenbuchgerichts</a:t>
            </a:r>
          </a:p>
          <a:p>
            <a:pPr lvl="1"/>
            <a:r>
              <a:rPr lang="de-AT" sz="1400" dirty="0" err="1"/>
              <a:t>Grds</a:t>
            </a:r>
            <a:r>
              <a:rPr lang="de-AT" sz="1400" dirty="0"/>
              <a:t> formelle und materielle Prüfungspflicht</a:t>
            </a:r>
          </a:p>
          <a:p>
            <a:pPr lvl="1"/>
            <a:r>
              <a:rPr lang="de-AT" sz="1400" dirty="0"/>
              <a:t>Firmenbuchgericht stehen alle Beweismittel des AußStrG zur Verfügung (</a:t>
            </a:r>
            <a:r>
              <a:rPr lang="de-AT" sz="1400" dirty="0" err="1"/>
              <a:t>ggf</a:t>
            </a:r>
            <a:r>
              <a:rPr lang="de-AT" sz="1400" dirty="0"/>
              <a:t> auch SV-Gutachten)</a:t>
            </a:r>
          </a:p>
          <a:p>
            <a:pPr lvl="1"/>
            <a:r>
              <a:rPr lang="de-AT" sz="1400" dirty="0"/>
              <a:t>Aber nur bei </a:t>
            </a:r>
            <a:r>
              <a:rPr lang="de-AT" sz="1400" i="1" dirty="0"/>
              <a:t>Bedenken </a:t>
            </a:r>
            <a:r>
              <a:rPr lang="de-AT" sz="1400" dirty="0"/>
              <a:t>(konkrete Anhaltspunkte: </a:t>
            </a:r>
            <a:r>
              <a:rPr lang="de-AT" sz="1400" i="1" dirty="0"/>
              <a:t>Kodek/Nowotny, </a:t>
            </a:r>
            <a:r>
              <a:rPr lang="de-AT" sz="1400" dirty="0"/>
              <a:t>NZ 2004, 264)</a:t>
            </a:r>
          </a:p>
          <a:p>
            <a:pPr lvl="2"/>
            <a:r>
              <a:rPr lang="de-DE" dirty="0"/>
              <a:t>Die Prüfpflicht des Firmenbuchgerichts besteht immer dann, wenn </a:t>
            </a:r>
            <a:r>
              <a:rPr lang="de-DE" b="1" dirty="0"/>
              <a:t>Zweifel</a:t>
            </a:r>
            <a:r>
              <a:rPr lang="de-DE" dirty="0"/>
              <a:t> an der korrekten Bewertung von Sacheinlagen auftreten. 6 Ob 8/00w</a:t>
            </a:r>
          </a:p>
          <a:p>
            <a:pPr lvl="1"/>
            <a:r>
              <a:rPr lang="de-DE" sz="1400" dirty="0"/>
              <a:t>Zu Grenzen der Prüfung </a:t>
            </a:r>
            <a:r>
              <a:rPr lang="de-DE" sz="1400" dirty="0" err="1"/>
              <a:t>vgl</a:t>
            </a:r>
            <a:r>
              <a:rPr lang="de-DE" sz="1400" dirty="0"/>
              <a:t> 6 Ob 165/16g</a:t>
            </a:r>
          </a:p>
          <a:p>
            <a:pPr lvl="1"/>
            <a:r>
              <a:rPr lang="de-DE" sz="1400" dirty="0">
                <a:solidFill>
                  <a:srgbClr val="FF0000"/>
                </a:solidFill>
              </a:rPr>
              <a:t>Aber:</a:t>
            </a:r>
            <a:r>
              <a:rPr lang="de-DE" sz="1400" dirty="0"/>
              <a:t> in der Praxis häufig „Vorerledigung“, deren Nichtbefolgung ist riskant</a:t>
            </a:r>
          </a:p>
          <a:p>
            <a:pPr lvl="1"/>
            <a:r>
              <a:rPr lang="de-DE" sz="1400" dirty="0"/>
              <a:t>Amtswegige Erhebungen können überhaupt nicht verhindert werden.</a:t>
            </a:r>
          </a:p>
          <a:p>
            <a:pPr marL="541283" lvl="1" indent="-285721" defTabSz="914306" fontAlgn="auto">
              <a:spcBef>
                <a:spcPts val="0"/>
              </a:spcBef>
              <a:defRPr/>
            </a:pPr>
            <a:endParaRPr lang="de-DE" sz="1400" dirty="0"/>
          </a:p>
        </p:txBody>
      </p:sp>
    </p:spTree>
    <p:extLst>
      <p:ext uri="{BB962C8B-B14F-4D97-AF65-F5344CB8AC3E}">
        <p14:creationId xmlns:p14="http://schemas.microsoft.com/office/powerpoint/2010/main" val="36579689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50F973D-01D9-A237-93A6-6BF398CDE6A6}"/>
              </a:ext>
            </a:extLst>
          </p:cNvPr>
          <p:cNvSpPr>
            <a:spLocks noGrp="1"/>
          </p:cNvSpPr>
          <p:nvPr>
            <p:ph idx="1"/>
          </p:nvPr>
        </p:nvSpPr>
        <p:spPr/>
        <p:txBody>
          <a:bodyPr>
            <a:normAutofit fontScale="92500" lnSpcReduction="10000"/>
          </a:bodyPr>
          <a:lstStyle/>
          <a:p>
            <a:r>
              <a:rPr lang="de-DE" sz="1500" dirty="0"/>
              <a:t>Der OGH hat zwar im Zusammenhang mit der Eintragung von </a:t>
            </a:r>
            <a:r>
              <a:rPr lang="de-DE" sz="1500" b="1" dirty="0"/>
              <a:t>Änderungen von Gesellschaftsverträgen </a:t>
            </a:r>
            <a:r>
              <a:rPr lang="de-DE" sz="1500" dirty="0"/>
              <a:t>mehrfach klargestellt, dass im diesbezüglichen Eintragungsverfahren andere Bestimmungen, die bereits eingetragen sind und nunmehr keine Änderung erfahren, nicht neuerlich zu prüfen sind </a:t>
            </a:r>
          </a:p>
          <a:p>
            <a:pPr lvl="1"/>
            <a:r>
              <a:rPr lang="de-DE" dirty="0"/>
              <a:t>(6 Ob 35/16i [</a:t>
            </a:r>
            <a:r>
              <a:rPr lang="de-DE" dirty="0" err="1"/>
              <a:t>ErwGr</a:t>
            </a:r>
            <a:r>
              <a:rPr lang="de-DE" dirty="0"/>
              <a:t> 5.2.] </a:t>
            </a:r>
            <a:r>
              <a:rPr lang="de-DE" dirty="0" err="1"/>
              <a:t>JBl</a:t>
            </a:r>
            <a:r>
              <a:rPr lang="de-DE" dirty="0"/>
              <a:t> 2016, 446 [Trenker] = </a:t>
            </a:r>
            <a:r>
              <a:rPr lang="de-DE" dirty="0" err="1"/>
              <a:t>GesRZ</a:t>
            </a:r>
            <a:r>
              <a:rPr lang="de-DE" dirty="0"/>
              <a:t> 2016, 289 [Brugger] = </a:t>
            </a:r>
            <a:r>
              <a:rPr lang="de-DE" dirty="0" err="1"/>
              <a:t>ecolex</a:t>
            </a:r>
            <a:r>
              <a:rPr lang="de-DE" dirty="0"/>
              <a:t> 2016/339 [Told]; 6 Ob 37/17k [</a:t>
            </a:r>
            <a:r>
              <a:rPr lang="de-DE" dirty="0" err="1"/>
              <a:t>ErwGr</a:t>
            </a:r>
            <a:r>
              <a:rPr lang="de-DE" dirty="0"/>
              <a:t> 3.] </a:t>
            </a:r>
            <a:r>
              <a:rPr lang="de-DE" dirty="0" err="1"/>
              <a:t>GesRZ</a:t>
            </a:r>
            <a:r>
              <a:rPr lang="de-DE" dirty="0"/>
              <a:t> 2017, 269 [Csoklich] = JEV 2017, 165/14 [</a:t>
            </a:r>
            <a:r>
              <a:rPr lang="de-DE" dirty="0" err="1"/>
              <a:t>Klampfl</a:t>
            </a:r>
            <a:r>
              <a:rPr lang="de-DE" dirty="0"/>
              <a:t>, 170]; </a:t>
            </a:r>
            <a:r>
              <a:rPr lang="de-DE" dirty="0" err="1"/>
              <a:t>vgl</a:t>
            </a:r>
            <a:r>
              <a:rPr lang="de-DE" dirty="0"/>
              <a:t> auch 6 Ob 271/03a).</a:t>
            </a:r>
          </a:p>
          <a:p>
            <a:r>
              <a:rPr lang="de-DE" sz="1500" dirty="0"/>
              <a:t>In diesen Fällen wurde allerdings – im Gegensatz zur hier zu beurteilenden Sachlage – jeweils die Eintragung </a:t>
            </a:r>
            <a:r>
              <a:rPr lang="de-DE" sz="1500" b="1" dirty="0"/>
              <a:t>einzelner</a:t>
            </a:r>
            <a:r>
              <a:rPr lang="de-DE" sz="1500" dirty="0"/>
              <a:t> geänderter </a:t>
            </a:r>
            <a:r>
              <a:rPr lang="de-DE" sz="1500" b="1" dirty="0"/>
              <a:t>Bestimmungen</a:t>
            </a:r>
            <a:r>
              <a:rPr lang="de-DE" sz="1500" dirty="0"/>
              <a:t> von Gesellschaftsverträgen bzw Stiftungsurkunden begehrt, nicht aber die Eintragung deren </a:t>
            </a:r>
            <a:r>
              <a:rPr lang="de-DE" sz="1500" b="1" dirty="0"/>
              <a:t>Neufassung</a:t>
            </a:r>
            <a:r>
              <a:rPr lang="de-DE" sz="1500" dirty="0"/>
              <a:t> mit inhaltlich (teilweise) unveränderten Klauseln. Für einen solchen Fall ist jedoch mit </a:t>
            </a:r>
            <a:r>
              <a:rPr lang="de-DE" sz="1500" i="1" dirty="0" err="1"/>
              <a:t>Birnbauer</a:t>
            </a:r>
            <a:r>
              <a:rPr lang="de-DE" sz="1500" dirty="0"/>
              <a:t> (Neufassung eines GmbH-Gesellschaftsvertrags, </a:t>
            </a:r>
            <a:r>
              <a:rPr lang="de-DE" sz="1500" dirty="0" err="1"/>
              <a:t>GeS</a:t>
            </a:r>
            <a:r>
              <a:rPr lang="de-DE" sz="1500" dirty="0"/>
              <a:t> 2013, 507 [509]) und aus Vertrauensschutzgründen zugunsten von Gläubigern davon auszugehen, dass dem Firmenbuchgericht eine Prüfungskompetenz hinsichtlich des </a:t>
            </a:r>
            <a:r>
              <a:rPr lang="de-DE" sz="1500" b="1" dirty="0"/>
              <a:t>gesamten, neu gefassten Gesellschaftsvertrags </a:t>
            </a:r>
            <a:r>
              <a:rPr lang="de-DE" sz="1500" dirty="0"/>
              <a:t>zukommt, auch wenn diese inhaltlich nicht geänderte Bestimmungen betrifft.</a:t>
            </a:r>
          </a:p>
          <a:p>
            <a:pPr lvl="1"/>
            <a:r>
              <a:rPr lang="de-DE" dirty="0"/>
              <a:t>6 Ob 100/19b </a:t>
            </a:r>
          </a:p>
          <a:p>
            <a:endParaRPr lang="de-DE" dirty="0"/>
          </a:p>
        </p:txBody>
      </p:sp>
      <p:sp>
        <p:nvSpPr>
          <p:cNvPr id="3" name="Titel 2">
            <a:extLst>
              <a:ext uri="{FF2B5EF4-FFF2-40B4-BE49-F238E27FC236}">
                <a16:creationId xmlns:a16="http://schemas.microsoft.com/office/drawing/2014/main" id="{22A8D9EC-E828-6D67-62A6-C1DA018AD8C1}"/>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960B80DB-0745-8ED6-D916-EC026C3559C9}"/>
              </a:ext>
            </a:extLst>
          </p:cNvPr>
          <p:cNvSpPr>
            <a:spLocks noGrp="1"/>
          </p:cNvSpPr>
          <p:nvPr>
            <p:ph type="sldNum" sz="quarter" idx="4"/>
          </p:nvPr>
        </p:nvSpPr>
        <p:spPr/>
        <p:txBody>
          <a:bodyPr/>
          <a:lstStyle/>
          <a:p>
            <a:fld id="{BE3DC40E-DBBE-4E2D-9EEC-FBF0DA0E9179}" type="slidenum">
              <a:rPr lang="en-GB" smtClean="0"/>
              <a:pPr/>
              <a:t>22</a:t>
            </a:fld>
            <a:endParaRPr lang="en-GB" dirty="0"/>
          </a:p>
        </p:txBody>
      </p:sp>
    </p:spTree>
    <p:extLst>
      <p:ext uri="{BB962C8B-B14F-4D97-AF65-F5344CB8AC3E}">
        <p14:creationId xmlns:p14="http://schemas.microsoft.com/office/powerpoint/2010/main" val="11894165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3.4. Geltendmachung</a:t>
            </a:r>
          </a:p>
        </p:txBody>
      </p:sp>
      <p:sp>
        <p:nvSpPr>
          <p:cNvPr id="4" name="Foliennummernplatzhalter 3"/>
          <p:cNvSpPr>
            <a:spLocks noGrp="1"/>
          </p:cNvSpPr>
          <p:nvPr>
            <p:ph type="sldNum" sz="quarter" idx="4"/>
          </p:nvPr>
        </p:nvSpPr>
        <p:spPr/>
        <p:txBody>
          <a:bodyPr/>
          <a:lstStyle/>
          <a:p>
            <a:fld id="{BE3DC40E-DBBE-4E2D-9EEC-FBF0DA0E9179}" type="slidenum">
              <a:rPr lang="en-GB" smtClean="0"/>
              <a:pPr/>
              <a:t>23</a:t>
            </a:fld>
            <a:endParaRPr lang="en-GB" dirty="0"/>
          </a:p>
        </p:txBody>
      </p:sp>
      <p:sp>
        <p:nvSpPr>
          <p:cNvPr id="5" name="Inhaltsplatzhalter 2">
            <a:extLst>
              <a:ext uri="{FF2B5EF4-FFF2-40B4-BE49-F238E27FC236}">
                <a16:creationId xmlns:a16="http://schemas.microsoft.com/office/drawing/2014/main" id="{CDD9C6E5-E810-4806-A8B3-FDF63C9C3DFC}"/>
              </a:ext>
            </a:extLst>
          </p:cNvPr>
          <p:cNvSpPr>
            <a:spLocks noGrp="1"/>
          </p:cNvSpPr>
          <p:nvPr>
            <p:ph idx="1"/>
          </p:nvPr>
        </p:nvSpPr>
        <p:spPr>
          <a:xfrm>
            <a:off x="462019" y="1548483"/>
            <a:ext cx="7776048" cy="3656657"/>
          </a:xfrm>
        </p:spPr>
        <p:txBody>
          <a:bodyPr>
            <a:normAutofit/>
          </a:bodyPr>
          <a:lstStyle/>
          <a:p>
            <a:r>
              <a:rPr lang="de-AT" sz="1400" b="1" dirty="0"/>
              <a:t>Geltendmachung: </a:t>
            </a:r>
            <a:r>
              <a:rPr lang="de-AT" sz="1400" dirty="0"/>
              <a:t>Durch GF, kein Beschluss der Generalversammlung erforderlich</a:t>
            </a:r>
          </a:p>
          <a:p>
            <a:pPr lvl="1"/>
            <a:r>
              <a:rPr lang="de-AT" sz="1400" dirty="0"/>
              <a:t>6 Ob 72/16f; 6 Ob 190/18m; 6 Ob 219/18a</a:t>
            </a:r>
            <a:endParaRPr lang="de-DE" sz="1400" dirty="0"/>
          </a:p>
        </p:txBody>
      </p:sp>
    </p:spTree>
    <p:extLst>
      <p:ext uri="{BB962C8B-B14F-4D97-AF65-F5344CB8AC3E}">
        <p14:creationId xmlns:p14="http://schemas.microsoft.com/office/powerpoint/2010/main" val="1040025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DF018D4-E645-844B-C7CD-DD28D9D710A6}"/>
              </a:ext>
            </a:extLst>
          </p:cNvPr>
          <p:cNvSpPr>
            <a:spLocks noGrp="1"/>
          </p:cNvSpPr>
          <p:nvPr>
            <p:ph idx="1"/>
          </p:nvPr>
        </p:nvSpPr>
        <p:spPr/>
        <p:txBody>
          <a:bodyPr/>
          <a:lstStyle/>
          <a:p>
            <a:r>
              <a:rPr lang="de-DE" sz="1400" dirty="0"/>
              <a:t>Allein die Tatsache, dass die Prüfung des Verbots der  Einlagenrückgewähr im Schiedsverfahren </a:t>
            </a:r>
            <a:r>
              <a:rPr lang="de-DE" sz="1400" b="1" dirty="0"/>
              <a:t>nicht</a:t>
            </a:r>
            <a:r>
              <a:rPr lang="de-DE" sz="1400" dirty="0"/>
              <a:t> unter Beteiligung </a:t>
            </a:r>
            <a:r>
              <a:rPr lang="de-DE" sz="1400" b="1" dirty="0"/>
              <a:t>sämtlicher Aktionäre </a:t>
            </a:r>
            <a:r>
              <a:rPr lang="de-DE" sz="1400" dirty="0"/>
              <a:t>der davon betroffenen Gesellschaft (= Schiedsbeklagten bzw Aufhebungsklägerin) vorgenommen wurde, hat jedenfalls keine Verletzung der Grundwertungen der österreichischen Rechtsordnung in unerträglicher Weise zur Folge. </a:t>
            </a:r>
          </a:p>
          <a:p>
            <a:r>
              <a:rPr lang="de-DE" sz="1400" dirty="0"/>
              <a:t>In zahlreichen höchstgerichtlichen Entscheidungen wird diese Frage ohne Prozessbeteiligung sämtlicher Gesellschafter (einer Kapitalgesellschaft) geprüft (</a:t>
            </a:r>
            <a:r>
              <a:rPr lang="de-DE" sz="1400" dirty="0" err="1"/>
              <a:t>zB</a:t>
            </a:r>
            <a:r>
              <a:rPr lang="de-DE" sz="1400" dirty="0"/>
              <a:t> 6 Ob 132/10w; 6 Ob 48/12w; 6 Ob 14/14y; 6 Ob 198/15h; 6 Ob 232/16k; 6 Ob 195/18x).</a:t>
            </a:r>
          </a:p>
          <a:p>
            <a:pPr lvl="1"/>
            <a:r>
              <a:rPr lang="de-DE" sz="1400" dirty="0"/>
              <a:t>18 </a:t>
            </a:r>
            <a:r>
              <a:rPr lang="de-DE" sz="1400" dirty="0" err="1"/>
              <a:t>OCg</a:t>
            </a:r>
            <a:r>
              <a:rPr lang="de-DE" sz="1400" dirty="0"/>
              <a:t> 1/20a</a:t>
            </a:r>
          </a:p>
          <a:p>
            <a:endParaRPr lang="de-DE" dirty="0"/>
          </a:p>
          <a:p>
            <a:endParaRPr lang="de-DE" dirty="0"/>
          </a:p>
          <a:p>
            <a:endParaRPr lang="de-DE" dirty="0"/>
          </a:p>
        </p:txBody>
      </p:sp>
      <p:sp>
        <p:nvSpPr>
          <p:cNvPr id="3" name="Titel 2">
            <a:extLst>
              <a:ext uri="{FF2B5EF4-FFF2-40B4-BE49-F238E27FC236}">
                <a16:creationId xmlns:a16="http://schemas.microsoft.com/office/drawing/2014/main" id="{DE34E170-E54A-D2FE-8093-5F130134128F}"/>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92898BC5-B36C-8744-E8CF-8876CE4C16DB}"/>
              </a:ext>
            </a:extLst>
          </p:cNvPr>
          <p:cNvSpPr>
            <a:spLocks noGrp="1"/>
          </p:cNvSpPr>
          <p:nvPr>
            <p:ph type="sldNum" sz="quarter" idx="4"/>
          </p:nvPr>
        </p:nvSpPr>
        <p:spPr/>
        <p:txBody>
          <a:bodyPr/>
          <a:lstStyle/>
          <a:p>
            <a:fld id="{BE3DC40E-DBBE-4E2D-9EEC-FBF0DA0E9179}" type="slidenum">
              <a:rPr lang="en-GB" smtClean="0"/>
              <a:pPr/>
              <a:t>24</a:t>
            </a:fld>
            <a:endParaRPr lang="en-GB" dirty="0"/>
          </a:p>
        </p:txBody>
      </p:sp>
    </p:spTree>
    <p:extLst>
      <p:ext uri="{BB962C8B-B14F-4D97-AF65-F5344CB8AC3E}">
        <p14:creationId xmlns:p14="http://schemas.microsoft.com/office/powerpoint/2010/main" val="8152614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25</a:t>
            </a:fld>
            <a:endParaRPr lang="en-GB" dirty="0"/>
          </a:p>
        </p:txBody>
      </p:sp>
      <p:sp>
        <p:nvSpPr>
          <p:cNvPr id="5" name="Inhaltsplatzhalter 2">
            <a:extLst>
              <a:ext uri="{FF2B5EF4-FFF2-40B4-BE49-F238E27FC236}">
                <a16:creationId xmlns:a16="http://schemas.microsoft.com/office/drawing/2014/main" id="{C238EB7E-0362-4C98-9D52-E650710080B3}"/>
              </a:ext>
            </a:extLst>
          </p:cNvPr>
          <p:cNvSpPr>
            <a:spLocks noGrp="1"/>
          </p:cNvSpPr>
          <p:nvPr>
            <p:ph idx="1"/>
          </p:nvPr>
        </p:nvSpPr>
        <p:spPr>
          <a:xfrm>
            <a:off x="462019" y="1548483"/>
            <a:ext cx="7776048" cy="3656657"/>
          </a:xfrm>
        </p:spPr>
        <p:txBody>
          <a:bodyPr>
            <a:normAutofit/>
          </a:bodyPr>
          <a:lstStyle/>
          <a:p>
            <a:r>
              <a:rPr lang="de-DE" sz="1400" dirty="0"/>
              <a:t>Gegenüber der </a:t>
            </a:r>
            <a:r>
              <a:rPr lang="de-DE" sz="1400" b="1" dirty="0"/>
              <a:t>Anfechtung</a:t>
            </a:r>
            <a:r>
              <a:rPr lang="de-DE" sz="1400" dirty="0"/>
              <a:t> der </a:t>
            </a:r>
            <a:r>
              <a:rPr lang="de-DE" sz="1400" b="1" dirty="0"/>
              <a:t>Einlagenleistung des Gesellschafters </a:t>
            </a:r>
            <a:r>
              <a:rPr lang="de-DE" sz="1400" dirty="0"/>
              <a:t>einer Kapitalgesellschaft durch den Masseverwalter im Insolvenzverfahren des Gesellschafters kann sich die Gesellschaft nicht auf die Kapitalerhaltungsregeln, insbesondere das Verbot der Einlagenrückgewähr berufen.</a:t>
            </a:r>
          </a:p>
          <a:p>
            <a:pPr lvl="1"/>
            <a:r>
              <a:rPr lang="de-DE" sz="1400" dirty="0"/>
              <a:t>3 Ob 51/10m </a:t>
            </a:r>
          </a:p>
        </p:txBody>
      </p:sp>
    </p:spTree>
    <p:extLst>
      <p:ext uri="{BB962C8B-B14F-4D97-AF65-F5344CB8AC3E}">
        <p14:creationId xmlns:p14="http://schemas.microsoft.com/office/powerpoint/2010/main" val="39908223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1B6F3A-7F84-4DB8-F247-FD9AF39ED574}"/>
              </a:ext>
            </a:extLst>
          </p:cNvPr>
          <p:cNvSpPr>
            <a:spLocks noGrp="1"/>
          </p:cNvSpPr>
          <p:nvPr>
            <p:ph idx="1"/>
          </p:nvPr>
        </p:nvSpPr>
        <p:spPr/>
        <p:txBody>
          <a:bodyPr>
            <a:normAutofit/>
          </a:bodyPr>
          <a:lstStyle/>
          <a:p>
            <a:r>
              <a:rPr lang="de-DE" sz="1400" dirty="0"/>
              <a:t>Die Gerichtsstandsvereinbarung im vorliegenden Fall </a:t>
            </a:r>
            <a:r>
              <a:rPr lang="de-DE" sz="1400" b="1" dirty="0"/>
              <a:t>unwirksam</a:t>
            </a:r>
            <a:r>
              <a:rPr lang="de-DE" sz="1400" dirty="0"/>
              <a:t>. </a:t>
            </a:r>
          </a:p>
          <a:p>
            <a:r>
              <a:rPr lang="de-DE" sz="1400" dirty="0"/>
              <a:t>Zwar erstreckt sich die Unwirksamkeit des Hauptvertrags nicht automatisch auch auf die darin enthaltene </a:t>
            </a:r>
            <a:r>
              <a:rPr lang="de-DE" sz="1400" dirty="0" err="1"/>
              <a:t>Gerichtsstandsklausel</a:t>
            </a:r>
            <a:r>
              <a:rPr lang="de-DE" sz="1400" dirty="0"/>
              <a:t> („Autonomie der Gerichtsstandsvereinbarung“)</a:t>
            </a:r>
          </a:p>
          <a:p>
            <a:r>
              <a:rPr lang="de-DE" sz="1400" dirty="0"/>
              <a:t>. Eine Ausnahme von diesem Grundsatz kann sich aber ergeben, wenn die Gerichtsstandsvereinbarung selbst nicht wirksam zustande gekommen ist, etwa weil die Gerichtsstandsvereinbarung und der Hauptvertrag an demselben Wirksamkeitsmangel leiden und somit „Fehleridentität“ vorliegt.</a:t>
            </a:r>
          </a:p>
          <a:p>
            <a:r>
              <a:rPr lang="de-DE" sz="1400" dirty="0"/>
              <a:t>6 Ob 202/19b</a:t>
            </a:r>
          </a:p>
          <a:p>
            <a:r>
              <a:rPr lang="de-DE" sz="1400" dirty="0" err="1"/>
              <a:t>Vgl</a:t>
            </a:r>
            <a:r>
              <a:rPr lang="de-DE" sz="1400" dirty="0"/>
              <a:t> aber 6 Ob 236/21f (bloß innerstaatliche Zuständigkeitsänderung)</a:t>
            </a:r>
          </a:p>
          <a:p>
            <a:endParaRPr lang="de-DE" dirty="0"/>
          </a:p>
        </p:txBody>
      </p:sp>
      <p:sp>
        <p:nvSpPr>
          <p:cNvPr id="3" name="Titel 2">
            <a:extLst>
              <a:ext uri="{FF2B5EF4-FFF2-40B4-BE49-F238E27FC236}">
                <a16:creationId xmlns:a16="http://schemas.microsoft.com/office/drawing/2014/main" id="{58958953-1F5C-3465-27BD-5F9451C00A64}"/>
              </a:ext>
            </a:extLst>
          </p:cNvPr>
          <p:cNvSpPr>
            <a:spLocks noGrp="1"/>
          </p:cNvSpPr>
          <p:nvPr>
            <p:ph type="title"/>
          </p:nvPr>
        </p:nvSpPr>
        <p:spPr/>
        <p:txBody>
          <a:bodyPr>
            <a:normAutofit/>
          </a:bodyPr>
          <a:lstStyle/>
          <a:p>
            <a:r>
              <a:rPr lang="de-DE" sz="1800" dirty="0"/>
              <a:t>3.5. Gerichtsstandsvereinbarung</a:t>
            </a:r>
          </a:p>
        </p:txBody>
      </p:sp>
      <p:sp>
        <p:nvSpPr>
          <p:cNvPr id="4" name="Foliennummernplatzhalter 3">
            <a:extLst>
              <a:ext uri="{FF2B5EF4-FFF2-40B4-BE49-F238E27FC236}">
                <a16:creationId xmlns:a16="http://schemas.microsoft.com/office/drawing/2014/main" id="{96CC34B2-6D08-A7C6-527F-FD77B9A800CE}"/>
              </a:ext>
            </a:extLst>
          </p:cNvPr>
          <p:cNvSpPr>
            <a:spLocks noGrp="1"/>
          </p:cNvSpPr>
          <p:nvPr>
            <p:ph type="sldNum" sz="quarter" idx="4"/>
          </p:nvPr>
        </p:nvSpPr>
        <p:spPr/>
        <p:txBody>
          <a:bodyPr/>
          <a:lstStyle/>
          <a:p>
            <a:fld id="{BE3DC40E-DBBE-4E2D-9EEC-FBF0DA0E9179}" type="slidenum">
              <a:rPr lang="en-GB" smtClean="0"/>
              <a:pPr/>
              <a:t>26</a:t>
            </a:fld>
            <a:endParaRPr lang="en-GB" dirty="0"/>
          </a:p>
        </p:txBody>
      </p:sp>
    </p:spTree>
    <p:extLst>
      <p:ext uri="{BB962C8B-B14F-4D97-AF65-F5344CB8AC3E}">
        <p14:creationId xmlns:p14="http://schemas.microsoft.com/office/powerpoint/2010/main" val="16999748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3.6. Aufrechnung</a:t>
            </a:r>
          </a:p>
        </p:txBody>
      </p:sp>
      <p:sp>
        <p:nvSpPr>
          <p:cNvPr id="4" name="Foliennummernplatzhalter 3"/>
          <p:cNvSpPr>
            <a:spLocks noGrp="1"/>
          </p:cNvSpPr>
          <p:nvPr>
            <p:ph type="sldNum" sz="quarter" idx="4"/>
          </p:nvPr>
        </p:nvSpPr>
        <p:spPr/>
        <p:txBody>
          <a:bodyPr/>
          <a:lstStyle/>
          <a:p>
            <a:fld id="{BE3DC40E-DBBE-4E2D-9EEC-FBF0DA0E9179}" type="slidenum">
              <a:rPr lang="en-GB" smtClean="0"/>
              <a:pPr/>
              <a:t>27</a:t>
            </a:fld>
            <a:endParaRPr lang="en-GB" dirty="0"/>
          </a:p>
        </p:txBody>
      </p:sp>
      <p:sp>
        <p:nvSpPr>
          <p:cNvPr id="5" name="Inhaltsplatzhalter 2">
            <a:extLst>
              <a:ext uri="{FF2B5EF4-FFF2-40B4-BE49-F238E27FC236}">
                <a16:creationId xmlns:a16="http://schemas.microsoft.com/office/drawing/2014/main" id="{E149ADFC-C8D9-4248-A14D-F8453A4C087C}"/>
              </a:ext>
            </a:extLst>
          </p:cNvPr>
          <p:cNvSpPr>
            <a:spLocks noGrp="1"/>
          </p:cNvSpPr>
          <p:nvPr>
            <p:ph idx="1"/>
          </p:nvPr>
        </p:nvSpPr>
        <p:spPr>
          <a:xfrm>
            <a:off x="462019" y="1548483"/>
            <a:ext cx="7776048" cy="3656657"/>
          </a:xfrm>
        </p:spPr>
        <p:txBody>
          <a:bodyPr>
            <a:normAutofit fontScale="92500" lnSpcReduction="10000"/>
          </a:bodyPr>
          <a:lstStyle/>
          <a:p>
            <a:r>
              <a:rPr lang="de-DE" sz="1500" dirty="0"/>
              <a:t>Ebenso wie die ursprüngliche Aufbringung der Stammeinlage nicht durch Aufrechnung erfolgen kann, ist auch eine </a:t>
            </a:r>
            <a:r>
              <a:rPr lang="de-DE" sz="1500" b="1" dirty="0"/>
              <a:t>Aufrechnung</a:t>
            </a:r>
            <a:r>
              <a:rPr lang="de-DE" sz="1500" dirty="0"/>
              <a:t> gegen Ansprüche aus der verbotenen Rückgewähr von Einlagen </a:t>
            </a:r>
            <a:r>
              <a:rPr lang="de-DE" sz="1500" b="1" dirty="0"/>
              <a:t>nicht zulässig. </a:t>
            </a:r>
          </a:p>
          <a:p>
            <a:pPr lvl="1"/>
            <a:r>
              <a:rPr lang="de-DE" dirty="0"/>
              <a:t>Der Zweck des § 83 GmbHG liegt darin, der Gesellschaft das ihr entzogene Kapital alsbald wieder zu verschaffen (RIS-Justiz RS0130869). </a:t>
            </a:r>
          </a:p>
          <a:p>
            <a:pPr lvl="1"/>
            <a:r>
              <a:rPr lang="de-DE" dirty="0"/>
              <a:t>Neben § 83 GmbHG, der einen Rückforderungsanspruch der Gesellschaft bei verbotener Einlagenrückgewähr vorsieht, kann sich die Gesellschaft auch auf allgemeines Bereicherungsrecht stützen (RIS-Justiz RS0128167). </a:t>
            </a:r>
          </a:p>
          <a:p>
            <a:pPr lvl="1"/>
            <a:r>
              <a:rPr lang="de-DE" dirty="0"/>
              <a:t>In 6 Ob 206/17p wurde klargestellt, dass das zu § 83 GmbHG entwickelte Aufrechnungsverbot nicht auf einen auf </a:t>
            </a:r>
            <a:r>
              <a:rPr lang="de-DE" b="1" dirty="0"/>
              <a:t>allgemeines Bereicherungsrecht </a:t>
            </a:r>
            <a:r>
              <a:rPr lang="de-DE" dirty="0"/>
              <a:t>gestützten Rückforderungsanspruch übertragen werden kann. Stützt sich somit die Gesellschaft auf § 83 GmbHG, dann kann der Gesellschafter gegen den Rückforderungsanspruch nicht aufrechnen; stützt sich die Gesellschaft hingegen auf allgemeines Bereicherungsrecht, dann besteht kein Aufrechnungsverbot.</a:t>
            </a:r>
          </a:p>
          <a:p>
            <a:pPr lvl="2"/>
            <a:r>
              <a:rPr lang="de-DE" dirty="0"/>
              <a:t>6 Ob 180/18s</a:t>
            </a:r>
          </a:p>
          <a:p>
            <a:r>
              <a:rPr lang="de-DE" sz="1500" b="1" dirty="0">
                <a:solidFill>
                  <a:srgbClr val="FF0000"/>
                </a:solidFill>
              </a:rPr>
              <a:t>Beachte:</a:t>
            </a:r>
            <a:r>
              <a:rPr lang="de-DE" sz="1500" dirty="0"/>
              <a:t> Die </a:t>
            </a:r>
            <a:r>
              <a:rPr lang="de-DE" sz="1500" b="1" dirty="0"/>
              <a:t>Gesellschaft</a:t>
            </a:r>
            <a:r>
              <a:rPr lang="de-DE" sz="1500" dirty="0"/>
              <a:t> selbst </a:t>
            </a:r>
            <a:r>
              <a:rPr lang="de-DE" sz="1500" b="1" dirty="0"/>
              <a:t>kann</a:t>
            </a:r>
            <a:r>
              <a:rPr lang="de-DE" sz="1500" dirty="0"/>
              <a:t> aber </a:t>
            </a:r>
            <a:r>
              <a:rPr lang="de-DE" sz="1500" i="1" dirty="0"/>
              <a:t>mit</a:t>
            </a:r>
            <a:r>
              <a:rPr lang="de-DE" sz="1500" dirty="0"/>
              <a:t> dem Rückforderungsanspruch </a:t>
            </a:r>
            <a:r>
              <a:rPr lang="de-DE" sz="1500" b="1" dirty="0"/>
              <a:t>aufrechnen</a:t>
            </a:r>
            <a:r>
              <a:rPr lang="de-DE" sz="1500" dirty="0"/>
              <a:t> (6 Ob 84/17x; 6 Ob 128/17t)</a:t>
            </a:r>
          </a:p>
        </p:txBody>
      </p:sp>
    </p:spTree>
    <p:extLst>
      <p:ext uri="{BB962C8B-B14F-4D97-AF65-F5344CB8AC3E}">
        <p14:creationId xmlns:p14="http://schemas.microsoft.com/office/powerpoint/2010/main" val="22710357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2AEBDDE-328E-8491-55DA-F6822E1B378C}"/>
              </a:ext>
            </a:extLst>
          </p:cNvPr>
          <p:cNvSpPr>
            <a:spLocks noGrp="1"/>
          </p:cNvSpPr>
          <p:nvPr>
            <p:ph idx="1"/>
          </p:nvPr>
        </p:nvSpPr>
        <p:spPr/>
        <p:txBody>
          <a:bodyPr/>
          <a:lstStyle/>
          <a:p>
            <a:r>
              <a:rPr lang="de-DE" sz="1400" dirty="0"/>
              <a:t>Aus einem Rechtsgeschäft, das ex lege nichtig ist, kann </a:t>
            </a:r>
            <a:r>
              <a:rPr lang="de-DE" sz="1400" b="1" dirty="0"/>
              <a:t>kein ausschüttbarer Gewinn </a:t>
            </a:r>
            <a:r>
              <a:rPr lang="de-DE" sz="1400" dirty="0"/>
              <a:t>entstehen, weshalb keine Forderung begründet wird, die in weiterer Folge dazu führen soll, dass das – eben nichtige – Rechtsgeschäft geheilt wird. </a:t>
            </a:r>
          </a:p>
          <a:p>
            <a:pPr lvl="1"/>
            <a:r>
              <a:rPr lang="de-DE" sz="1400" dirty="0"/>
              <a:t>6 Ob 207/20i</a:t>
            </a:r>
          </a:p>
          <a:p>
            <a:endParaRPr lang="de-DE" dirty="0"/>
          </a:p>
        </p:txBody>
      </p:sp>
      <p:sp>
        <p:nvSpPr>
          <p:cNvPr id="3" name="Titel 2">
            <a:extLst>
              <a:ext uri="{FF2B5EF4-FFF2-40B4-BE49-F238E27FC236}">
                <a16:creationId xmlns:a16="http://schemas.microsoft.com/office/drawing/2014/main" id="{76C4A360-314D-1EBD-5E68-BCEB1AC3E4CC}"/>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15024039-F7F2-B3DB-DC76-4E7D2EAB01CA}"/>
              </a:ext>
            </a:extLst>
          </p:cNvPr>
          <p:cNvSpPr>
            <a:spLocks noGrp="1"/>
          </p:cNvSpPr>
          <p:nvPr>
            <p:ph type="sldNum" sz="quarter" idx="4"/>
          </p:nvPr>
        </p:nvSpPr>
        <p:spPr/>
        <p:txBody>
          <a:bodyPr/>
          <a:lstStyle/>
          <a:p>
            <a:fld id="{BE3DC40E-DBBE-4E2D-9EEC-FBF0DA0E9179}" type="slidenum">
              <a:rPr lang="en-GB" smtClean="0"/>
              <a:pPr/>
              <a:t>28</a:t>
            </a:fld>
            <a:endParaRPr lang="en-GB" dirty="0"/>
          </a:p>
        </p:txBody>
      </p:sp>
    </p:spTree>
    <p:extLst>
      <p:ext uri="{BB962C8B-B14F-4D97-AF65-F5344CB8AC3E}">
        <p14:creationId xmlns:p14="http://schemas.microsoft.com/office/powerpoint/2010/main" val="4818637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BA15BF-051F-BD8B-4EE0-4F7DB473075E}"/>
              </a:ext>
            </a:extLst>
          </p:cNvPr>
          <p:cNvSpPr>
            <a:spLocks noGrp="1"/>
          </p:cNvSpPr>
          <p:nvPr>
            <p:ph idx="1"/>
          </p:nvPr>
        </p:nvSpPr>
        <p:spPr/>
        <p:txBody>
          <a:bodyPr>
            <a:normAutofit/>
          </a:bodyPr>
          <a:lstStyle/>
          <a:p>
            <a:r>
              <a:rPr lang="de-DE" sz="1400" dirty="0"/>
              <a:t>Der </a:t>
            </a:r>
            <a:r>
              <a:rPr lang="de-DE" sz="1400" b="1" dirty="0"/>
              <a:t>Abschlussprüfer</a:t>
            </a:r>
            <a:r>
              <a:rPr lang="de-DE" sz="1400" dirty="0"/>
              <a:t> unterliegt einer Redepflicht </a:t>
            </a:r>
            <a:r>
              <a:rPr lang="de-DE" sz="1400" dirty="0" err="1"/>
              <a:t>iSd</a:t>
            </a:r>
            <a:r>
              <a:rPr lang="de-DE" sz="1400" dirty="0"/>
              <a:t> § 273 UGB, wenn sich schwerwiegende Verstöße der gesetzlichen Vertreter oder von Arbeitnehmern gegen Gesetz, Gesellschaftsvertrag oder Satzung erkennen lassen. </a:t>
            </a:r>
          </a:p>
          <a:p>
            <a:pPr lvl="1"/>
            <a:r>
              <a:rPr lang="de-DE" sz="1400" dirty="0"/>
              <a:t>Relevant sind vor allem Verstöße gegen unternehmens- und gesellschaftsrechtliche Normen, so etwa Verstöße gegen das Verbot der Einlagenrückgewähr. </a:t>
            </a:r>
          </a:p>
          <a:p>
            <a:r>
              <a:rPr lang="de-DE" sz="1400" dirty="0"/>
              <a:t>Keine Rechtswidrigkeit besteht, wenn eine Frage in bilanzrechtlicher, betriebswirtschaftlicher oder prüfungstechnischer Sicht strittig ist und der Abschlussprüfer eine </a:t>
            </a:r>
            <a:r>
              <a:rPr lang="de-DE" sz="1400" b="1" dirty="0"/>
              <a:t>objektiv vernünftige Rechtsmeinung </a:t>
            </a:r>
            <a:r>
              <a:rPr lang="de-DE" sz="1400" dirty="0"/>
              <a:t>vertreten hat. </a:t>
            </a:r>
          </a:p>
          <a:p>
            <a:pPr lvl="1"/>
            <a:r>
              <a:rPr lang="de-DE" sz="1400" dirty="0"/>
              <a:t>Wenn der Abschlussprüfer einem </a:t>
            </a:r>
            <a:r>
              <a:rPr lang="de-DE" sz="1400" b="1" dirty="0"/>
              <a:t>Rechtsirrtum</a:t>
            </a:r>
            <a:r>
              <a:rPr lang="de-DE" sz="1400" dirty="0"/>
              <a:t> unterliegt, der durch Anwendung der erforderlichen Sorgfalt (fachgerechte Recherche) vermieden hätte werden können, greift die Haftung des § 275 UGB aber jedenfalls ein. </a:t>
            </a:r>
          </a:p>
          <a:p>
            <a:pPr lvl="1"/>
            <a:r>
              <a:rPr lang="de-DE" sz="1400" dirty="0"/>
              <a:t>6 Ob 207/20i = SZ 2021/12</a:t>
            </a:r>
          </a:p>
          <a:p>
            <a:pPr lvl="1"/>
            <a:r>
              <a:rPr lang="de-DE" sz="1400" dirty="0" err="1"/>
              <a:t>Vgl</a:t>
            </a:r>
            <a:r>
              <a:rPr lang="de-DE" sz="1400" dirty="0"/>
              <a:t> auch 6 Ob 22/23p (mangelnde Kausalität der Prüferin)</a:t>
            </a:r>
          </a:p>
          <a:p>
            <a:endParaRPr lang="de-DE" dirty="0"/>
          </a:p>
        </p:txBody>
      </p:sp>
      <p:sp>
        <p:nvSpPr>
          <p:cNvPr id="3" name="Titel 2">
            <a:extLst>
              <a:ext uri="{FF2B5EF4-FFF2-40B4-BE49-F238E27FC236}">
                <a16:creationId xmlns:a16="http://schemas.microsoft.com/office/drawing/2014/main" id="{73348CA7-00BB-1668-F884-DF6B2EAF9048}"/>
              </a:ext>
            </a:extLst>
          </p:cNvPr>
          <p:cNvSpPr>
            <a:spLocks noGrp="1"/>
          </p:cNvSpPr>
          <p:nvPr>
            <p:ph type="title"/>
          </p:nvPr>
        </p:nvSpPr>
        <p:spPr/>
        <p:txBody>
          <a:bodyPr>
            <a:normAutofit/>
          </a:bodyPr>
          <a:lstStyle/>
          <a:p>
            <a:r>
              <a:rPr lang="de-DE" sz="1800" dirty="0"/>
              <a:t>3.7. Abschlussprüfer</a:t>
            </a:r>
          </a:p>
        </p:txBody>
      </p:sp>
      <p:sp>
        <p:nvSpPr>
          <p:cNvPr id="4" name="Foliennummernplatzhalter 3">
            <a:extLst>
              <a:ext uri="{FF2B5EF4-FFF2-40B4-BE49-F238E27FC236}">
                <a16:creationId xmlns:a16="http://schemas.microsoft.com/office/drawing/2014/main" id="{2FFD6691-F7AE-B18C-9BC3-D8108DAF884E}"/>
              </a:ext>
            </a:extLst>
          </p:cNvPr>
          <p:cNvSpPr>
            <a:spLocks noGrp="1"/>
          </p:cNvSpPr>
          <p:nvPr>
            <p:ph type="sldNum" sz="quarter" idx="4"/>
          </p:nvPr>
        </p:nvSpPr>
        <p:spPr/>
        <p:txBody>
          <a:bodyPr/>
          <a:lstStyle/>
          <a:p>
            <a:fld id="{BE3DC40E-DBBE-4E2D-9EEC-FBF0DA0E9179}" type="slidenum">
              <a:rPr lang="en-GB" smtClean="0"/>
              <a:pPr/>
              <a:t>29</a:t>
            </a:fld>
            <a:endParaRPr lang="en-GB" dirty="0"/>
          </a:p>
        </p:txBody>
      </p:sp>
    </p:spTree>
    <p:extLst>
      <p:ext uri="{BB962C8B-B14F-4D97-AF65-F5344CB8AC3E}">
        <p14:creationId xmlns:p14="http://schemas.microsoft.com/office/powerpoint/2010/main" val="16496014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2019" y="1165685"/>
            <a:ext cx="7759644" cy="4032833"/>
          </a:xfrm>
        </p:spPr>
        <p:txBody>
          <a:bodyPr>
            <a:noAutofit/>
          </a:bodyPr>
          <a:lstStyle/>
          <a:p>
            <a:pPr marL="342900" indent="-342900">
              <a:buClr>
                <a:schemeClr val="accent3"/>
              </a:buClr>
              <a:buFont typeface="+mj-lt"/>
              <a:buAutoNum type="arabicPeriod"/>
              <a:defRPr/>
            </a:pPr>
            <a:r>
              <a:rPr lang="en-US" altLang="de-DE" sz="1300" dirty="0" err="1"/>
              <a:t>Einleitung</a:t>
            </a:r>
            <a:endParaRPr lang="en-US" altLang="de-DE" sz="1300" dirty="0"/>
          </a:p>
          <a:p>
            <a:pPr marL="342900" indent="-342900">
              <a:buClr>
                <a:schemeClr val="accent3"/>
              </a:buClr>
              <a:buFont typeface="+mj-lt"/>
              <a:buAutoNum type="arabicPeriod"/>
              <a:defRPr/>
            </a:pPr>
            <a:r>
              <a:rPr lang="en-US" altLang="de-DE" sz="1300" dirty="0" err="1"/>
              <a:t>Tatbestand</a:t>
            </a:r>
            <a:endParaRPr lang="en-US" altLang="de-DE" sz="1300" dirty="0"/>
          </a:p>
          <a:p>
            <a:pPr marL="342900" indent="-342900">
              <a:buClr>
                <a:schemeClr val="accent3"/>
              </a:buClr>
              <a:buFont typeface="+mj-lt"/>
              <a:buAutoNum type="arabicPeriod"/>
              <a:defRPr/>
            </a:pPr>
            <a:r>
              <a:rPr lang="en-US" altLang="de-DE" sz="1300" dirty="0" err="1"/>
              <a:t>Rechtsfolgen</a:t>
            </a:r>
            <a:endParaRPr lang="en-US" altLang="de-DE" sz="1300" dirty="0"/>
          </a:p>
          <a:p>
            <a:pPr marL="342900" indent="-342900">
              <a:buClr>
                <a:schemeClr val="accent3"/>
              </a:buClr>
              <a:buFont typeface="+mj-lt"/>
              <a:buAutoNum type="arabicPeriod"/>
              <a:defRPr/>
            </a:pPr>
            <a:r>
              <a:rPr lang="de-DE" altLang="de-DE" sz="1300" dirty="0"/>
              <a:t>Unternehmenserwerb</a:t>
            </a:r>
          </a:p>
          <a:p>
            <a:pPr marL="342900" indent="-342900">
              <a:buClr>
                <a:schemeClr val="accent3"/>
              </a:buClr>
              <a:buFont typeface="+mj-lt"/>
              <a:buAutoNum type="arabicPeriod"/>
              <a:defRPr/>
            </a:pPr>
            <a:r>
              <a:rPr lang="de-DE" altLang="de-DE" sz="1300" dirty="0"/>
              <a:t>Umgründungen</a:t>
            </a:r>
          </a:p>
          <a:p>
            <a:pPr marL="342900" indent="-342900">
              <a:buClr>
                <a:schemeClr val="accent3"/>
              </a:buClr>
              <a:buFont typeface="+mj-lt"/>
              <a:buAutoNum type="arabicPeriod"/>
              <a:defRPr/>
            </a:pPr>
            <a:r>
              <a:rPr lang="en-US" altLang="de-DE" sz="1300" dirty="0" err="1"/>
              <a:t>Auswirkungen</a:t>
            </a:r>
            <a:r>
              <a:rPr lang="en-US" altLang="de-DE" sz="1300" dirty="0"/>
              <a:t> für </a:t>
            </a:r>
            <a:r>
              <a:rPr lang="en-US" altLang="de-DE" sz="1300" dirty="0" err="1"/>
              <a:t>Dritte</a:t>
            </a:r>
            <a:endParaRPr lang="en-US" altLang="de-DE" sz="1300" dirty="0"/>
          </a:p>
          <a:p>
            <a:pPr marL="342900" indent="-342900">
              <a:buClr>
                <a:schemeClr val="accent3"/>
              </a:buClr>
              <a:buFont typeface="+mj-lt"/>
              <a:buAutoNum type="arabicPeriod"/>
              <a:defRPr/>
            </a:pPr>
            <a:r>
              <a:rPr lang="en-US" altLang="de-DE" sz="1300" dirty="0"/>
              <a:t>IPR und IZVR</a:t>
            </a:r>
          </a:p>
          <a:p>
            <a:pPr marL="342900" indent="-342900">
              <a:buClr>
                <a:schemeClr val="accent3"/>
              </a:buClr>
              <a:buFont typeface="+mj-lt"/>
              <a:buAutoNum type="arabicPeriod"/>
              <a:defRPr/>
            </a:pPr>
            <a:r>
              <a:rPr lang="en-US" altLang="de-DE" sz="1300" dirty="0" err="1"/>
              <a:t>Zwischenbilanz</a:t>
            </a:r>
            <a:r>
              <a:rPr lang="en-US" altLang="de-DE" sz="1300" dirty="0"/>
              <a:t>: </a:t>
            </a:r>
            <a:r>
              <a:rPr lang="en-US" altLang="de-DE" sz="1300" dirty="0" err="1"/>
              <a:t>Problemfelder</a:t>
            </a:r>
            <a:endParaRPr lang="en-US" altLang="de-DE" sz="1300" dirty="0"/>
          </a:p>
          <a:p>
            <a:pPr marL="342900" indent="-342900">
              <a:buClr>
                <a:schemeClr val="accent3"/>
              </a:buClr>
              <a:buFont typeface="+mj-lt"/>
              <a:buAutoNum type="arabicPeriod"/>
              <a:defRPr/>
            </a:pPr>
            <a:r>
              <a:rPr lang="en-US" altLang="de-DE" sz="1300" dirty="0" err="1"/>
              <a:t>Ausgewählte</a:t>
            </a:r>
            <a:r>
              <a:rPr lang="en-US" altLang="de-DE" sz="1300" dirty="0"/>
              <a:t> </a:t>
            </a:r>
            <a:r>
              <a:rPr lang="en-US" altLang="de-DE" sz="1300" dirty="0" err="1"/>
              <a:t>Literatur</a:t>
            </a:r>
            <a:endParaRPr lang="de-AT" altLang="de-DE" sz="1300" dirty="0"/>
          </a:p>
        </p:txBody>
      </p:sp>
      <p:sp>
        <p:nvSpPr>
          <p:cNvPr id="3" name="Titel 2"/>
          <p:cNvSpPr>
            <a:spLocks noGrp="1"/>
          </p:cNvSpPr>
          <p:nvPr>
            <p:ph type="title"/>
          </p:nvPr>
        </p:nvSpPr>
        <p:spPr/>
        <p:txBody>
          <a:bodyPr/>
          <a:lstStyle/>
          <a:p>
            <a:r>
              <a:rPr lang="de-AT" dirty="0"/>
              <a:t>Übersicht</a:t>
            </a:r>
          </a:p>
        </p:txBody>
      </p:sp>
      <p:sp>
        <p:nvSpPr>
          <p:cNvPr id="4" name="Foliennummernplatzhalter 3"/>
          <p:cNvSpPr>
            <a:spLocks noGrp="1"/>
          </p:cNvSpPr>
          <p:nvPr>
            <p:ph type="sldNum" sz="quarter" idx="4"/>
          </p:nvPr>
        </p:nvSpPr>
        <p:spPr/>
        <p:txBody>
          <a:bodyPr/>
          <a:lstStyle/>
          <a:p>
            <a:fld id="{BE3DC40E-DBBE-4E2D-9EEC-FBF0DA0E9179}" type="slidenum">
              <a:rPr lang="en-GB" smtClean="0"/>
              <a:pPr/>
              <a:t>3</a:t>
            </a:fld>
            <a:endParaRPr lang="en-GB" dirty="0"/>
          </a:p>
        </p:txBody>
      </p:sp>
    </p:spTree>
    <p:extLst>
      <p:ext uri="{BB962C8B-B14F-4D97-AF65-F5344CB8AC3E}">
        <p14:creationId xmlns:p14="http://schemas.microsoft.com/office/powerpoint/2010/main" val="23814655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4D2174-BEA5-1A61-DEB4-28166D1A0C06}"/>
              </a:ext>
            </a:extLst>
          </p:cNvPr>
          <p:cNvSpPr>
            <a:spLocks noGrp="1"/>
          </p:cNvSpPr>
          <p:nvPr>
            <p:ph idx="1"/>
          </p:nvPr>
        </p:nvSpPr>
        <p:spPr/>
        <p:txBody>
          <a:bodyPr/>
          <a:lstStyle/>
          <a:p>
            <a:r>
              <a:rPr lang="de-DE" sz="1400" dirty="0"/>
              <a:t>Die Klagevertreterin war nicht nur Treuhänderin, sondern nach den Feststellungen auch mit der Vorbereitung und Verfassung des </a:t>
            </a:r>
            <a:r>
              <a:rPr lang="de-DE" sz="1400" b="1" dirty="0"/>
              <a:t>Pfandbestellungsvertrags</a:t>
            </a:r>
            <a:r>
              <a:rPr lang="de-DE" sz="1400" dirty="0"/>
              <a:t> beauftragt. </a:t>
            </a:r>
          </a:p>
          <a:p>
            <a:r>
              <a:rPr lang="de-DE" sz="1400" dirty="0"/>
              <a:t>Diesfalls ist aber ein Rechtsanwalt, der für eine GmbH auftragsgemäß eine Pfandbestellungsurkunde errichten soll, die eine </a:t>
            </a:r>
            <a:r>
              <a:rPr lang="de-DE" sz="1400" b="1" dirty="0"/>
              <a:t>fremde Schuld </a:t>
            </a:r>
            <a:r>
              <a:rPr lang="de-DE" sz="1400" dirty="0"/>
              <a:t>besichern soll, wegen der im Raum stehenden Möglichkeit, die Pfandbestellung könnte gegen das Verbot der  Einlagenrückgewähr  verstoßen, vor allem angesichts der massiven Rechtsfolgen einer verbotenen  Einlagenrückgewähr  (absolute Nichtigkeit [RS0105535; RS0117033]) verpflichtet, diese </a:t>
            </a:r>
            <a:r>
              <a:rPr lang="de-DE" sz="1400" b="1" dirty="0"/>
              <a:t>Verdachtsmomente zu prüfen.</a:t>
            </a:r>
          </a:p>
          <a:p>
            <a:pPr lvl="1"/>
            <a:r>
              <a:rPr lang="de-DE" sz="1400" dirty="0"/>
              <a:t>6 Ob 89/20m</a:t>
            </a:r>
          </a:p>
          <a:p>
            <a:endParaRPr lang="de-DE" dirty="0"/>
          </a:p>
        </p:txBody>
      </p:sp>
      <p:sp>
        <p:nvSpPr>
          <p:cNvPr id="3" name="Titel 2">
            <a:extLst>
              <a:ext uri="{FF2B5EF4-FFF2-40B4-BE49-F238E27FC236}">
                <a16:creationId xmlns:a16="http://schemas.microsoft.com/office/drawing/2014/main" id="{F1012BE6-8FCA-ED2F-02B5-F6944EE56501}"/>
              </a:ext>
            </a:extLst>
          </p:cNvPr>
          <p:cNvSpPr>
            <a:spLocks noGrp="1"/>
          </p:cNvSpPr>
          <p:nvPr>
            <p:ph type="title"/>
          </p:nvPr>
        </p:nvSpPr>
        <p:spPr/>
        <p:txBody>
          <a:bodyPr>
            <a:normAutofit/>
          </a:bodyPr>
          <a:lstStyle/>
          <a:p>
            <a:r>
              <a:rPr lang="de-DE" sz="1800" dirty="0"/>
              <a:t>3.8. Rechtsanwalt</a:t>
            </a:r>
          </a:p>
        </p:txBody>
      </p:sp>
      <p:sp>
        <p:nvSpPr>
          <p:cNvPr id="4" name="Foliennummernplatzhalter 3">
            <a:extLst>
              <a:ext uri="{FF2B5EF4-FFF2-40B4-BE49-F238E27FC236}">
                <a16:creationId xmlns:a16="http://schemas.microsoft.com/office/drawing/2014/main" id="{6AD59F50-3C0C-912F-6312-B246DD78A468}"/>
              </a:ext>
            </a:extLst>
          </p:cNvPr>
          <p:cNvSpPr>
            <a:spLocks noGrp="1"/>
          </p:cNvSpPr>
          <p:nvPr>
            <p:ph type="sldNum" sz="quarter" idx="4"/>
          </p:nvPr>
        </p:nvSpPr>
        <p:spPr/>
        <p:txBody>
          <a:bodyPr/>
          <a:lstStyle/>
          <a:p>
            <a:fld id="{BE3DC40E-DBBE-4E2D-9EEC-FBF0DA0E9179}" type="slidenum">
              <a:rPr lang="en-GB" smtClean="0"/>
              <a:pPr/>
              <a:t>30</a:t>
            </a:fld>
            <a:endParaRPr lang="en-GB" dirty="0"/>
          </a:p>
        </p:txBody>
      </p:sp>
    </p:spTree>
    <p:extLst>
      <p:ext uri="{BB962C8B-B14F-4D97-AF65-F5344CB8AC3E}">
        <p14:creationId xmlns:p14="http://schemas.microsoft.com/office/powerpoint/2010/main" val="385852056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59126A-B8D7-E623-49C4-98E48F3CB391}"/>
              </a:ext>
            </a:extLst>
          </p:cNvPr>
          <p:cNvSpPr>
            <a:spLocks noGrp="1"/>
          </p:cNvSpPr>
          <p:nvPr>
            <p:ph idx="1"/>
          </p:nvPr>
        </p:nvSpPr>
        <p:spPr>
          <a:xfrm>
            <a:off x="462019" y="1191237"/>
            <a:ext cx="7943750" cy="4007281"/>
          </a:xfrm>
        </p:spPr>
        <p:txBody>
          <a:bodyPr>
            <a:normAutofit fontScale="92500" lnSpcReduction="10000"/>
          </a:bodyPr>
          <a:lstStyle/>
          <a:p>
            <a:r>
              <a:rPr lang="de-DE" sz="1500" dirty="0"/>
              <a:t>Der </a:t>
            </a:r>
            <a:r>
              <a:rPr lang="de-DE" sz="1500" b="1" dirty="0"/>
              <a:t>Rechtsanwalt</a:t>
            </a:r>
            <a:r>
              <a:rPr lang="de-DE" sz="1500" dirty="0"/>
              <a:t> hat gemäß § 9 RAO und § 1009 ABGB die Interessen seines Auftraggebers zu wahren. </a:t>
            </a:r>
          </a:p>
          <a:p>
            <a:r>
              <a:rPr lang="de-DE" sz="1500" dirty="0"/>
              <a:t>Die Belehrungspflicht besteht auch gegenüber solchen Mandanten, die bereits von anderer berufener Seite Rechtsberatung eingeholt haben oder selbst über Rechtskenntnisse und Rechtserfahrung verfügen, wenn sich für den Rechtsanwalt die Unrichtigkeit oder Unvollständigkeit des für die professionelle Erledigung des Geschäftsfalls erforderlichen Wissensstands des Auftraggebers herausstellt.</a:t>
            </a:r>
          </a:p>
          <a:p>
            <a:r>
              <a:rPr lang="de-DE" sz="1500" dirty="0"/>
              <a:t>Es wäre daher an den Beklagten gelegen, ihre Mandantin, deren Vermögensinteressen sie schützen sollten, konkret darauf </a:t>
            </a:r>
            <a:r>
              <a:rPr lang="de-DE" sz="1500" b="1" dirty="0"/>
              <a:t>hinzuweisen</a:t>
            </a:r>
            <a:r>
              <a:rPr lang="de-DE" sz="1500" dirty="0"/>
              <a:t>, dass eine allem Anschein nach gegen § 82 GmbHG verstoßende Zahlung an ihren Gesellschafter zu einem Rückersatzanspruch führen würde, dessen Einbringlichkeit höchst unsicher war. </a:t>
            </a:r>
          </a:p>
          <a:p>
            <a:pPr lvl="1"/>
            <a:r>
              <a:rPr lang="de-DE" dirty="0"/>
              <a:t>Sie hätten unter den hier vorliegenden Umständen auch danach trachten müssen, einen gegen die Kapitalerhaltungsvorschriften verstoßenden Abfluss liquider Mittel der Schuldnerin im Stadium ihrer eigenen drohenden Insolvenz zu verhindern. Dazu hätten sie als ersten Schritt die vom Geschäftsführer angegebenen Gründe für seine Auszahlungsanweisungen </a:t>
            </a:r>
            <a:r>
              <a:rPr lang="de-DE" b="1" dirty="0"/>
              <a:t>hinterfragen</a:t>
            </a:r>
            <a:r>
              <a:rPr lang="de-DE" dirty="0"/>
              <a:t> müssen.</a:t>
            </a:r>
          </a:p>
          <a:p>
            <a:pPr lvl="1"/>
            <a:r>
              <a:rPr lang="de-DE" dirty="0"/>
              <a:t>6 Ob 26/21y</a:t>
            </a:r>
          </a:p>
          <a:p>
            <a:endParaRPr lang="de-DE" dirty="0"/>
          </a:p>
        </p:txBody>
      </p:sp>
      <p:sp>
        <p:nvSpPr>
          <p:cNvPr id="3" name="Titel 2">
            <a:extLst>
              <a:ext uri="{FF2B5EF4-FFF2-40B4-BE49-F238E27FC236}">
                <a16:creationId xmlns:a16="http://schemas.microsoft.com/office/drawing/2014/main" id="{77A8C6D5-B5EC-6D56-4102-9B78A6B1046C}"/>
              </a:ext>
            </a:extLst>
          </p:cNvPr>
          <p:cNvSpPr>
            <a:spLocks noGrp="1"/>
          </p:cNvSpPr>
          <p:nvPr>
            <p:ph type="title"/>
          </p:nvPr>
        </p:nvSpPr>
        <p:spPr/>
        <p:txBody>
          <a:bodyPr>
            <a:normAutofit/>
          </a:bodyPr>
          <a:lstStyle/>
          <a:p>
            <a:endParaRPr lang="de-DE" sz="1800" dirty="0"/>
          </a:p>
        </p:txBody>
      </p:sp>
      <p:sp>
        <p:nvSpPr>
          <p:cNvPr id="4" name="Foliennummernplatzhalter 3">
            <a:extLst>
              <a:ext uri="{FF2B5EF4-FFF2-40B4-BE49-F238E27FC236}">
                <a16:creationId xmlns:a16="http://schemas.microsoft.com/office/drawing/2014/main" id="{9AB80B7F-2BA7-0085-79B7-66D25D6BB43C}"/>
              </a:ext>
            </a:extLst>
          </p:cNvPr>
          <p:cNvSpPr>
            <a:spLocks noGrp="1"/>
          </p:cNvSpPr>
          <p:nvPr>
            <p:ph type="sldNum" sz="quarter" idx="4"/>
          </p:nvPr>
        </p:nvSpPr>
        <p:spPr/>
        <p:txBody>
          <a:bodyPr/>
          <a:lstStyle/>
          <a:p>
            <a:fld id="{BE3DC40E-DBBE-4E2D-9EEC-FBF0DA0E9179}" type="slidenum">
              <a:rPr lang="en-GB" smtClean="0"/>
              <a:pPr/>
              <a:t>31</a:t>
            </a:fld>
            <a:endParaRPr lang="en-GB" dirty="0"/>
          </a:p>
        </p:txBody>
      </p:sp>
    </p:spTree>
    <p:extLst>
      <p:ext uri="{BB962C8B-B14F-4D97-AF65-F5344CB8AC3E}">
        <p14:creationId xmlns:p14="http://schemas.microsoft.com/office/powerpoint/2010/main" val="1399587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4. Unternehmenserwerb</a:t>
            </a:r>
            <a:br>
              <a:rPr lang="de-AT" dirty="0"/>
            </a:br>
            <a:r>
              <a:rPr lang="de-AT" sz="1800" dirty="0"/>
              <a:t>4.1. OGH 20.3.2013, 6 Ob 48/12w</a:t>
            </a:r>
          </a:p>
        </p:txBody>
      </p:sp>
      <p:sp>
        <p:nvSpPr>
          <p:cNvPr id="4" name="Foliennummernplatzhalter 3"/>
          <p:cNvSpPr>
            <a:spLocks noGrp="1"/>
          </p:cNvSpPr>
          <p:nvPr>
            <p:ph type="sldNum" sz="quarter" idx="4"/>
          </p:nvPr>
        </p:nvSpPr>
        <p:spPr/>
        <p:txBody>
          <a:bodyPr/>
          <a:lstStyle/>
          <a:p>
            <a:fld id="{BE3DC40E-DBBE-4E2D-9EEC-FBF0DA0E9179}" type="slidenum">
              <a:rPr lang="en-GB" smtClean="0"/>
              <a:pPr/>
              <a:t>32</a:t>
            </a:fld>
            <a:endParaRPr lang="en-GB" dirty="0"/>
          </a:p>
        </p:txBody>
      </p:sp>
      <p:sp>
        <p:nvSpPr>
          <p:cNvPr id="5" name="Text Box 4"/>
          <p:cNvSpPr txBox="1">
            <a:spLocks noChangeArrowheads="1"/>
          </p:cNvSpPr>
          <p:nvPr/>
        </p:nvSpPr>
        <p:spPr bwMode="auto">
          <a:xfrm>
            <a:off x="4203700" y="4591050"/>
            <a:ext cx="2305050" cy="276225"/>
          </a:xfrm>
          <a:prstGeom prst="rect">
            <a:avLst/>
          </a:prstGeom>
          <a:noFill/>
          <a:ln w="9525">
            <a:noFill/>
            <a:miter lim="800000"/>
            <a:headEnd/>
            <a:tailEnd/>
          </a:ln>
        </p:spPr>
        <p:txBody>
          <a:bodyPr>
            <a:spAutoFit/>
          </a:bodyPr>
          <a:lstStyle/>
          <a:p>
            <a:pPr marL="228600" indent="-228600" algn="ctr">
              <a:spcBef>
                <a:spcPct val="50000"/>
              </a:spcBef>
              <a:buFontTx/>
              <a:buAutoNum type="arabicPeriod"/>
            </a:pPr>
            <a:r>
              <a:rPr lang="de-DE" altLang="de-DE" sz="1200">
                <a:latin typeface="Verdana" pitchFamily="34" charset="0"/>
              </a:rPr>
              <a:t>Kredit</a:t>
            </a:r>
          </a:p>
        </p:txBody>
      </p:sp>
      <p:sp>
        <p:nvSpPr>
          <p:cNvPr id="6" name="Text Box 5"/>
          <p:cNvSpPr txBox="1">
            <a:spLocks noChangeArrowheads="1"/>
          </p:cNvSpPr>
          <p:nvPr/>
        </p:nvSpPr>
        <p:spPr bwMode="auto">
          <a:xfrm>
            <a:off x="1042988" y="1458913"/>
            <a:ext cx="1651000" cy="307975"/>
          </a:xfrm>
          <a:prstGeom prst="rect">
            <a:avLst/>
          </a:prstGeom>
          <a:noFill/>
          <a:ln w="9525">
            <a:noFill/>
            <a:miter lim="800000"/>
            <a:headEnd/>
            <a:tailEnd/>
          </a:ln>
        </p:spPr>
        <p:txBody>
          <a:bodyPr>
            <a:spAutoFit/>
          </a:bodyPr>
          <a:lstStyle/>
          <a:p>
            <a:pPr algn="ctr">
              <a:spcBef>
                <a:spcPct val="50000"/>
              </a:spcBef>
            </a:pPr>
            <a:r>
              <a:rPr lang="de-DE" altLang="de-DE" sz="1400" b="1">
                <a:latin typeface="Verdana" pitchFamily="34" charset="0"/>
              </a:rPr>
              <a:t>A</a:t>
            </a:r>
          </a:p>
        </p:txBody>
      </p:sp>
      <p:sp>
        <p:nvSpPr>
          <p:cNvPr id="7" name="Text Box 8"/>
          <p:cNvSpPr txBox="1">
            <a:spLocks noChangeArrowheads="1"/>
          </p:cNvSpPr>
          <p:nvPr/>
        </p:nvSpPr>
        <p:spPr bwMode="auto">
          <a:xfrm rot="5400000">
            <a:off x="538163" y="3525837"/>
            <a:ext cx="1163638" cy="830263"/>
          </a:xfrm>
          <a:prstGeom prst="rect">
            <a:avLst/>
          </a:prstGeom>
          <a:noFill/>
          <a:ln w="9525">
            <a:noFill/>
            <a:miter lim="800000"/>
            <a:headEnd/>
            <a:tailEnd/>
          </a:ln>
        </p:spPr>
        <p:txBody>
          <a:bodyPr>
            <a:spAutoFit/>
          </a:bodyPr>
          <a:lstStyle/>
          <a:p>
            <a:pPr algn="ctr">
              <a:spcBef>
                <a:spcPct val="50000"/>
              </a:spcBef>
            </a:pPr>
            <a:r>
              <a:rPr lang="de-DE" altLang="de-DE" sz="1200">
                <a:latin typeface="Verdana" pitchFamily="34" charset="0"/>
              </a:rPr>
              <a:t>nachher Verschmelzung up stream</a:t>
            </a:r>
          </a:p>
        </p:txBody>
      </p:sp>
      <p:sp>
        <p:nvSpPr>
          <p:cNvPr id="8" name="Text Box 9"/>
          <p:cNvSpPr txBox="1">
            <a:spLocks noChangeArrowheads="1"/>
          </p:cNvSpPr>
          <p:nvPr/>
        </p:nvSpPr>
        <p:spPr bwMode="auto">
          <a:xfrm rot="5400000">
            <a:off x="2374901" y="3570287"/>
            <a:ext cx="1636712" cy="646113"/>
          </a:xfrm>
          <a:prstGeom prst="rect">
            <a:avLst/>
          </a:prstGeom>
          <a:noFill/>
          <a:ln w="9525">
            <a:noFill/>
            <a:miter lim="800000"/>
            <a:headEnd/>
            <a:tailEnd/>
          </a:ln>
        </p:spPr>
        <p:txBody>
          <a:bodyPr>
            <a:spAutoFit/>
          </a:bodyPr>
          <a:lstStyle/>
          <a:p>
            <a:pPr algn="ctr">
              <a:spcBef>
                <a:spcPct val="50000"/>
              </a:spcBef>
            </a:pPr>
            <a:r>
              <a:rPr lang="de-DE" altLang="de-DE" sz="1200">
                <a:latin typeface="Verdana" pitchFamily="34" charset="0"/>
              </a:rPr>
              <a:t>Schuldübernahme (Vertragsübernahme)</a:t>
            </a:r>
          </a:p>
        </p:txBody>
      </p:sp>
      <p:sp>
        <p:nvSpPr>
          <p:cNvPr id="9" name="Text Box 10"/>
          <p:cNvSpPr txBox="1">
            <a:spLocks noChangeArrowheads="1"/>
          </p:cNvSpPr>
          <p:nvPr/>
        </p:nvSpPr>
        <p:spPr bwMode="auto">
          <a:xfrm>
            <a:off x="679450" y="4591050"/>
            <a:ext cx="2738438" cy="501650"/>
          </a:xfrm>
          <a:prstGeom prst="rect">
            <a:avLst/>
          </a:prstGeom>
          <a:noFill/>
          <a:ln w="9525">
            <a:noFill/>
            <a:miter lim="800000"/>
            <a:headEnd/>
            <a:tailEnd/>
          </a:ln>
        </p:spPr>
        <p:txBody>
          <a:bodyPr>
            <a:spAutoFit/>
          </a:bodyPr>
          <a:lstStyle/>
          <a:p>
            <a:pPr algn="ctr">
              <a:lnSpc>
                <a:spcPct val="95000"/>
              </a:lnSpc>
            </a:pPr>
            <a:r>
              <a:rPr lang="de-DE" altLang="de-DE" sz="1400" b="1">
                <a:latin typeface="Verdana" pitchFamily="34" charset="0"/>
              </a:rPr>
              <a:t>Zielgesellschaft („Tochtergesellschaft“)</a:t>
            </a:r>
          </a:p>
        </p:txBody>
      </p:sp>
      <p:sp>
        <p:nvSpPr>
          <p:cNvPr id="10" name="Text Box 11"/>
          <p:cNvSpPr txBox="1">
            <a:spLocks noChangeArrowheads="1"/>
          </p:cNvSpPr>
          <p:nvPr/>
        </p:nvSpPr>
        <p:spPr bwMode="auto">
          <a:xfrm rot="1565334">
            <a:off x="4608513" y="3421063"/>
            <a:ext cx="2338387" cy="461962"/>
          </a:xfrm>
          <a:prstGeom prst="rect">
            <a:avLst/>
          </a:prstGeom>
          <a:noFill/>
          <a:ln w="9525">
            <a:noFill/>
            <a:miter lim="800000"/>
            <a:headEnd/>
            <a:tailEnd/>
          </a:ln>
        </p:spPr>
        <p:txBody>
          <a:bodyPr>
            <a:spAutoFit/>
          </a:bodyPr>
          <a:lstStyle/>
          <a:p>
            <a:pPr algn="ctr"/>
            <a:r>
              <a:rPr lang="de-DE" altLang="de-DE" sz="1200">
                <a:latin typeface="Verdana" pitchFamily="34" charset="0"/>
              </a:rPr>
              <a:t>2. Kredit            (Auszahlung beider Kredite)</a:t>
            </a:r>
          </a:p>
        </p:txBody>
      </p:sp>
      <p:sp>
        <p:nvSpPr>
          <p:cNvPr id="11" name="Text Box 14"/>
          <p:cNvSpPr txBox="1">
            <a:spLocks noChangeArrowheads="1"/>
          </p:cNvSpPr>
          <p:nvPr/>
        </p:nvSpPr>
        <p:spPr bwMode="auto">
          <a:xfrm>
            <a:off x="850900" y="2593975"/>
            <a:ext cx="2746375" cy="523875"/>
          </a:xfrm>
          <a:prstGeom prst="rect">
            <a:avLst/>
          </a:prstGeom>
          <a:noFill/>
          <a:ln w="9525">
            <a:noFill/>
            <a:miter lim="800000"/>
            <a:headEnd/>
            <a:tailEnd/>
          </a:ln>
        </p:spPr>
        <p:txBody>
          <a:bodyPr>
            <a:spAutoFit/>
          </a:bodyPr>
          <a:lstStyle/>
          <a:p>
            <a:pPr>
              <a:spcBef>
                <a:spcPct val="50000"/>
              </a:spcBef>
            </a:pPr>
            <a:r>
              <a:rPr lang="de-DE" altLang="de-DE" sz="1400" b="1">
                <a:latin typeface="Verdana" pitchFamily="34" charset="0"/>
              </a:rPr>
              <a:t>Übernahmegesellschaft („Muttergesellschaft“)</a:t>
            </a:r>
          </a:p>
        </p:txBody>
      </p:sp>
      <p:sp>
        <p:nvSpPr>
          <p:cNvPr id="12" name="Line 17"/>
          <p:cNvSpPr>
            <a:spLocks noChangeShapeType="1"/>
          </p:cNvSpPr>
          <p:nvPr/>
        </p:nvSpPr>
        <p:spPr bwMode="auto">
          <a:xfrm flipH="1" flipV="1">
            <a:off x="3417888" y="2894013"/>
            <a:ext cx="4322762" cy="1795462"/>
          </a:xfrm>
          <a:prstGeom prst="line">
            <a:avLst/>
          </a:prstGeom>
          <a:noFill/>
          <a:ln w="9525">
            <a:solidFill>
              <a:schemeClr val="tx1"/>
            </a:solidFill>
            <a:miter lim="800000"/>
            <a:headEnd/>
            <a:tailEnd type="triangle" w="med" len="med"/>
          </a:ln>
        </p:spPr>
        <p:txBody>
          <a:bodyPr wrap="none"/>
          <a:lstStyle/>
          <a:p>
            <a:endParaRPr lang="de-DE"/>
          </a:p>
        </p:txBody>
      </p:sp>
      <p:sp>
        <p:nvSpPr>
          <p:cNvPr id="13" name="Line 18"/>
          <p:cNvSpPr>
            <a:spLocks noChangeShapeType="1"/>
          </p:cNvSpPr>
          <p:nvPr/>
        </p:nvSpPr>
        <p:spPr bwMode="auto">
          <a:xfrm flipV="1">
            <a:off x="1476375" y="3217863"/>
            <a:ext cx="0" cy="1262062"/>
          </a:xfrm>
          <a:prstGeom prst="line">
            <a:avLst/>
          </a:prstGeom>
          <a:noFill/>
          <a:ln w="9525">
            <a:solidFill>
              <a:schemeClr val="tx1"/>
            </a:solidFill>
            <a:miter lim="800000"/>
            <a:headEnd/>
            <a:tailEnd type="triangle" w="med" len="med"/>
          </a:ln>
        </p:spPr>
        <p:txBody>
          <a:bodyPr wrap="none"/>
          <a:lstStyle/>
          <a:p>
            <a:endParaRPr lang="de-DE"/>
          </a:p>
        </p:txBody>
      </p:sp>
      <p:sp>
        <p:nvSpPr>
          <p:cNvPr id="14" name="Line 18"/>
          <p:cNvSpPr>
            <a:spLocks noChangeShapeType="1"/>
          </p:cNvSpPr>
          <p:nvPr/>
        </p:nvSpPr>
        <p:spPr bwMode="auto">
          <a:xfrm rot="16200000" flipV="1">
            <a:off x="5518150" y="2616201"/>
            <a:ext cx="39687" cy="4405312"/>
          </a:xfrm>
          <a:prstGeom prst="line">
            <a:avLst/>
          </a:prstGeom>
          <a:noFill/>
          <a:ln w="9525">
            <a:solidFill>
              <a:schemeClr val="tx1"/>
            </a:solidFill>
            <a:miter lim="800000"/>
            <a:headEnd/>
            <a:tailEnd type="triangle" w="med" len="med"/>
          </a:ln>
        </p:spPr>
        <p:txBody>
          <a:bodyPr wrap="none"/>
          <a:lstStyle/>
          <a:p>
            <a:endParaRPr lang="de-DE"/>
          </a:p>
        </p:txBody>
      </p:sp>
      <p:sp>
        <p:nvSpPr>
          <p:cNvPr id="15" name="Textfeld 1"/>
          <p:cNvSpPr txBox="1">
            <a:spLocks noChangeArrowheads="1"/>
          </p:cNvSpPr>
          <p:nvPr/>
        </p:nvSpPr>
        <p:spPr bwMode="auto">
          <a:xfrm>
            <a:off x="7761288" y="4672013"/>
            <a:ext cx="776287" cy="306387"/>
          </a:xfrm>
          <a:prstGeom prst="rect">
            <a:avLst/>
          </a:prstGeom>
          <a:noFill/>
          <a:ln w="9525">
            <a:noFill/>
            <a:miter lim="800000"/>
            <a:headEnd/>
            <a:tailEnd/>
          </a:ln>
        </p:spPr>
        <p:txBody>
          <a:bodyPr>
            <a:spAutoFit/>
          </a:bodyPr>
          <a:lstStyle/>
          <a:p>
            <a:r>
              <a:rPr lang="de-AT" altLang="de-DE" sz="1400" b="1">
                <a:latin typeface="Verdana" pitchFamily="34" charset="0"/>
              </a:rPr>
              <a:t>Bank</a:t>
            </a:r>
          </a:p>
        </p:txBody>
      </p:sp>
      <p:cxnSp>
        <p:nvCxnSpPr>
          <p:cNvPr id="16" name="Gerade Verbindung 2"/>
          <p:cNvCxnSpPr>
            <a:cxnSpLocks noChangeShapeType="1"/>
          </p:cNvCxnSpPr>
          <p:nvPr/>
        </p:nvCxnSpPr>
        <p:spPr bwMode="auto">
          <a:xfrm>
            <a:off x="2246313" y="3278188"/>
            <a:ext cx="0" cy="1206500"/>
          </a:xfrm>
          <a:prstGeom prst="line">
            <a:avLst/>
          </a:prstGeom>
          <a:noFill/>
          <a:ln w="9525" algn="ctr">
            <a:solidFill>
              <a:schemeClr val="tx1"/>
            </a:solidFill>
            <a:miter lim="800000"/>
            <a:headEnd/>
            <a:tailEnd/>
          </a:ln>
        </p:spPr>
      </p:cxnSp>
      <p:cxnSp>
        <p:nvCxnSpPr>
          <p:cNvPr id="17" name="Gerade Verbindung 8"/>
          <p:cNvCxnSpPr>
            <a:cxnSpLocks noChangeShapeType="1"/>
          </p:cNvCxnSpPr>
          <p:nvPr/>
        </p:nvCxnSpPr>
        <p:spPr bwMode="auto">
          <a:xfrm>
            <a:off x="1868488" y="1778000"/>
            <a:ext cx="0" cy="815975"/>
          </a:xfrm>
          <a:prstGeom prst="line">
            <a:avLst/>
          </a:prstGeom>
          <a:noFill/>
          <a:ln w="9525" algn="ctr">
            <a:solidFill>
              <a:schemeClr val="tx1"/>
            </a:solidFill>
            <a:miter lim="800000"/>
            <a:headEnd/>
            <a:tailEnd/>
          </a:ln>
        </p:spPr>
      </p:cxnSp>
      <p:sp>
        <p:nvSpPr>
          <p:cNvPr id="18" name="Line 18"/>
          <p:cNvSpPr>
            <a:spLocks noChangeShapeType="1"/>
          </p:cNvSpPr>
          <p:nvPr/>
        </p:nvSpPr>
        <p:spPr bwMode="auto">
          <a:xfrm flipH="1" flipV="1">
            <a:off x="3505200" y="3052763"/>
            <a:ext cx="0" cy="1619250"/>
          </a:xfrm>
          <a:prstGeom prst="line">
            <a:avLst/>
          </a:prstGeom>
          <a:noFill/>
          <a:ln w="9525">
            <a:solidFill>
              <a:schemeClr val="tx1"/>
            </a:solidFill>
            <a:miter lim="800000"/>
            <a:headEnd/>
            <a:tailEnd type="triangle" w="med" len="med"/>
          </a:ln>
        </p:spPr>
        <p:txBody>
          <a:bodyPr wrap="none"/>
          <a:lstStyle/>
          <a:p>
            <a:endParaRPr lang="de-DE"/>
          </a:p>
        </p:txBody>
      </p:sp>
    </p:spTree>
    <p:extLst>
      <p:ext uri="{BB962C8B-B14F-4D97-AF65-F5344CB8AC3E}">
        <p14:creationId xmlns:p14="http://schemas.microsoft.com/office/powerpoint/2010/main" val="744522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2" grpId="0" animBg="1"/>
      <p:bldP spid="13" grpId="0" animBg="1"/>
      <p:bldP spid="14"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33</a:t>
            </a:fld>
            <a:endParaRPr lang="en-GB" dirty="0"/>
          </a:p>
        </p:txBody>
      </p:sp>
      <p:sp>
        <p:nvSpPr>
          <p:cNvPr id="5" name="Inhaltsplatzhalter 2"/>
          <p:cNvSpPr>
            <a:spLocks noGrp="1"/>
          </p:cNvSpPr>
          <p:nvPr>
            <p:ph idx="4294967295"/>
          </p:nvPr>
        </p:nvSpPr>
        <p:spPr>
          <a:xfrm>
            <a:off x="462408" y="1349808"/>
            <a:ext cx="7767637" cy="3649662"/>
          </a:xfrm>
        </p:spPr>
        <p:txBody>
          <a:bodyPr>
            <a:normAutofit/>
          </a:bodyPr>
          <a:lstStyle/>
          <a:p>
            <a:r>
              <a:rPr lang="de-AT" altLang="de-DE" sz="1400" dirty="0"/>
              <a:t>Tochtergesellschaft nimmt Kredit für „Firmenerwerb“ auf. Später Wechsel des Kreditnehmers auf Muttergesellschaft</a:t>
            </a:r>
          </a:p>
          <a:p>
            <a:r>
              <a:rPr lang="de-AT" altLang="de-DE" sz="1400" dirty="0"/>
              <a:t>Mit diesem Kredit wird Erwerb der Gesellschaftsanteile finanziert</a:t>
            </a:r>
          </a:p>
          <a:p>
            <a:r>
              <a:rPr lang="de-AT" altLang="de-DE" sz="1400" dirty="0"/>
              <a:t>Muttergesellschaft (nur zum Zweck des Unternehmenserwerbs gegründet) nahm gleichfalls Kredit auf</a:t>
            </a:r>
          </a:p>
          <a:p>
            <a:r>
              <a:rPr lang="de-AT" altLang="de-DE" sz="1400" dirty="0"/>
              <a:t>In der Folge Verschmelzung </a:t>
            </a:r>
            <a:r>
              <a:rPr lang="de-AT" altLang="de-DE" sz="1400" dirty="0" err="1"/>
              <a:t>upstream</a:t>
            </a:r>
            <a:endParaRPr lang="de-AT" altLang="de-DE" sz="1400" dirty="0"/>
          </a:p>
          <a:p>
            <a:r>
              <a:rPr lang="de-AT" altLang="de-DE" sz="1400" dirty="0"/>
              <a:t>Der Bank waren diese Umstände im vorhinein bekannt</a:t>
            </a:r>
          </a:p>
        </p:txBody>
      </p:sp>
    </p:spTree>
    <p:extLst>
      <p:ext uri="{BB962C8B-B14F-4D97-AF65-F5344CB8AC3E}">
        <p14:creationId xmlns:p14="http://schemas.microsoft.com/office/powerpoint/2010/main" val="239753571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34</a:t>
            </a:fld>
            <a:endParaRPr lang="en-GB" dirty="0"/>
          </a:p>
        </p:txBody>
      </p:sp>
      <p:sp>
        <p:nvSpPr>
          <p:cNvPr id="5" name="Inhaltsplatzhalter 2"/>
          <p:cNvSpPr>
            <a:spLocks noGrp="1"/>
          </p:cNvSpPr>
          <p:nvPr>
            <p:ph idx="4294967295"/>
          </p:nvPr>
        </p:nvSpPr>
        <p:spPr>
          <a:xfrm>
            <a:off x="462408" y="1349808"/>
            <a:ext cx="7767637" cy="3649662"/>
          </a:xfrm>
        </p:spPr>
        <p:txBody>
          <a:bodyPr/>
          <a:lstStyle/>
          <a:p>
            <a:r>
              <a:rPr lang="de-AT" altLang="de-DE" sz="1400" dirty="0"/>
              <a:t>Berufungsgericht: verbotene Einlagenrückgewähr an Muttergesellschaft und deren Gesellschafter</a:t>
            </a:r>
          </a:p>
          <a:p>
            <a:r>
              <a:rPr lang="de-AT" altLang="de-DE" sz="1400" dirty="0"/>
              <a:t>Revision zurückgewiesen</a:t>
            </a:r>
          </a:p>
          <a:p>
            <a:r>
              <a:rPr lang="de-AT" altLang="de-DE" sz="1400" dirty="0"/>
              <a:t>Wenn Geschäft ungültig ist, bestehen auch keine </a:t>
            </a:r>
            <a:r>
              <a:rPr lang="de-AT" altLang="de-DE" sz="1400" b="1" dirty="0"/>
              <a:t>Bereicherungsansprüche,</a:t>
            </a:r>
            <a:r>
              <a:rPr lang="de-AT" altLang="de-DE" sz="1400" dirty="0"/>
              <a:t> die Zweck des § 82 GmbH zuwiderlaufen</a:t>
            </a:r>
          </a:p>
          <a:p>
            <a:endParaRPr lang="de-AT" altLang="de-DE" dirty="0"/>
          </a:p>
        </p:txBody>
      </p:sp>
    </p:spTree>
    <p:extLst>
      <p:ext uri="{BB962C8B-B14F-4D97-AF65-F5344CB8AC3E}">
        <p14:creationId xmlns:p14="http://schemas.microsoft.com/office/powerpoint/2010/main" val="30674029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35</a:t>
            </a:fld>
            <a:endParaRPr lang="en-GB" dirty="0"/>
          </a:p>
        </p:txBody>
      </p:sp>
      <p:sp>
        <p:nvSpPr>
          <p:cNvPr id="5" name="Rectangle 3"/>
          <p:cNvSpPr txBox="1">
            <a:spLocks noChangeArrowheads="1"/>
          </p:cNvSpPr>
          <p:nvPr/>
        </p:nvSpPr>
        <p:spPr>
          <a:xfrm>
            <a:off x="462408" y="1261629"/>
            <a:ext cx="7993062" cy="3959225"/>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lnSpc>
                <a:spcPct val="130000"/>
              </a:lnSpc>
              <a:spcAft>
                <a:spcPts val="1800"/>
              </a:spcAft>
              <a:buClr>
                <a:schemeClr val="accent3"/>
              </a:buClr>
              <a:buFont typeface="Wingdings" pitchFamily="2" charset="2"/>
              <a:buNone/>
              <a:defRPr/>
            </a:pPr>
            <a:r>
              <a:rPr lang="de-AT" altLang="de-DE" sz="1500" b="1" dirty="0"/>
              <a:t>Würdigung: </a:t>
            </a:r>
          </a:p>
          <a:p>
            <a:pPr marL="265086" indent="-265086">
              <a:lnSpc>
                <a:spcPct val="130000"/>
              </a:lnSpc>
              <a:buClr>
                <a:schemeClr val="accent3"/>
              </a:buClr>
              <a:defRPr/>
            </a:pPr>
            <a:r>
              <a:rPr lang="de-AT" altLang="de-DE" sz="1500" dirty="0"/>
              <a:t>Verfahrensrechtlicher Kontext: Zurückweisung einer </a:t>
            </a:r>
            <a:r>
              <a:rPr lang="de-AT" altLang="de-DE" sz="1500" dirty="0" err="1"/>
              <a:t>ao</a:t>
            </a:r>
            <a:r>
              <a:rPr lang="de-AT" altLang="de-DE" sz="1500" dirty="0"/>
              <a:t> Revision</a:t>
            </a:r>
          </a:p>
          <a:p>
            <a:pPr marL="265086" indent="-265086">
              <a:lnSpc>
                <a:spcPct val="130000"/>
              </a:lnSpc>
              <a:buClr>
                <a:schemeClr val="accent3"/>
              </a:buClr>
              <a:defRPr/>
            </a:pPr>
            <a:r>
              <a:rPr lang="de-AT" altLang="de-DE" sz="1500" dirty="0"/>
              <a:t>Was ist der eigentlich tragende Grund für den Verstoß gegen das Verbot der Einlagenrückgewähr?</a:t>
            </a:r>
          </a:p>
          <a:p>
            <a:pPr marL="265086" indent="-265086">
              <a:lnSpc>
                <a:spcPct val="130000"/>
              </a:lnSpc>
              <a:spcAft>
                <a:spcPts val="1200"/>
              </a:spcAft>
              <a:buClr>
                <a:schemeClr val="accent3"/>
              </a:buClr>
              <a:defRPr/>
            </a:pPr>
            <a:r>
              <a:rPr lang="de-AT" altLang="de-DE" sz="1500" dirty="0"/>
              <a:t>Nachfolgende Verschmelzung als eigentlicher Grund für die </a:t>
            </a:r>
            <a:r>
              <a:rPr lang="de-AT" altLang="de-DE" sz="1500" dirty="0" err="1"/>
              <a:t>Beanstan</a:t>
            </a:r>
            <a:r>
              <a:rPr lang="de-AT" altLang="de-DE" sz="1500" dirty="0"/>
              <a:t>-dung? Kommt es wirklich nicht auf deren (</a:t>
            </a:r>
            <a:r>
              <a:rPr lang="de-AT" altLang="de-DE" sz="1500" dirty="0" err="1"/>
              <a:t>Un</a:t>
            </a:r>
            <a:r>
              <a:rPr lang="de-AT" altLang="de-DE" sz="1500" dirty="0"/>
              <a:t>-)Zulässigkeit an? </a:t>
            </a:r>
          </a:p>
          <a:p>
            <a:pPr marL="265086" indent="-265086">
              <a:lnSpc>
                <a:spcPct val="130000"/>
              </a:lnSpc>
              <a:spcAft>
                <a:spcPts val="1200"/>
              </a:spcAft>
              <a:buClr>
                <a:schemeClr val="accent3"/>
              </a:buClr>
              <a:defRPr/>
            </a:pPr>
            <a:r>
              <a:rPr lang="de-AT" altLang="de-DE" sz="1500" dirty="0"/>
              <a:t>Wirtschaftliche Betrachtungsweise? „Gesamtbetrachtung?“, „Gesamtplan“?</a:t>
            </a:r>
          </a:p>
          <a:p>
            <a:pPr marL="265086" indent="-265086">
              <a:lnSpc>
                <a:spcPct val="130000"/>
              </a:lnSpc>
              <a:spcAft>
                <a:spcPts val="1200"/>
              </a:spcAft>
              <a:buClr>
                <a:schemeClr val="accent3"/>
              </a:buClr>
              <a:defRPr/>
            </a:pPr>
            <a:r>
              <a:rPr lang="de-AT" altLang="de-DE" sz="1500" dirty="0"/>
              <a:t>Prüfungspflicht der Bank? </a:t>
            </a:r>
          </a:p>
          <a:p>
            <a:pPr marL="265086" indent="-265086">
              <a:lnSpc>
                <a:spcPct val="130000"/>
              </a:lnSpc>
              <a:spcAft>
                <a:spcPts val="1200"/>
              </a:spcAft>
              <a:buClr>
                <a:schemeClr val="accent3"/>
              </a:buClr>
              <a:defRPr/>
            </a:pPr>
            <a:endParaRPr lang="de-AT" altLang="de-DE" dirty="0"/>
          </a:p>
          <a:p>
            <a:pPr marL="265086" indent="-265086">
              <a:lnSpc>
                <a:spcPct val="130000"/>
              </a:lnSpc>
              <a:buClr>
                <a:schemeClr val="accent3"/>
              </a:buClr>
              <a:defRPr/>
            </a:pPr>
            <a:endParaRPr lang="de-AT" altLang="de-DE" dirty="0"/>
          </a:p>
          <a:p>
            <a:pPr marL="265086" indent="-265086">
              <a:lnSpc>
                <a:spcPct val="130000"/>
              </a:lnSpc>
              <a:buClr>
                <a:schemeClr val="accent3"/>
              </a:buClr>
              <a:defRPr/>
            </a:pPr>
            <a:endParaRPr lang="de-AT" altLang="de-DE" dirty="0"/>
          </a:p>
        </p:txBody>
      </p:sp>
    </p:spTree>
    <p:extLst>
      <p:ext uri="{BB962C8B-B14F-4D97-AF65-F5344CB8AC3E}">
        <p14:creationId xmlns:p14="http://schemas.microsoft.com/office/powerpoint/2010/main" val="353229472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4.2. OGH 17.7.2013, 3 Ob 50/13v</a:t>
            </a:r>
          </a:p>
        </p:txBody>
      </p:sp>
      <p:sp>
        <p:nvSpPr>
          <p:cNvPr id="4" name="Foliennummernplatzhalter 3"/>
          <p:cNvSpPr>
            <a:spLocks noGrp="1"/>
          </p:cNvSpPr>
          <p:nvPr>
            <p:ph type="sldNum" sz="quarter" idx="4"/>
          </p:nvPr>
        </p:nvSpPr>
        <p:spPr/>
        <p:txBody>
          <a:bodyPr/>
          <a:lstStyle/>
          <a:p>
            <a:fld id="{BE3DC40E-DBBE-4E2D-9EEC-FBF0DA0E9179}" type="slidenum">
              <a:rPr lang="en-GB" smtClean="0"/>
              <a:pPr/>
              <a:t>36</a:t>
            </a:fld>
            <a:endParaRPr lang="en-GB" dirty="0"/>
          </a:p>
        </p:txBody>
      </p:sp>
      <p:sp>
        <p:nvSpPr>
          <p:cNvPr id="5" name="Rectangle 3"/>
          <p:cNvSpPr txBox="1">
            <a:spLocks noChangeArrowheads="1"/>
          </p:cNvSpPr>
          <p:nvPr/>
        </p:nvSpPr>
        <p:spPr>
          <a:xfrm>
            <a:off x="679450" y="1298575"/>
            <a:ext cx="8245475" cy="3841750"/>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3413" indent="-368300">
              <a:lnSpc>
                <a:spcPct val="95000"/>
              </a:lnSpc>
              <a:buFont typeface="Wingdings" pitchFamily="2" charset="2"/>
              <a:buNone/>
            </a:pPr>
            <a:endParaRPr lang="de-DE" altLang="de-DE" sz="700"/>
          </a:p>
          <a:p>
            <a:pPr marL="633413" indent="-368300">
              <a:lnSpc>
                <a:spcPct val="95000"/>
              </a:lnSpc>
              <a:buFont typeface="Wingdings" pitchFamily="2" charset="2"/>
              <a:buNone/>
            </a:pPr>
            <a:endParaRPr lang="de-DE" altLang="de-DE" sz="700"/>
          </a:p>
        </p:txBody>
      </p:sp>
      <p:sp>
        <p:nvSpPr>
          <p:cNvPr id="6" name="Text Box 4"/>
          <p:cNvSpPr txBox="1">
            <a:spLocks noChangeArrowheads="1"/>
          </p:cNvSpPr>
          <p:nvPr/>
        </p:nvSpPr>
        <p:spPr bwMode="auto">
          <a:xfrm>
            <a:off x="4203700" y="4505325"/>
            <a:ext cx="2305050" cy="276225"/>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de-DE" altLang="de-DE" sz="1200">
                <a:latin typeface="Verdana" pitchFamily="34" charset="0"/>
              </a:rPr>
              <a:t>Kredit</a:t>
            </a:r>
          </a:p>
        </p:txBody>
      </p:sp>
      <p:sp>
        <p:nvSpPr>
          <p:cNvPr id="7" name="Text Box 5"/>
          <p:cNvSpPr txBox="1">
            <a:spLocks noChangeArrowheads="1"/>
          </p:cNvSpPr>
          <p:nvPr/>
        </p:nvSpPr>
        <p:spPr bwMode="auto">
          <a:xfrm>
            <a:off x="542925" y="1411288"/>
            <a:ext cx="1651000" cy="307975"/>
          </a:xfrm>
          <a:prstGeom prst="rect">
            <a:avLst/>
          </a:prstGeom>
          <a:noFill/>
          <a:ln w="9525">
            <a:noFill/>
            <a:miter lim="800000"/>
            <a:headEnd/>
            <a:tailEnd/>
          </a:ln>
        </p:spPr>
        <p:txBody>
          <a:bodyPr>
            <a:spAutoFit/>
          </a:bodyPr>
          <a:lstStyle/>
          <a:p>
            <a:pPr algn="ctr">
              <a:spcBef>
                <a:spcPct val="50000"/>
              </a:spcBef>
            </a:pPr>
            <a:r>
              <a:rPr lang="de-DE" altLang="de-DE" sz="1400" b="1" dirty="0">
                <a:latin typeface="Verdana" pitchFamily="34" charset="0"/>
              </a:rPr>
              <a:t>A</a:t>
            </a:r>
          </a:p>
        </p:txBody>
      </p:sp>
      <p:sp>
        <p:nvSpPr>
          <p:cNvPr id="8" name="Text Box 8"/>
          <p:cNvSpPr txBox="1">
            <a:spLocks noChangeArrowheads="1"/>
          </p:cNvSpPr>
          <p:nvPr/>
        </p:nvSpPr>
        <p:spPr bwMode="auto">
          <a:xfrm rot="5400000">
            <a:off x="1277144" y="3523457"/>
            <a:ext cx="1258887" cy="647700"/>
          </a:xfrm>
          <a:prstGeom prst="rect">
            <a:avLst/>
          </a:prstGeom>
          <a:noFill/>
          <a:ln w="9525">
            <a:noFill/>
            <a:miter lim="800000"/>
            <a:headEnd/>
            <a:tailEnd/>
          </a:ln>
        </p:spPr>
        <p:txBody>
          <a:bodyPr>
            <a:spAutoFit/>
          </a:bodyPr>
          <a:lstStyle/>
          <a:p>
            <a:pPr algn="ctr">
              <a:spcBef>
                <a:spcPct val="50000"/>
              </a:spcBef>
            </a:pPr>
            <a:r>
              <a:rPr lang="de-DE" altLang="de-DE" sz="1200">
                <a:latin typeface="Verdana" pitchFamily="34" charset="0"/>
              </a:rPr>
              <a:t>Weiterleitung </a:t>
            </a:r>
            <a:br>
              <a:rPr lang="de-DE" altLang="de-DE" sz="1200">
                <a:latin typeface="Verdana" pitchFamily="34" charset="0"/>
              </a:rPr>
            </a:br>
            <a:r>
              <a:rPr lang="de-DE" altLang="de-DE" sz="1200">
                <a:latin typeface="Verdana" pitchFamily="34" charset="0"/>
              </a:rPr>
              <a:t>(= Kreditzweck)</a:t>
            </a:r>
          </a:p>
        </p:txBody>
      </p:sp>
      <p:sp>
        <p:nvSpPr>
          <p:cNvPr id="9" name="Text Box 9"/>
          <p:cNvSpPr txBox="1">
            <a:spLocks noChangeArrowheads="1"/>
          </p:cNvSpPr>
          <p:nvPr/>
        </p:nvSpPr>
        <p:spPr bwMode="auto">
          <a:xfrm rot="2069119">
            <a:off x="4916488" y="3173413"/>
            <a:ext cx="1614487" cy="277812"/>
          </a:xfrm>
          <a:prstGeom prst="rect">
            <a:avLst/>
          </a:prstGeom>
          <a:noFill/>
          <a:ln w="9525">
            <a:noFill/>
            <a:miter lim="800000"/>
            <a:headEnd/>
            <a:tailEnd/>
          </a:ln>
        </p:spPr>
        <p:txBody>
          <a:bodyPr>
            <a:spAutoFit/>
          </a:bodyPr>
          <a:lstStyle/>
          <a:p>
            <a:pPr>
              <a:spcBef>
                <a:spcPct val="50000"/>
              </a:spcBef>
            </a:pPr>
            <a:r>
              <a:rPr lang="de-DE" altLang="de-DE" sz="1200">
                <a:latin typeface="Verdana" pitchFamily="34" charset="0"/>
              </a:rPr>
              <a:t>Garantie (Klage)</a:t>
            </a:r>
          </a:p>
        </p:txBody>
      </p:sp>
      <p:sp>
        <p:nvSpPr>
          <p:cNvPr id="10" name="Text Box 10"/>
          <p:cNvSpPr txBox="1">
            <a:spLocks noChangeArrowheads="1"/>
          </p:cNvSpPr>
          <p:nvPr/>
        </p:nvSpPr>
        <p:spPr bwMode="auto">
          <a:xfrm>
            <a:off x="679450" y="4591050"/>
            <a:ext cx="2738438" cy="296863"/>
          </a:xfrm>
          <a:prstGeom prst="rect">
            <a:avLst/>
          </a:prstGeom>
          <a:noFill/>
          <a:ln w="9525">
            <a:noFill/>
            <a:miter lim="800000"/>
            <a:headEnd/>
            <a:tailEnd/>
          </a:ln>
        </p:spPr>
        <p:txBody>
          <a:bodyPr>
            <a:spAutoFit/>
          </a:bodyPr>
          <a:lstStyle/>
          <a:p>
            <a:pPr algn="ctr">
              <a:lnSpc>
                <a:spcPct val="95000"/>
              </a:lnSpc>
            </a:pPr>
            <a:r>
              <a:rPr lang="de-DE" altLang="de-DE" sz="1400" b="1">
                <a:latin typeface="Verdana" pitchFamily="34" charset="0"/>
              </a:rPr>
              <a:t>Zielgesellschaft</a:t>
            </a:r>
          </a:p>
        </p:txBody>
      </p:sp>
      <p:sp>
        <p:nvSpPr>
          <p:cNvPr id="11" name="Text Box 11"/>
          <p:cNvSpPr txBox="1">
            <a:spLocks noChangeArrowheads="1"/>
          </p:cNvSpPr>
          <p:nvPr/>
        </p:nvSpPr>
        <p:spPr bwMode="auto">
          <a:xfrm rot="1635357">
            <a:off x="4213225" y="3387725"/>
            <a:ext cx="2338388" cy="276225"/>
          </a:xfrm>
          <a:prstGeom prst="rect">
            <a:avLst/>
          </a:prstGeom>
          <a:noFill/>
          <a:ln w="9525">
            <a:noFill/>
            <a:miter lim="800000"/>
            <a:headEnd/>
            <a:tailEnd/>
          </a:ln>
        </p:spPr>
        <p:txBody>
          <a:bodyPr>
            <a:spAutoFit/>
          </a:bodyPr>
          <a:lstStyle/>
          <a:p>
            <a:pPr algn="ctr"/>
            <a:r>
              <a:rPr lang="de-DE" altLang="de-DE" sz="1200">
                <a:latin typeface="Verdana" pitchFamily="34" charset="0"/>
              </a:rPr>
              <a:t>Garantie</a:t>
            </a:r>
          </a:p>
        </p:txBody>
      </p:sp>
      <p:sp>
        <p:nvSpPr>
          <p:cNvPr id="12" name="Text Box 14"/>
          <p:cNvSpPr txBox="1">
            <a:spLocks noChangeArrowheads="1"/>
          </p:cNvSpPr>
          <p:nvPr/>
        </p:nvSpPr>
        <p:spPr bwMode="auto">
          <a:xfrm>
            <a:off x="850900" y="2593975"/>
            <a:ext cx="2746375" cy="307975"/>
          </a:xfrm>
          <a:prstGeom prst="rect">
            <a:avLst/>
          </a:prstGeom>
          <a:noFill/>
          <a:ln w="9525">
            <a:noFill/>
            <a:miter lim="800000"/>
            <a:headEnd/>
            <a:tailEnd/>
          </a:ln>
        </p:spPr>
        <p:txBody>
          <a:bodyPr>
            <a:spAutoFit/>
          </a:bodyPr>
          <a:lstStyle/>
          <a:p>
            <a:pPr>
              <a:spcBef>
                <a:spcPct val="50000"/>
              </a:spcBef>
            </a:pPr>
            <a:r>
              <a:rPr lang="de-DE" altLang="de-DE" sz="1400" b="1">
                <a:latin typeface="Verdana" pitchFamily="34" charset="0"/>
              </a:rPr>
              <a:t>Übernahmegesellschaft</a:t>
            </a:r>
          </a:p>
        </p:txBody>
      </p:sp>
      <p:sp>
        <p:nvSpPr>
          <p:cNvPr id="13" name="Line 18"/>
          <p:cNvSpPr>
            <a:spLocks noChangeShapeType="1"/>
          </p:cNvSpPr>
          <p:nvPr/>
        </p:nvSpPr>
        <p:spPr bwMode="auto">
          <a:xfrm flipV="1">
            <a:off x="2047875" y="2978150"/>
            <a:ext cx="0" cy="1498600"/>
          </a:xfrm>
          <a:prstGeom prst="line">
            <a:avLst/>
          </a:prstGeom>
          <a:noFill/>
          <a:ln w="9525">
            <a:solidFill>
              <a:schemeClr val="tx1"/>
            </a:solidFill>
            <a:miter lim="800000"/>
            <a:headEnd/>
            <a:tailEnd type="triangle" w="med" len="med"/>
          </a:ln>
        </p:spPr>
        <p:txBody>
          <a:bodyPr wrap="none"/>
          <a:lstStyle/>
          <a:p>
            <a:endParaRPr lang="de-DE"/>
          </a:p>
        </p:txBody>
      </p:sp>
      <p:sp>
        <p:nvSpPr>
          <p:cNvPr id="14" name="Line 18"/>
          <p:cNvSpPr>
            <a:spLocks noChangeShapeType="1"/>
          </p:cNvSpPr>
          <p:nvPr/>
        </p:nvSpPr>
        <p:spPr bwMode="auto">
          <a:xfrm rot="16200000" flipV="1">
            <a:off x="5384800" y="2389188"/>
            <a:ext cx="30163" cy="4681537"/>
          </a:xfrm>
          <a:prstGeom prst="line">
            <a:avLst/>
          </a:prstGeom>
          <a:noFill/>
          <a:ln w="9525">
            <a:solidFill>
              <a:schemeClr val="tx1"/>
            </a:solidFill>
            <a:miter lim="800000"/>
            <a:headEnd/>
            <a:tailEnd type="triangle" w="med" len="med"/>
          </a:ln>
        </p:spPr>
        <p:txBody>
          <a:bodyPr wrap="none"/>
          <a:lstStyle/>
          <a:p>
            <a:endParaRPr lang="de-DE"/>
          </a:p>
        </p:txBody>
      </p:sp>
      <p:sp>
        <p:nvSpPr>
          <p:cNvPr id="15" name="Textfeld 1"/>
          <p:cNvSpPr txBox="1">
            <a:spLocks noChangeArrowheads="1"/>
          </p:cNvSpPr>
          <p:nvPr/>
        </p:nvSpPr>
        <p:spPr bwMode="auto">
          <a:xfrm>
            <a:off x="7761288" y="4672013"/>
            <a:ext cx="776287" cy="306387"/>
          </a:xfrm>
          <a:prstGeom prst="rect">
            <a:avLst/>
          </a:prstGeom>
          <a:noFill/>
          <a:ln w="9525">
            <a:noFill/>
            <a:miter lim="800000"/>
            <a:headEnd/>
            <a:tailEnd/>
          </a:ln>
        </p:spPr>
        <p:txBody>
          <a:bodyPr>
            <a:spAutoFit/>
          </a:bodyPr>
          <a:lstStyle/>
          <a:p>
            <a:r>
              <a:rPr lang="de-AT" altLang="de-DE" sz="1400" b="1">
                <a:latin typeface="Verdana" pitchFamily="34" charset="0"/>
              </a:rPr>
              <a:t>Bank</a:t>
            </a:r>
          </a:p>
        </p:txBody>
      </p:sp>
      <p:cxnSp>
        <p:nvCxnSpPr>
          <p:cNvPr id="16" name="Gerade Verbindung 8"/>
          <p:cNvCxnSpPr>
            <a:cxnSpLocks noChangeShapeType="1"/>
          </p:cNvCxnSpPr>
          <p:nvPr/>
        </p:nvCxnSpPr>
        <p:spPr bwMode="auto">
          <a:xfrm>
            <a:off x="1403350" y="1778000"/>
            <a:ext cx="473075" cy="815975"/>
          </a:xfrm>
          <a:prstGeom prst="line">
            <a:avLst/>
          </a:prstGeom>
          <a:noFill/>
          <a:ln w="9525" algn="ctr">
            <a:solidFill>
              <a:schemeClr val="tx1"/>
            </a:solidFill>
            <a:miter lim="800000"/>
            <a:headEnd/>
            <a:tailEnd/>
          </a:ln>
        </p:spPr>
      </p:cxnSp>
      <p:cxnSp>
        <p:nvCxnSpPr>
          <p:cNvPr id="17" name="Gerade Verbindung 4"/>
          <p:cNvCxnSpPr>
            <a:cxnSpLocks noChangeShapeType="1"/>
            <a:stCxn id="12" idx="0"/>
          </p:cNvCxnSpPr>
          <p:nvPr/>
        </p:nvCxnSpPr>
        <p:spPr bwMode="auto">
          <a:xfrm flipV="1">
            <a:off x="2224088" y="1778000"/>
            <a:ext cx="403225" cy="815975"/>
          </a:xfrm>
          <a:prstGeom prst="line">
            <a:avLst/>
          </a:prstGeom>
          <a:noFill/>
          <a:ln w="9525" algn="ctr">
            <a:solidFill>
              <a:schemeClr val="tx1"/>
            </a:solidFill>
            <a:miter lim="800000"/>
            <a:headEnd/>
            <a:tailEnd/>
          </a:ln>
        </p:spPr>
      </p:cxnSp>
      <p:sp>
        <p:nvSpPr>
          <p:cNvPr id="18" name="Textfeld 5"/>
          <p:cNvSpPr txBox="1">
            <a:spLocks noChangeArrowheads="1"/>
          </p:cNvSpPr>
          <p:nvPr/>
        </p:nvSpPr>
        <p:spPr bwMode="auto">
          <a:xfrm>
            <a:off x="2484438" y="1423988"/>
            <a:ext cx="488950" cy="307975"/>
          </a:xfrm>
          <a:prstGeom prst="rect">
            <a:avLst/>
          </a:prstGeom>
          <a:noFill/>
          <a:ln w="9525">
            <a:noFill/>
            <a:miter lim="800000"/>
            <a:headEnd/>
            <a:tailEnd/>
          </a:ln>
        </p:spPr>
        <p:txBody>
          <a:bodyPr>
            <a:spAutoFit/>
          </a:bodyPr>
          <a:lstStyle/>
          <a:p>
            <a:pPr algn="ctr">
              <a:spcBef>
                <a:spcPct val="50000"/>
              </a:spcBef>
            </a:pPr>
            <a:r>
              <a:rPr lang="de-AT" altLang="de-DE" sz="1400" b="1">
                <a:latin typeface="Verdana" pitchFamily="34" charset="0"/>
              </a:rPr>
              <a:t>B</a:t>
            </a:r>
          </a:p>
        </p:txBody>
      </p:sp>
      <p:cxnSp>
        <p:nvCxnSpPr>
          <p:cNvPr id="19" name="Gerade Verbindung 7"/>
          <p:cNvCxnSpPr>
            <a:cxnSpLocks noChangeShapeType="1"/>
          </p:cNvCxnSpPr>
          <p:nvPr/>
        </p:nvCxnSpPr>
        <p:spPr bwMode="auto">
          <a:xfrm>
            <a:off x="3708400" y="2257425"/>
            <a:ext cx="4032250" cy="2333625"/>
          </a:xfrm>
          <a:prstGeom prst="line">
            <a:avLst/>
          </a:prstGeom>
          <a:noFill/>
          <a:ln w="9525" algn="ctr">
            <a:solidFill>
              <a:schemeClr val="tx1"/>
            </a:solidFill>
            <a:miter lim="800000"/>
            <a:headEnd/>
            <a:tailEnd/>
          </a:ln>
        </p:spPr>
      </p:cxnSp>
      <p:cxnSp>
        <p:nvCxnSpPr>
          <p:cNvPr id="20" name="Gerade Verbindung 10"/>
          <p:cNvCxnSpPr>
            <a:cxnSpLocks noChangeShapeType="1"/>
          </p:cNvCxnSpPr>
          <p:nvPr/>
        </p:nvCxnSpPr>
        <p:spPr bwMode="auto">
          <a:xfrm flipH="1" flipV="1">
            <a:off x="1547813" y="1778000"/>
            <a:ext cx="2160587" cy="479425"/>
          </a:xfrm>
          <a:prstGeom prst="line">
            <a:avLst/>
          </a:prstGeom>
          <a:noFill/>
          <a:ln w="9525" algn="ctr">
            <a:solidFill>
              <a:schemeClr val="tx1"/>
            </a:solidFill>
            <a:miter lim="800000"/>
            <a:headEnd/>
            <a:tailEnd/>
          </a:ln>
        </p:spPr>
      </p:cxnSp>
      <p:cxnSp>
        <p:nvCxnSpPr>
          <p:cNvPr id="21" name="Gerade Verbindung 12"/>
          <p:cNvCxnSpPr>
            <a:cxnSpLocks noChangeShapeType="1"/>
          </p:cNvCxnSpPr>
          <p:nvPr/>
        </p:nvCxnSpPr>
        <p:spPr bwMode="auto">
          <a:xfrm flipH="1" flipV="1">
            <a:off x="2843213" y="1679575"/>
            <a:ext cx="865187" cy="577850"/>
          </a:xfrm>
          <a:prstGeom prst="line">
            <a:avLst/>
          </a:prstGeom>
          <a:noFill/>
          <a:ln w="9525" algn="ctr">
            <a:solidFill>
              <a:schemeClr val="tx1"/>
            </a:solidFill>
            <a:miter lim="800000"/>
            <a:headEnd/>
            <a:tailEnd/>
          </a:ln>
        </p:spPr>
      </p:cxnSp>
      <p:cxnSp>
        <p:nvCxnSpPr>
          <p:cNvPr id="22" name="Gerade Verbindung 14"/>
          <p:cNvCxnSpPr>
            <a:cxnSpLocks noChangeShapeType="1"/>
          </p:cNvCxnSpPr>
          <p:nvPr/>
        </p:nvCxnSpPr>
        <p:spPr bwMode="auto">
          <a:xfrm>
            <a:off x="3417888" y="2836863"/>
            <a:ext cx="4322762" cy="1835150"/>
          </a:xfrm>
          <a:prstGeom prst="line">
            <a:avLst/>
          </a:prstGeom>
          <a:noFill/>
          <a:ln w="9525" algn="ctr">
            <a:solidFill>
              <a:schemeClr val="tx1"/>
            </a:solidFill>
            <a:miter lim="800000"/>
            <a:headEnd/>
            <a:tailEnd/>
          </a:ln>
        </p:spPr>
      </p:cxnSp>
    </p:spTree>
    <p:extLst>
      <p:ext uri="{BB962C8B-B14F-4D97-AF65-F5344CB8AC3E}">
        <p14:creationId xmlns:p14="http://schemas.microsoft.com/office/powerpoint/2010/main" val="2382849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37</a:t>
            </a:fld>
            <a:endParaRPr lang="en-GB" dirty="0"/>
          </a:p>
        </p:txBody>
      </p:sp>
      <p:sp>
        <p:nvSpPr>
          <p:cNvPr id="5" name="Inhaltsplatzhalter 2"/>
          <p:cNvSpPr>
            <a:spLocks noGrp="1"/>
          </p:cNvSpPr>
          <p:nvPr>
            <p:ph idx="1"/>
          </p:nvPr>
        </p:nvSpPr>
        <p:spPr>
          <a:xfrm>
            <a:off x="504588" y="1292220"/>
            <a:ext cx="7775575" cy="3657600"/>
          </a:xfrm>
        </p:spPr>
        <p:txBody>
          <a:bodyPr>
            <a:normAutofit/>
          </a:bodyPr>
          <a:lstStyle/>
          <a:p>
            <a:r>
              <a:rPr lang="de-AT" altLang="de-DE" sz="1400" dirty="0"/>
              <a:t>Finanzierungsmodell: Kreditaufnahme durch Zielgesellschaft, Mittel aus dem Kredit ausschließlich zur Finanzierung des Anteilserwerbs</a:t>
            </a:r>
          </a:p>
          <a:p>
            <a:r>
              <a:rPr lang="de-AT" altLang="de-DE" sz="1400" dirty="0"/>
              <a:t>Besicherung durch (</a:t>
            </a:r>
            <a:r>
              <a:rPr lang="de-AT" altLang="de-DE" sz="1400" i="1" dirty="0"/>
              <a:t>abstrakte</a:t>
            </a:r>
            <a:r>
              <a:rPr lang="de-AT" altLang="de-DE" sz="1400" dirty="0"/>
              <a:t>) Garantien von Gesellschafter und FG des Erwerbsvehikels</a:t>
            </a:r>
          </a:p>
          <a:p>
            <a:pPr lvl="2"/>
            <a:r>
              <a:rPr lang="de-AT" altLang="de-DE" dirty="0"/>
              <a:t>(</a:t>
            </a:r>
            <a:r>
              <a:rPr lang="de-AT" altLang="de-DE" dirty="0" err="1"/>
              <a:t>Anm</a:t>
            </a:r>
            <a:r>
              <a:rPr lang="de-AT" altLang="de-DE" dirty="0"/>
              <a:t>: Daher keine Aussage zu akzessorischen Sicherheiten)</a:t>
            </a:r>
          </a:p>
          <a:p>
            <a:r>
              <a:rPr lang="de-AT" altLang="de-DE" sz="1400" dirty="0"/>
              <a:t>Insolvenzeröffnung über Zielgesellschaft zwei Jahre nach Übernahme</a:t>
            </a:r>
          </a:p>
          <a:p>
            <a:r>
              <a:rPr lang="de-AT" altLang="de-DE" sz="1400" dirty="0"/>
              <a:t>Bank macht Anspruch aus Garantieerklärungen geltend</a:t>
            </a:r>
          </a:p>
          <a:p>
            <a:endParaRPr lang="de-AT" altLang="de-DE" sz="1400" dirty="0"/>
          </a:p>
        </p:txBody>
      </p:sp>
    </p:spTree>
    <p:extLst>
      <p:ext uri="{BB962C8B-B14F-4D97-AF65-F5344CB8AC3E}">
        <p14:creationId xmlns:p14="http://schemas.microsoft.com/office/powerpoint/2010/main" val="93640346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38</a:t>
            </a:fld>
            <a:endParaRPr lang="en-GB" dirty="0"/>
          </a:p>
        </p:txBody>
      </p:sp>
      <p:sp>
        <p:nvSpPr>
          <p:cNvPr id="5" name="Inhaltsplatzhalter 2"/>
          <p:cNvSpPr>
            <a:spLocks noGrp="1"/>
          </p:cNvSpPr>
          <p:nvPr>
            <p:ph idx="1"/>
          </p:nvPr>
        </p:nvSpPr>
        <p:spPr>
          <a:xfrm>
            <a:off x="462408" y="1345839"/>
            <a:ext cx="7775575" cy="3657600"/>
          </a:xfrm>
        </p:spPr>
        <p:txBody>
          <a:bodyPr/>
          <a:lstStyle/>
          <a:p>
            <a:r>
              <a:rPr lang="de-AT" sz="1400" dirty="0"/>
              <a:t>Ein Verstoß gegen die Kapitalerhaltungsvorschriften kann auch in der Bestellung von </a:t>
            </a:r>
            <a:r>
              <a:rPr lang="de-AT" sz="1400" b="1" dirty="0"/>
              <a:t>Sicherheiten</a:t>
            </a:r>
            <a:r>
              <a:rPr lang="de-AT" sz="1400" dirty="0"/>
              <a:t> für Dritte am Gesellschaftsvermögen oder an Teilen davon für Forderungen gegen Gesellschafter liegen. </a:t>
            </a:r>
          </a:p>
          <a:p>
            <a:pPr lvl="1"/>
            <a:r>
              <a:rPr lang="de-AT" sz="1300" dirty="0"/>
              <a:t>Durch die </a:t>
            </a:r>
            <a:r>
              <a:rPr lang="de-AT" sz="1300" dirty="0" err="1"/>
              <a:t>Sicherheitenbestellung</a:t>
            </a:r>
            <a:r>
              <a:rPr lang="de-AT" sz="1300" dirty="0"/>
              <a:t> wird das Gesellschaftsvermögen vermindert, wobei diese Wertverschiebung bereits zum Zeitpunkt der Rechtsverbindlichkeit der Besicherung zu Lasten der Gesellschaft eintritt. </a:t>
            </a:r>
          </a:p>
          <a:p>
            <a:r>
              <a:rPr lang="de-AT" altLang="de-DE" sz="1400" dirty="0"/>
              <a:t>Tilgung des Akquisitionskredits aus </a:t>
            </a:r>
            <a:r>
              <a:rPr lang="de-AT" altLang="de-DE" sz="1400" b="1" dirty="0"/>
              <a:t>ausgeschütteten Gewinnen </a:t>
            </a:r>
            <a:r>
              <a:rPr lang="de-AT" altLang="de-DE" sz="1400" dirty="0"/>
              <a:t>verstößt nicht gegen § 82 GmbHG</a:t>
            </a:r>
          </a:p>
          <a:p>
            <a:r>
              <a:rPr lang="de-AT" altLang="de-DE" sz="1400" dirty="0"/>
              <a:t>Fortschreibung der </a:t>
            </a:r>
            <a:r>
              <a:rPr lang="de-AT" altLang="de-DE" sz="1400" b="1" dirty="0"/>
              <a:t>Weiterleitungs-Judikatur: </a:t>
            </a:r>
            <a:r>
              <a:rPr lang="de-AT" altLang="de-DE" sz="1400" dirty="0"/>
              <a:t>Zweck der Finanzierung des Anteilserwerbs führt zu Unzulässigkeit des von der Zielgesellschaft aufgenommenen Kredits</a:t>
            </a:r>
          </a:p>
          <a:p>
            <a:r>
              <a:rPr lang="de-AT" altLang="de-DE" sz="1400" dirty="0"/>
              <a:t>Einwendungen Nichtigkeit, verdünnte Willensfreiheit </a:t>
            </a:r>
            <a:r>
              <a:rPr lang="de-AT" altLang="de-DE" sz="1400" dirty="0" err="1"/>
              <a:t>etc</a:t>
            </a:r>
            <a:r>
              <a:rPr lang="de-AT" altLang="de-DE" sz="1400" dirty="0"/>
              <a:t> nicht erfolgreich</a:t>
            </a:r>
          </a:p>
          <a:p>
            <a:pPr lvl="1"/>
            <a:r>
              <a:rPr lang="de-AT" altLang="de-DE" sz="1300" dirty="0"/>
              <a:t>3 Ob 50/13v </a:t>
            </a:r>
          </a:p>
          <a:p>
            <a:endParaRPr lang="de-AT" altLang="de-DE" sz="1400" dirty="0"/>
          </a:p>
          <a:p>
            <a:endParaRPr lang="de-AT" altLang="de-DE" dirty="0"/>
          </a:p>
        </p:txBody>
      </p:sp>
    </p:spTree>
    <p:extLst>
      <p:ext uri="{BB962C8B-B14F-4D97-AF65-F5344CB8AC3E}">
        <p14:creationId xmlns:p14="http://schemas.microsoft.com/office/powerpoint/2010/main" val="101994062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4.3. OGH 15.12.2014, 6 Ob 14/14y</a:t>
            </a:r>
          </a:p>
        </p:txBody>
      </p:sp>
      <p:sp>
        <p:nvSpPr>
          <p:cNvPr id="4" name="Foliennummernplatzhalter 3"/>
          <p:cNvSpPr>
            <a:spLocks noGrp="1"/>
          </p:cNvSpPr>
          <p:nvPr>
            <p:ph type="sldNum" sz="quarter" idx="4"/>
          </p:nvPr>
        </p:nvSpPr>
        <p:spPr/>
        <p:txBody>
          <a:bodyPr/>
          <a:lstStyle/>
          <a:p>
            <a:fld id="{BE3DC40E-DBBE-4E2D-9EEC-FBF0DA0E9179}" type="slidenum">
              <a:rPr lang="en-GB" smtClean="0"/>
              <a:pPr/>
              <a:t>39</a:t>
            </a:fld>
            <a:endParaRPr lang="en-GB" dirty="0"/>
          </a:p>
        </p:txBody>
      </p:sp>
      <p:sp>
        <p:nvSpPr>
          <p:cNvPr id="5" name="Text Box 4"/>
          <p:cNvSpPr txBox="1">
            <a:spLocks noChangeArrowheads="1"/>
          </p:cNvSpPr>
          <p:nvPr/>
        </p:nvSpPr>
        <p:spPr bwMode="auto">
          <a:xfrm>
            <a:off x="5591175" y="4416425"/>
            <a:ext cx="2305050" cy="460375"/>
          </a:xfrm>
          <a:prstGeom prst="rect">
            <a:avLst/>
          </a:prstGeom>
          <a:noFill/>
          <a:ln w="9525">
            <a:noFill/>
            <a:miter lim="800000"/>
            <a:headEnd/>
            <a:tailEnd/>
          </a:ln>
        </p:spPr>
        <p:txBody>
          <a:bodyPr>
            <a:spAutoFit/>
          </a:bodyPr>
          <a:lstStyle/>
          <a:p>
            <a:pPr algn="ctr">
              <a:spcBef>
                <a:spcPct val="50000"/>
              </a:spcBef>
            </a:pPr>
            <a:r>
              <a:rPr lang="de-DE" altLang="de-DE" sz="1200">
                <a:latin typeface="Verdana" pitchFamily="34" charset="0"/>
              </a:rPr>
              <a:t>(Teil für Abschichtung der Altgesellschafter)</a:t>
            </a:r>
          </a:p>
        </p:txBody>
      </p:sp>
      <p:sp>
        <p:nvSpPr>
          <p:cNvPr id="6" name="Text Box 5"/>
          <p:cNvSpPr txBox="1">
            <a:spLocks noChangeArrowheads="1"/>
          </p:cNvSpPr>
          <p:nvPr/>
        </p:nvSpPr>
        <p:spPr bwMode="auto">
          <a:xfrm>
            <a:off x="773113" y="1427163"/>
            <a:ext cx="1651000" cy="523875"/>
          </a:xfrm>
          <a:prstGeom prst="rect">
            <a:avLst/>
          </a:prstGeom>
          <a:noFill/>
          <a:ln w="9525">
            <a:noFill/>
            <a:miter lim="800000"/>
            <a:headEnd/>
            <a:tailEnd/>
          </a:ln>
        </p:spPr>
        <p:txBody>
          <a:bodyPr>
            <a:spAutoFit/>
          </a:bodyPr>
          <a:lstStyle/>
          <a:p>
            <a:pPr algn="ctr">
              <a:spcBef>
                <a:spcPct val="50000"/>
              </a:spcBef>
            </a:pPr>
            <a:r>
              <a:rPr lang="de-DE" altLang="de-DE" sz="1400" b="1">
                <a:latin typeface="Verdana" pitchFamily="34" charset="0"/>
              </a:rPr>
              <a:t>Altgesell-schafter</a:t>
            </a:r>
          </a:p>
        </p:txBody>
      </p:sp>
      <p:sp>
        <p:nvSpPr>
          <p:cNvPr id="7" name="Text Box 6"/>
          <p:cNvSpPr txBox="1">
            <a:spLocks noChangeArrowheads="1"/>
          </p:cNvSpPr>
          <p:nvPr/>
        </p:nvSpPr>
        <p:spPr bwMode="auto">
          <a:xfrm>
            <a:off x="4754563" y="1473200"/>
            <a:ext cx="336550" cy="306388"/>
          </a:xfrm>
          <a:prstGeom prst="rect">
            <a:avLst/>
          </a:prstGeom>
          <a:noFill/>
          <a:ln w="9525">
            <a:noFill/>
            <a:miter lim="800000"/>
            <a:headEnd/>
            <a:tailEnd/>
          </a:ln>
        </p:spPr>
        <p:txBody>
          <a:bodyPr>
            <a:spAutoFit/>
          </a:bodyPr>
          <a:lstStyle/>
          <a:p>
            <a:pPr>
              <a:spcBef>
                <a:spcPct val="50000"/>
              </a:spcBef>
            </a:pPr>
            <a:r>
              <a:rPr lang="de-DE" altLang="de-DE" sz="1400" b="1">
                <a:latin typeface="Verdana" pitchFamily="34" charset="0"/>
              </a:rPr>
              <a:t>B</a:t>
            </a:r>
          </a:p>
        </p:txBody>
      </p:sp>
      <p:sp>
        <p:nvSpPr>
          <p:cNvPr id="8" name="Text Box 7"/>
          <p:cNvSpPr txBox="1">
            <a:spLocks noChangeArrowheads="1"/>
          </p:cNvSpPr>
          <p:nvPr/>
        </p:nvSpPr>
        <p:spPr bwMode="auto">
          <a:xfrm>
            <a:off x="2838450" y="1357313"/>
            <a:ext cx="1630363" cy="276225"/>
          </a:xfrm>
          <a:prstGeom prst="rect">
            <a:avLst/>
          </a:prstGeom>
          <a:noFill/>
          <a:ln w="9525">
            <a:noFill/>
            <a:miter lim="800000"/>
            <a:headEnd/>
            <a:tailEnd/>
          </a:ln>
        </p:spPr>
        <p:txBody>
          <a:bodyPr>
            <a:spAutoFit/>
          </a:bodyPr>
          <a:lstStyle/>
          <a:p>
            <a:pPr>
              <a:spcBef>
                <a:spcPct val="50000"/>
              </a:spcBef>
            </a:pPr>
            <a:r>
              <a:rPr lang="de-DE" altLang="de-DE" sz="1200">
                <a:latin typeface="Verdana" pitchFamily="34" charset="0"/>
              </a:rPr>
              <a:t>Anteilsabtretung</a:t>
            </a:r>
          </a:p>
        </p:txBody>
      </p:sp>
      <p:sp>
        <p:nvSpPr>
          <p:cNvPr id="9" name="Text Box 8"/>
          <p:cNvSpPr txBox="1">
            <a:spLocks noChangeArrowheads="1"/>
          </p:cNvSpPr>
          <p:nvPr/>
        </p:nvSpPr>
        <p:spPr bwMode="auto">
          <a:xfrm rot="5400000">
            <a:off x="4175125" y="3587751"/>
            <a:ext cx="833437" cy="461962"/>
          </a:xfrm>
          <a:prstGeom prst="rect">
            <a:avLst/>
          </a:prstGeom>
          <a:noFill/>
          <a:ln w="9525">
            <a:noFill/>
            <a:miter lim="800000"/>
            <a:headEnd/>
            <a:tailEnd/>
          </a:ln>
        </p:spPr>
        <p:txBody>
          <a:bodyPr>
            <a:spAutoFit/>
          </a:bodyPr>
          <a:lstStyle/>
          <a:p>
            <a:pPr>
              <a:spcBef>
                <a:spcPct val="50000"/>
              </a:spcBef>
            </a:pPr>
            <a:r>
              <a:rPr lang="de-DE" altLang="de-DE" sz="1200">
                <a:latin typeface="Verdana" pitchFamily="34" charset="0"/>
              </a:rPr>
              <a:t>Darlehen</a:t>
            </a:r>
          </a:p>
        </p:txBody>
      </p:sp>
      <p:sp>
        <p:nvSpPr>
          <p:cNvPr id="10" name="Text Box 9"/>
          <p:cNvSpPr txBox="1">
            <a:spLocks noChangeArrowheads="1"/>
          </p:cNvSpPr>
          <p:nvPr/>
        </p:nvSpPr>
        <p:spPr bwMode="auto">
          <a:xfrm rot="1678644">
            <a:off x="2714625" y="2274888"/>
            <a:ext cx="1512888" cy="276225"/>
          </a:xfrm>
          <a:prstGeom prst="rect">
            <a:avLst/>
          </a:prstGeom>
          <a:noFill/>
          <a:ln w="9525">
            <a:noFill/>
            <a:miter lim="800000"/>
            <a:headEnd/>
            <a:tailEnd/>
          </a:ln>
        </p:spPr>
        <p:txBody>
          <a:bodyPr>
            <a:spAutoFit/>
          </a:bodyPr>
          <a:lstStyle/>
          <a:p>
            <a:pPr>
              <a:spcBef>
                <a:spcPct val="50000"/>
              </a:spcBef>
            </a:pPr>
            <a:r>
              <a:rPr lang="de-DE" altLang="de-DE" sz="1200">
                <a:latin typeface="Verdana" pitchFamily="34" charset="0"/>
              </a:rPr>
              <a:t>Kaufpreiszahlung</a:t>
            </a:r>
          </a:p>
        </p:txBody>
      </p:sp>
      <p:sp>
        <p:nvSpPr>
          <p:cNvPr id="11" name="Text Box 10"/>
          <p:cNvSpPr txBox="1">
            <a:spLocks noChangeArrowheads="1"/>
          </p:cNvSpPr>
          <p:nvPr/>
        </p:nvSpPr>
        <p:spPr bwMode="auto">
          <a:xfrm>
            <a:off x="4295775" y="4276725"/>
            <a:ext cx="1092200" cy="296863"/>
          </a:xfrm>
          <a:prstGeom prst="rect">
            <a:avLst/>
          </a:prstGeom>
          <a:noFill/>
          <a:ln w="9525">
            <a:noFill/>
            <a:miter lim="800000"/>
            <a:headEnd/>
            <a:tailEnd/>
          </a:ln>
        </p:spPr>
        <p:txBody>
          <a:bodyPr>
            <a:spAutoFit/>
          </a:bodyPr>
          <a:lstStyle/>
          <a:p>
            <a:pPr>
              <a:lnSpc>
                <a:spcPct val="95000"/>
              </a:lnSpc>
            </a:pPr>
            <a:r>
              <a:rPr lang="de-DE" altLang="de-DE" sz="1400" b="1">
                <a:latin typeface="Verdana" pitchFamily="34" charset="0"/>
              </a:rPr>
              <a:t>H-GmbH</a:t>
            </a:r>
          </a:p>
        </p:txBody>
      </p:sp>
      <p:sp>
        <p:nvSpPr>
          <p:cNvPr id="12" name="Text Box 11"/>
          <p:cNvSpPr txBox="1">
            <a:spLocks noChangeArrowheads="1"/>
          </p:cNvSpPr>
          <p:nvPr/>
        </p:nvSpPr>
        <p:spPr bwMode="auto">
          <a:xfrm>
            <a:off x="5989638" y="4186238"/>
            <a:ext cx="1508125" cy="276225"/>
          </a:xfrm>
          <a:prstGeom prst="rect">
            <a:avLst/>
          </a:prstGeom>
          <a:noFill/>
          <a:ln w="9525">
            <a:noFill/>
            <a:miter lim="800000"/>
            <a:headEnd/>
            <a:tailEnd/>
          </a:ln>
        </p:spPr>
        <p:txBody>
          <a:bodyPr>
            <a:spAutoFit/>
          </a:bodyPr>
          <a:lstStyle/>
          <a:p>
            <a:r>
              <a:rPr lang="de-DE" altLang="de-DE" sz="1200">
                <a:latin typeface="Verdana" pitchFamily="34" charset="0"/>
              </a:rPr>
              <a:t>Stille Beteiligung</a:t>
            </a:r>
          </a:p>
        </p:txBody>
      </p:sp>
      <p:sp>
        <p:nvSpPr>
          <p:cNvPr id="13" name="Line 12"/>
          <p:cNvSpPr>
            <a:spLocks noChangeShapeType="1"/>
          </p:cNvSpPr>
          <p:nvPr/>
        </p:nvSpPr>
        <p:spPr bwMode="auto">
          <a:xfrm>
            <a:off x="2281238" y="1604963"/>
            <a:ext cx="2449512" cy="0"/>
          </a:xfrm>
          <a:prstGeom prst="line">
            <a:avLst/>
          </a:prstGeom>
          <a:noFill/>
          <a:ln w="9525">
            <a:solidFill>
              <a:schemeClr val="tx1"/>
            </a:solidFill>
            <a:miter lim="800000"/>
            <a:headEnd/>
            <a:tailEnd/>
          </a:ln>
        </p:spPr>
        <p:txBody>
          <a:bodyPr wrap="none"/>
          <a:lstStyle/>
          <a:p>
            <a:endParaRPr lang="de-DE"/>
          </a:p>
        </p:txBody>
      </p:sp>
      <p:sp>
        <p:nvSpPr>
          <p:cNvPr id="14" name="Text Box 14"/>
          <p:cNvSpPr txBox="1">
            <a:spLocks noChangeArrowheads="1"/>
          </p:cNvSpPr>
          <p:nvPr/>
        </p:nvSpPr>
        <p:spPr bwMode="auto">
          <a:xfrm>
            <a:off x="4283075" y="2913063"/>
            <a:ext cx="1063625" cy="307975"/>
          </a:xfrm>
          <a:prstGeom prst="rect">
            <a:avLst/>
          </a:prstGeom>
          <a:noFill/>
          <a:ln w="9525">
            <a:noFill/>
            <a:miter lim="800000"/>
            <a:headEnd/>
            <a:tailEnd/>
          </a:ln>
        </p:spPr>
        <p:txBody>
          <a:bodyPr>
            <a:spAutoFit/>
          </a:bodyPr>
          <a:lstStyle/>
          <a:p>
            <a:pPr>
              <a:spcBef>
                <a:spcPct val="50000"/>
              </a:spcBef>
            </a:pPr>
            <a:r>
              <a:rPr lang="de-DE" altLang="de-DE" sz="1400" b="1">
                <a:latin typeface="Verdana" pitchFamily="34" charset="0"/>
              </a:rPr>
              <a:t>B-GmbH</a:t>
            </a:r>
          </a:p>
        </p:txBody>
      </p:sp>
      <p:sp>
        <p:nvSpPr>
          <p:cNvPr id="15" name="Line 17"/>
          <p:cNvSpPr>
            <a:spLocks noChangeShapeType="1"/>
          </p:cNvSpPr>
          <p:nvPr/>
        </p:nvSpPr>
        <p:spPr bwMode="auto">
          <a:xfrm flipH="1" flipV="1">
            <a:off x="2246313" y="1736725"/>
            <a:ext cx="2449512" cy="1047750"/>
          </a:xfrm>
          <a:prstGeom prst="line">
            <a:avLst/>
          </a:prstGeom>
          <a:noFill/>
          <a:ln w="9525">
            <a:solidFill>
              <a:schemeClr val="tx1"/>
            </a:solidFill>
            <a:miter lim="800000"/>
            <a:headEnd/>
            <a:tailEnd type="triangle" w="med" len="med"/>
          </a:ln>
        </p:spPr>
        <p:txBody>
          <a:bodyPr wrap="none"/>
          <a:lstStyle/>
          <a:p>
            <a:endParaRPr lang="de-DE"/>
          </a:p>
        </p:txBody>
      </p:sp>
      <p:sp>
        <p:nvSpPr>
          <p:cNvPr id="16" name="Line 18"/>
          <p:cNvSpPr>
            <a:spLocks noChangeShapeType="1"/>
          </p:cNvSpPr>
          <p:nvPr/>
        </p:nvSpPr>
        <p:spPr bwMode="auto">
          <a:xfrm flipV="1">
            <a:off x="4730750" y="3238500"/>
            <a:ext cx="0" cy="985838"/>
          </a:xfrm>
          <a:prstGeom prst="line">
            <a:avLst/>
          </a:prstGeom>
          <a:noFill/>
          <a:ln w="9525">
            <a:solidFill>
              <a:schemeClr val="tx1"/>
            </a:solidFill>
            <a:miter lim="800000"/>
            <a:headEnd/>
            <a:tailEnd type="triangle" w="med" len="med"/>
          </a:ln>
        </p:spPr>
        <p:txBody>
          <a:bodyPr wrap="none"/>
          <a:lstStyle/>
          <a:p>
            <a:endParaRPr lang="de-DE"/>
          </a:p>
        </p:txBody>
      </p:sp>
      <p:sp>
        <p:nvSpPr>
          <p:cNvPr id="17" name="Line 18"/>
          <p:cNvSpPr>
            <a:spLocks noChangeShapeType="1"/>
          </p:cNvSpPr>
          <p:nvPr/>
        </p:nvSpPr>
        <p:spPr bwMode="auto">
          <a:xfrm rot="-5400000" flipH="1" flipV="1">
            <a:off x="6669882" y="3161506"/>
            <a:ext cx="0" cy="2513013"/>
          </a:xfrm>
          <a:prstGeom prst="line">
            <a:avLst/>
          </a:prstGeom>
          <a:noFill/>
          <a:ln w="9525">
            <a:solidFill>
              <a:schemeClr val="tx1"/>
            </a:solidFill>
            <a:miter lim="800000"/>
            <a:headEnd/>
            <a:tailEnd type="triangle" w="med" len="med"/>
          </a:ln>
        </p:spPr>
        <p:txBody>
          <a:bodyPr wrap="none"/>
          <a:lstStyle/>
          <a:p>
            <a:endParaRPr lang="de-DE"/>
          </a:p>
        </p:txBody>
      </p:sp>
      <p:sp>
        <p:nvSpPr>
          <p:cNvPr id="18" name="Textfeld 1"/>
          <p:cNvSpPr txBox="1">
            <a:spLocks noChangeArrowheads="1"/>
          </p:cNvSpPr>
          <p:nvPr/>
        </p:nvSpPr>
        <p:spPr bwMode="auto">
          <a:xfrm>
            <a:off x="8027988" y="4273550"/>
            <a:ext cx="323850" cy="307975"/>
          </a:xfrm>
          <a:prstGeom prst="rect">
            <a:avLst/>
          </a:prstGeom>
          <a:noFill/>
          <a:ln w="9525">
            <a:noFill/>
            <a:miter lim="800000"/>
            <a:headEnd/>
            <a:tailEnd/>
          </a:ln>
        </p:spPr>
        <p:txBody>
          <a:bodyPr wrap="none">
            <a:spAutoFit/>
          </a:bodyPr>
          <a:lstStyle/>
          <a:p>
            <a:r>
              <a:rPr lang="de-AT" altLang="de-DE" sz="1400" b="1">
                <a:latin typeface="Verdana" pitchFamily="34" charset="0"/>
              </a:rPr>
              <a:t>A</a:t>
            </a:r>
          </a:p>
        </p:txBody>
      </p:sp>
    </p:spTree>
    <p:extLst>
      <p:ext uri="{BB962C8B-B14F-4D97-AF65-F5344CB8AC3E}">
        <p14:creationId xmlns:p14="http://schemas.microsoft.com/office/powerpoint/2010/main" val="246311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1. Einleitung</a:t>
            </a:r>
          </a:p>
        </p:txBody>
      </p:sp>
      <p:sp>
        <p:nvSpPr>
          <p:cNvPr id="4" name="Foliennummernplatzhalter 3"/>
          <p:cNvSpPr>
            <a:spLocks noGrp="1"/>
          </p:cNvSpPr>
          <p:nvPr>
            <p:ph type="sldNum" sz="quarter" idx="4"/>
          </p:nvPr>
        </p:nvSpPr>
        <p:spPr/>
        <p:txBody>
          <a:bodyPr/>
          <a:lstStyle/>
          <a:p>
            <a:fld id="{BE3DC40E-DBBE-4E2D-9EEC-FBF0DA0E9179}" type="slidenum">
              <a:rPr lang="en-GB" smtClean="0"/>
              <a:pPr/>
              <a:t>4</a:t>
            </a:fld>
            <a:endParaRPr lang="en-GB" dirty="0"/>
          </a:p>
        </p:txBody>
      </p:sp>
      <p:sp>
        <p:nvSpPr>
          <p:cNvPr id="5" name="Rectangle 3"/>
          <p:cNvSpPr>
            <a:spLocks noGrp="1" noChangeArrowheads="1"/>
          </p:cNvSpPr>
          <p:nvPr>
            <p:ph idx="1"/>
          </p:nvPr>
        </p:nvSpPr>
        <p:spPr/>
        <p:txBody>
          <a:bodyPr>
            <a:noAutofit/>
          </a:bodyPr>
          <a:lstStyle/>
          <a:p>
            <a:pPr marL="381000" indent="-381000">
              <a:buNone/>
            </a:pPr>
            <a:r>
              <a:rPr lang="de-AT" altLang="de-DE" sz="1400" dirty="0"/>
              <a:t>§ 82 GmbHG (ähnlich § 52 AktG):</a:t>
            </a:r>
          </a:p>
          <a:p>
            <a:pPr marL="0" indent="0">
              <a:buNone/>
            </a:pPr>
            <a:r>
              <a:rPr lang="de-AT" altLang="de-DE" sz="1400" i="1" dirty="0"/>
              <a:t>(1) Die Gesellschafter können ihre Stammeinlage nicht zurückfordern; sie haben […] nur Anspruch auf den nach dem Jahresabschluss […] sich ergebenden Bilanzgewinn ….</a:t>
            </a:r>
          </a:p>
          <a:p>
            <a:r>
              <a:rPr lang="de-AT" altLang="de-DE" sz="1400" b="1" dirty="0"/>
              <a:t>Begriffsbestimmung: </a:t>
            </a:r>
            <a:r>
              <a:rPr lang="de-AT" altLang="de-DE" sz="1400" dirty="0"/>
              <a:t>geht eigentlich um </a:t>
            </a:r>
            <a:r>
              <a:rPr lang="de-AT" altLang="de-DE" sz="1400" b="1" dirty="0"/>
              <a:t>umfassende Vermögensbindung </a:t>
            </a:r>
            <a:r>
              <a:rPr lang="de-AT" altLang="de-DE" sz="1400" dirty="0"/>
              <a:t>der Gesellschaft</a:t>
            </a:r>
          </a:p>
          <a:p>
            <a:r>
              <a:rPr lang="de-AT" altLang="de-DE" sz="1400" dirty="0"/>
              <a:t>In Ö bei </a:t>
            </a:r>
            <a:r>
              <a:rPr lang="de-AT" altLang="de-DE" sz="1400" b="1" dirty="0"/>
              <a:t>GmbH</a:t>
            </a:r>
            <a:r>
              <a:rPr lang="de-AT" altLang="de-DE" sz="1400" dirty="0"/>
              <a:t> und </a:t>
            </a:r>
            <a:r>
              <a:rPr lang="de-AT" altLang="de-DE" sz="1400" b="1" dirty="0"/>
              <a:t>AG</a:t>
            </a:r>
            <a:r>
              <a:rPr lang="de-AT" altLang="de-DE" sz="1400" dirty="0"/>
              <a:t> gleich (anders in D !)</a:t>
            </a:r>
          </a:p>
          <a:p>
            <a:pPr lvl="1"/>
            <a:r>
              <a:rPr lang="de-AT" altLang="de-DE" sz="1400" dirty="0"/>
              <a:t>durchaus Parallelen in anderen Rechtsordnungen, </a:t>
            </a:r>
            <a:r>
              <a:rPr lang="de-AT" altLang="de-DE" sz="1400" dirty="0" err="1"/>
              <a:t>vgl</a:t>
            </a:r>
            <a:r>
              <a:rPr lang="de-AT" altLang="de-DE" sz="1400" dirty="0"/>
              <a:t> etwa </a:t>
            </a:r>
            <a:r>
              <a:rPr lang="de-AT" sz="1400" i="1" dirty="0"/>
              <a:t>In Re: TOUSA, INC., et al. (11th </a:t>
            </a:r>
            <a:r>
              <a:rPr lang="de-AT" sz="1400" i="1" dirty="0" err="1"/>
              <a:t>Cir</a:t>
            </a:r>
            <a:r>
              <a:rPr lang="de-AT" sz="1400" i="1" dirty="0"/>
              <a:t>, 2012)</a:t>
            </a:r>
          </a:p>
          <a:p>
            <a:r>
              <a:rPr lang="de-AT" sz="1400" b="1" dirty="0"/>
              <a:t>Praktische Relevanz</a:t>
            </a:r>
          </a:p>
          <a:p>
            <a:pPr lvl="1"/>
            <a:r>
              <a:rPr lang="de-AT" sz="1200" dirty="0"/>
              <a:t>Insgesamt 215 Entscheidungen im RIS („Einlagenrückgewähr“) (Stand 16.4.2025)</a:t>
            </a:r>
          </a:p>
          <a:p>
            <a:pPr lvl="1"/>
            <a:r>
              <a:rPr lang="de-DE" sz="1200" dirty="0"/>
              <a:t>Seit 1.1.2000: 200 </a:t>
            </a:r>
            <a:r>
              <a:rPr lang="de-AT" sz="1200" dirty="0"/>
              <a:t>Entscheidungen</a:t>
            </a:r>
            <a:endParaRPr lang="de-DE" sz="1200" dirty="0"/>
          </a:p>
          <a:p>
            <a:pPr lvl="1"/>
            <a:r>
              <a:rPr lang="de-DE" sz="1200" dirty="0"/>
              <a:t>Seit 1.1.2010: 153 </a:t>
            </a:r>
            <a:r>
              <a:rPr lang="de-AT" sz="1200" dirty="0"/>
              <a:t>Entscheidungen</a:t>
            </a:r>
            <a:endParaRPr lang="de-DE" sz="1200" dirty="0"/>
          </a:p>
          <a:p>
            <a:pPr lvl="1"/>
            <a:r>
              <a:rPr lang="de-DE" sz="1200" dirty="0"/>
              <a:t>Seit 1.1.2020: 59 </a:t>
            </a:r>
            <a:r>
              <a:rPr lang="de-AT" sz="1200" dirty="0"/>
              <a:t>Entscheidungen</a:t>
            </a:r>
            <a:endParaRPr lang="de-DE" sz="1200" dirty="0"/>
          </a:p>
          <a:p>
            <a:pPr lvl="1"/>
            <a:r>
              <a:rPr lang="de-DE" sz="1200" dirty="0"/>
              <a:t>Seit 1.1.2024: 10 </a:t>
            </a:r>
            <a:r>
              <a:rPr lang="de-AT" sz="1200" dirty="0"/>
              <a:t>Entscheidungen</a:t>
            </a:r>
            <a:endParaRPr lang="de-DE" sz="1200" dirty="0"/>
          </a:p>
        </p:txBody>
      </p:sp>
    </p:spTree>
    <p:extLst>
      <p:ext uri="{BB962C8B-B14F-4D97-AF65-F5344CB8AC3E}">
        <p14:creationId xmlns:p14="http://schemas.microsoft.com/office/powerpoint/2010/main" val="158069978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40</a:t>
            </a:fld>
            <a:endParaRPr lang="en-GB" dirty="0"/>
          </a:p>
        </p:txBody>
      </p:sp>
      <p:sp>
        <p:nvSpPr>
          <p:cNvPr id="5" name="Rectangle 3"/>
          <p:cNvSpPr txBox="1">
            <a:spLocks noChangeArrowheads="1"/>
          </p:cNvSpPr>
          <p:nvPr/>
        </p:nvSpPr>
        <p:spPr>
          <a:xfrm>
            <a:off x="462408" y="1225189"/>
            <a:ext cx="7993062" cy="3898900"/>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lnSpc>
                <a:spcPct val="130000"/>
              </a:lnSpc>
              <a:buClr>
                <a:schemeClr val="accent3"/>
              </a:buClr>
              <a:defRPr/>
            </a:pPr>
            <a:r>
              <a:rPr lang="de-AT" altLang="de-DE" sz="1400" dirty="0">
                <a:sym typeface="Wingdings" pitchFamily="2" charset="2"/>
              </a:rPr>
              <a:t>Gesellschaft nimmt eine stille Beteiligung einer staatlichen Finanzierungsgesellschaft herein, wobei ein Teil der Einlage für die „Abschichtung“ von Altgesellschaftern vorgesehen ist</a:t>
            </a:r>
          </a:p>
          <a:p>
            <a:pPr marL="265086" indent="-265086">
              <a:lnSpc>
                <a:spcPct val="130000"/>
              </a:lnSpc>
              <a:buClr>
                <a:schemeClr val="accent3"/>
              </a:buClr>
              <a:defRPr/>
            </a:pPr>
            <a:r>
              <a:rPr lang="de-AT" altLang="de-DE" sz="1400" dirty="0">
                <a:sym typeface="Wingdings" pitchFamily="2" charset="2"/>
              </a:rPr>
              <a:t>Die „Abschichtung“ erfolgt in der Weise, dass die Gesellschaft ein Darlehen an die Beteiligungsgesellschaft des Anteilserwerbers gewährt, aus dem dann die Abschichtung der Altgesellschafter bezahlt wird</a:t>
            </a:r>
          </a:p>
          <a:p>
            <a:pPr marL="265086" indent="-265086">
              <a:lnSpc>
                <a:spcPct val="130000"/>
              </a:lnSpc>
              <a:buClr>
                <a:schemeClr val="accent3"/>
              </a:buClr>
              <a:defRPr/>
            </a:pPr>
            <a:r>
              <a:rPr lang="de-AT" altLang="de-DE" sz="1400" dirty="0">
                <a:sym typeface="Wingdings" pitchFamily="2" charset="2"/>
              </a:rPr>
              <a:t>Klage des Insolvenzverwalters der Gesellschaft gegen die beiden Altgesellschafter</a:t>
            </a:r>
          </a:p>
          <a:p>
            <a:pPr marL="265086" indent="-265086">
              <a:lnSpc>
                <a:spcPct val="130000"/>
              </a:lnSpc>
              <a:buClr>
                <a:schemeClr val="accent3"/>
              </a:buClr>
              <a:defRPr/>
            </a:pPr>
            <a:r>
              <a:rPr lang="de-AT" altLang="de-DE" sz="1400" dirty="0">
                <a:sym typeface="Wingdings" pitchFamily="2" charset="2"/>
              </a:rPr>
              <a:t>Diese wenden u.a. ein, dass der Vertrag über die stille Beteiligung </a:t>
            </a:r>
            <a:r>
              <a:rPr lang="de-AT" altLang="de-DE" sz="1400" dirty="0" err="1">
                <a:sym typeface="Wingdings" pitchFamily="2" charset="2"/>
              </a:rPr>
              <a:t>nich-tig</a:t>
            </a:r>
            <a:r>
              <a:rPr lang="de-AT" altLang="de-DE" sz="1400" dirty="0">
                <a:sym typeface="Wingdings" pitchFamily="2" charset="2"/>
              </a:rPr>
              <a:t> sei und daher das Vermögen der Gesellschaft nicht berührt sei bzw. der Gesellschaft kein Schaden entstanden sei</a:t>
            </a:r>
          </a:p>
          <a:p>
            <a:pPr marL="265086" indent="-265086">
              <a:lnSpc>
                <a:spcPct val="130000"/>
              </a:lnSpc>
              <a:buClr>
                <a:schemeClr val="accent3"/>
              </a:buClr>
              <a:defRPr/>
            </a:pPr>
            <a:r>
              <a:rPr lang="de-AT" altLang="de-DE" sz="1400" dirty="0" err="1">
                <a:sym typeface="Wingdings" pitchFamily="2" charset="2"/>
              </a:rPr>
              <a:t>Klagsabweisung</a:t>
            </a:r>
            <a:r>
              <a:rPr lang="de-AT" altLang="de-DE" sz="1400" dirty="0">
                <a:sym typeface="Wingdings" pitchFamily="2" charset="2"/>
              </a:rPr>
              <a:t> durch LG ZRS Graz, </a:t>
            </a:r>
            <a:r>
              <a:rPr lang="de-AT" altLang="de-DE" sz="1400" dirty="0" err="1">
                <a:sym typeface="Wingdings" pitchFamily="2" charset="2"/>
              </a:rPr>
              <a:t>Stattgebung</a:t>
            </a:r>
            <a:r>
              <a:rPr lang="de-AT" altLang="de-DE" sz="1400" dirty="0">
                <a:sym typeface="Wingdings" pitchFamily="2" charset="2"/>
              </a:rPr>
              <a:t> durch OLG Graz und OGH</a:t>
            </a:r>
          </a:p>
        </p:txBody>
      </p:sp>
    </p:spTree>
    <p:extLst>
      <p:ext uri="{BB962C8B-B14F-4D97-AF65-F5344CB8AC3E}">
        <p14:creationId xmlns:p14="http://schemas.microsoft.com/office/powerpoint/2010/main" val="118288868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41</a:t>
            </a:fld>
            <a:endParaRPr lang="en-GB" dirty="0"/>
          </a:p>
        </p:txBody>
      </p:sp>
      <p:sp>
        <p:nvSpPr>
          <p:cNvPr id="5" name="Inhaltsplatzhalter 2"/>
          <p:cNvSpPr>
            <a:spLocks noGrp="1"/>
          </p:cNvSpPr>
          <p:nvPr>
            <p:ph idx="1"/>
          </p:nvPr>
        </p:nvSpPr>
        <p:spPr>
          <a:xfrm>
            <a:off x="462408" y="1345839"/>
            <a:ext cx="7775575" cy="3657600"/>
          </a:xfrm>
        </p:spPr>
        <p:txBody>
          <a:bodyPr/>
          <a:lstStyle/>
          <a:p>
            <a:r>
              <a:rPr lang="de-AT" sz="1400" dirty="0"/>
              <a:t>Leistungen an </a:t>
            </a:r>
            <a:r>
              <a:rPr lang="de-AT" sz="1400" b="1" dirty="0"/>
              <a:t>Dritte,</a:t>
            </a:r>
            <a:r>
              <a:rPr lang="de-AT" sz="1400" dirty="0"/>
              <a:t> die wirtschaftlich dem Gesellschafter zugute kommen, sind vom Ausschüttungsverbot erfasst. </a:t>
            </a:r>
          </a:p>
          <a:p>
            <a:r>
              <a:rPr lang="de-AT" sz="1400" dirty="0"/>
              <a:t>Die Gesellschaft muss den ihr zustehenden </a:t>
            </a:r>
            <a:r>
              <a:rPr lang="de-AT" sz="1400" b="1" dirty="0"/>
              <a:t>Ersatzanspruch</a:t>
            </a:r>
            <a:r>
              <a:rPr lang="de-AT" sz="1400" dirty="0"/>
              <a:t> auch gegen den Gesellschafter entsprechend </a:t>
            </a:r>
            <a:r>
              <a:rPr lang="de-AT" sz="1400" b="1" dirty="0"/>
              <a:t>betreiben. </a:t>
            </a:r>
          </a:p>
          <a:p>
            <a:r>
              <a:rPr lang="de-AT" sz="1400" dirty="0"/>
              <a:t>Macht die Gesellschaft diesen Anspruch nicht rechtzeitig und auf die gebührende Art und Weise geltend und bleibt sie eben deshalb auf ihrem Schaden "sitzen", so darf dies den bereicherungsrechtlichen Rückzahlungsanspruch des Dritten nicht schmälern.</a:t>
            </a:r>
          </a:p>
          <a:p>
            <a:pPr lvl="1"/>
            <a:r>
              <a:rPr lang="de-AT" sz="1400" dirty="0"/>
              <a:t>6 Ob 14/14y </a:t>
            </a:r>
          </a:p>
          <a:p>
            <a:endParaRPr lang="de-AT" dirty="0"/>
          </a:p>
        </p:txBody>
      </p:sp>
    </p:spTree>
    <p:extLst>
      <p:ext uri="{BB962C8B-B14F-4D97-AF65-F5344CB8AC3E}">
        <p14:creationId xmlns:p14="http://schemas.microsoft.com/office/powerpoint/2010/main" val="42878169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4.4. 1 Ob 28/15x – </a:t>
            </a:r>
            <a:r>
              <a:rPr lang="de-AT" sz="1800" i="1" dirty="0" err="1"/>
              <a:t>Kneisz</a:t>
            </a:r>
            <a:r>
              <a:rPr lang="de-AT" sz="1800" i="1" dirty="0"/>
              <a:t> II</a:t>
            </a:r>
          </a:p>
        </p:txBody>
      </p:sp>
      <p:sp>
        <p:nvSpPr>
          <p:cNvPr id="4" name="Foliennummernplatzhalter 3"/>
          <p:cNvSpPr>
            <a:spLocks noGrp="1"/>
          </p:cNvSpPr>
          <p:nvPr>
            <p:ph type="sldNum" sz="quarter" idx="4"/>
          </p:nvPr>
        </p:nvSpPr>
        <p:spPr/>
        <p:txBody>
          <a:bodyPr/>
          <a:lstStyle/>
          <a:p>
            <a:fld id="{BE3DC40E-DBBE-4E2D-9EEC-FBF0DA0E9179}" type="slidenum">
              <a:rPr lang="en-GB" smtClean="0"/>
              <a:pPr/>
              <a:t>42</a:t>
            </a:fld>
            <a:endParaRPr lang="en-GB" dirty="0"/>
          </a:p>
        </p:txBody>
      </p:sp>
      <p:sp>
        <p:nvSpPr>
          <p:cNvPr id="5" name="Inhaltsplatzhalter 2"/>
          <p:cNvSpPr>
            <a:spLocks noGrp="1"/>
          </p:cNvSpPr>
          <p:nvPr>
            <p:ph idx="1"/>
          </p:nvPr>
        </p:nvSpPr>
        <p:spPr>
          <a:xfrm>
            <a:off x="462408" y="1217002"/>
            <a:ext cx="7776048" cy="3656657"/>
          </a:xfrm>
        </p:spPr>
        <p:txBody>
          <a:bodyPr>
            <a:noAutofit/>
          </a:bodyPr>
          <a:lstStyle/>
          <a:p>
            <a:r>
              <a:rPr lang="de-DE" sz="1400" dirty="0"/>
              <a:t>Bei gebotener </a:t>
            </a:r>
            <a:r>
              <a:rPr lang="de-DE" sz="1400" b="1" dirty="0"/>
              <a:t>wirtschaftlicher Gesamtbetrachtung </a:t>
            </a:r>
            <a:r>
              <a:rPr lang="de-DE" sz="1400" dirty="0"/>
              <a:t>liegt eine </a:t>
            </a:r>
            <a:r>
              <a:rPr lang="de-DE" sz="1400" dirty="0" err="1"/>
              <a:t>iSd</a:t>
            </a:r>
            <a:r>
              <a:rPr lang="de-DE" sz="1400" dirty="0"/>
              <a:t> § 82 </a:t>
            </a:r>
            <a:r>
              <a:rPr lang="de-DE" sz="1400" dirty="0" err="1"/>
              <a:t>Abs</a:t>
            </a:r>
            <a:r>
              <a:rPr lang="de-DE" sz="1400" dirty="0"/>
              <a:t> 1 GmbHG verbotene verdeckte Einlagenrückgewähr an die Muttergesellschaft und (mittelbar) auch an deren Alleingesellschafter, den Bruder der Beklagten, vor. Das hat die Unwirksamkeit des gesamten Rechtsgeschäfts zwischen der Klägerin und der Hauptschuldnerin zur Folge (</a:t>
            </a:r>
            <a:r>
              <a:rPr lang="de-DE" sz="1400" dirty="0">
                <a:hlinkClick r:id="rId2"/>
              </a:rPr>
              <a:t>6 Ob 29/11z</a:t>
            </a:r>
            <a:r>
              <a:rPr lang="de-DE" sz="1400" dirty="0"/>
              <a:t>; </a:t>
            </a:r>
            <a:r>
              <a:rPr lang="de-DE" sz="1400" dirty="0">
                <a:hlinkClick r:id="rId3"/>
              </a:rPr>
              <a:t>3 Ob 50/13v</a:t>
            </a:r>
            <a:r>
              <a:rPr lang="de-DE" sz="1400" dirty="0"/>
              <a:t>). Dass die Verschmelzung im Firmenbuch eingetragen wurde, ändert daran nichts.</a:t>
            </a:r>
          </a:p>
          <a:p>
            <a:r>
              <a:rPr lang="de-DE" sz="1400" dirty="0"/>
              <a:t>Abstellen auf </a:t>
            </a:r>
            <a:r>
              <a:rPr lang="de-DE" sz="1400" b="1" dirty="0"/>
              <a:t>„Gesamtplan“ </a:t>
            </a:r>
            <a:r>
              <a:rPr lang="de-DE" sz="1400" dirty="0"/>
              <a:t>(</a:t>
            </a:r>
            <a:r>
              <a:rPr lang="de-DE" sz="1400" dirty="0" err="1"/>
              <a:t>vgl</a:t>
            </a:r>
            <a:r>
              <a:rPr lang="de-DE" sz="1400" dirty="0"/>
              <a:t> auch 6 Ob 14/14y)</a:t>
            </a:r>
          </a:p>
          <a:p>
            <a:r>
              <a:rPr lang="de-DE" sz="1400" dirty="0"/>
              <a:t>Der </a:t>
            </a:r>
            <a:r>
              <a:rPr lang="de-DE" sz="1400" b="1" dirty="0"/>
              <a:t>Schutz der Gesellschafter</a:t>
            </a:r>
            <a:r>
              <a:rPr lang="de-DE" sz="1400" dirty="0"/>
              <a:t>, die an einer verbotenen Transaktion selbst mitwirken, ist durch Kapitalerhaltungsvorschriften </a:t>
            </a:r>
            <a:r>
              <a:rPr lang="de-DE" sz="1400" b="1" dirty="0"/>
              <a:t>nicht</a:t>
            </a:r>
            <a:r>
              <a:rPr lang="de-DE" sz="1400" dirty="0"/>
              <a:t> bezweckt, sodass sich ein Gesellschafter auch bei akzessorischen Sicherheiten nicht auf eine aus dem Verbot der Einlagenrückgewähr abgeleitete Nichtigkeit berufen kann (</a:t>
            </a:r>
            <a:r>
              <a:rPr lang="de-DE" sz="1400" i="1" dirty="0"/>
              <a:t>Karollus</a:t>
            </a:r>
            <a:r>
              <a:rPr lang="de-DE" sz="1400" dirty="0"/>
              <a:t> </a:t>
            </a:r>
            <a:r>
              <a:rPr lang="de-DE" sz="1400" dirty="0" err="1"/>
              <a:t>aaO</a:t>
            </a:r>
            <a:r>
              <a:rPr lang="de-DE" sz="1400" dirty="0"/>
              <a:t> 289). </a:t>
            </a:r>
          </a:p>
          <a:p>
            <a:r>
              <a:rPr lang="de-DE" sz="1400" dirty="0"/>
              <a:t>Musste sich der Klägerin der Missbrauch (die unzulässige Einlagenrückgewähr) </a:t>
            </a:r>
            <a:r>
              <a:rPr lang="de-DE" sz="1400" b="1" dirty="0"/>
              <a:t>geradezu aufdrängen</a:t>
            </a:r>
            <a:r>
              <a:rPr lang="de-DE" sz="1400" dirty="0"/>
              <a:t>, hat dies wegen Unwirksamkeit des Vertretungsakts infolge Fehlens der Vertretungsmacht die </a:t>
            </a:r>
            <a:r>
              <a:rPr lang="de-DE" sz="1400" b="1" dirty="0"/>
              <a:t>Unwirksamkeit des gesamten Rechtsgeschäfts </a:t>
            </a:r>
            <a:r>
              <a:rPr lang="de-DE" sz="1400" dirty="0"/>
              <a:t>zur Folge (</a:t>
            </a:r>
            <a:r>
              <a:rPr lang="de-DE" sz="1400" dirty="0">
                <a:hlinkClick r:id="rId2"/>
              </a:rPr>
              <a:t>6 Ob 29/11z</a:t>
            </a:r>
            <a:r>
              <a:rPr lang="de-DE" sz="1400" dirty="0"/>
              <a:t>; </a:t>
            </a:r>
            <a:r>
              <a:rPr lang="de-DE" sz="1400" dirty="0" err="1"/>
              <a:t>vgl</a:t>
            </a:r>
            <a:r>
              <a:rPr lang="de-DE" sz="1400" dirty="0"/>
              <a:t> </a:t>
            </a:r>
            <a:r>
              <a:rPr lang="de-DE" sz="1400" i="1" dirty="0"/>
              <a:t>Karollus</a:t>
            </a:r>
            <a:r>
              <a:rPr lang="de-DE" sz="1400" dirty="0"/>
              <a:t>, </a:t>
            </a:r>
            <a:r>
              <a:rPr lang="de-DE" sz="1400" dirty="0" err="1"/>
              <a:t>GesRZ</a:t>
            </a:r>
            <a:r>
              <a:rPr lang="de-DE" sz="1400" dirty="0"/>
              <a:t> 2011, 112). </a:t>
            </a:r>
          </a:p>
        </p:txBody>
      </p:sp>
    </p:spTree>
    <p:extLst>
      <p:ext uri="{BB962C8B-B14F-4D97-AF65-F5344CB8AC3E}">
        <p14:creationId xmlns:p14="http://schemas.microsoft.com/office/powerpoint/2010/main" val="334013110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4.5. Ausnahmsweise Wirksamkeit von Sicherheiten</a:t>
            </a:r>
          </a:p>
        </p:txBody>
      </p:sp>
      <p:sp>
        <p:nvSpPr>
          <p:cNvPr id="4" name="Foliennummernplatzhalter 3"/>
          <p:cNvSpPr>
            <a:spLocks noGrp="1"/>
          </p:cNvSpPr>
          <p:nvPr>
            <p:ph type="sldNum" sz="quarter" idx="4"/>
          </p:nvPr>
        </p:nvSpPr>
        <p:spPr/>
        <p:txBody>
          <a:bodyPr/>
          <a:lstStyle/>
          <a:p>
            <a:fld id="{BE3DC40E-DBBE-4E2D-9EEC-FBF0DA0E9179}" type="slidenum">
              <a:rPr lang="en-GB" smtClean="0"/>
              <a:pPr/>
              <a:t>43</a:t>
            </a:fld>
            <a:endParaRPr lang="en-GB" dirty="0"/>
          </a:p>
        </p:txBody>
      </p:sp>
      <p:sp>
        <p:nvSpPr>
          <p:cNvPr id="5" name="Inhaltsplatzhalter 2"/>
          <p:cNvSpPr>
            <a:spLocks noGrp="1"/>
          </p:cNvSpPr>
          <p:nvPr>
            <p:ph idx="1"/>
          </p:nvPr>
        </p:nvSpPr>
        <p:spPr>
          <a:xfrm>
            <a:off x="462408" y="1346311"/>
            <a:ext cx="7776048" cy="3656657"/>
          </a:xfrm>
        </p:spPr>
        <p:txBody>
          <a:bodyPr>
            <a:normAutofit lnSpcReduction="10000"/>
          </a:bodyPr>
          <a:lstStyle/>
          <a:p>
            <a:r>
              <a:rPr lang="de-DE" sz="1400" dirty="0"/>
              <a:t>Nach </a:t>
            </a:r>
            <a:r>
              <a:rPr lang="de-DE" sz="1400" dirty="0">
                <a:hlinkClick r:id="rId2"/>
              </a:rPr>
              <a:t>6 Ob 200/06i</a:t>
            </a:r>
            <a:r>
              <a:rPr lang="de-DE" sz="1400" dirty="0"/>
              <a:t> ist Zweck der Kapitalerhaltungsvorschriften der </a:t>
            </a:r>
            <a:r>
              <a:rPr lang="de-DE" sz="1400" b="1" dirty="0"/>
              <a:t>Gläubigerschutz</a:t>
            </a:r>
            <a:r>
              <a:rPr lang="de-DE" sz="1400" dirty="0"/>
              <a:t> und </a:t>
            </a:r>
            <a:r>
              <a:rPr lang="de-DE" sz="1400" b="1" dirty="0"/>
              <a:t>nicht</a:t>
            </a:r>
            <a:r>
              <a:rPr lang="de-DE" sz="1400" dirty="0"/>
              <a:t> der Schutz der an der allenfalls die Kapitalerhaltungsvorschriften verletzenden Transaktion mitwirkenden </a:t>
            </a:r>
            <a:r>
              <a:rPr lang="de-DE" sz="1400" b="1" dirty="0"/>
              <a:t>Gesellschafter</a:t>
            </a:r>
            <a:r>
              <a:rPr lang="de-DE" sz="1400" dirty="0"/>
              <a:t> der </a:t>
            </a:r>
            <a:r>
              <a:rPr lang="de-DE" sz="1400" dirty="0" err="1"/>
              <a:t>Übernahmsgesellschaft</a:t>
            </a:r>
            <a:r>
              <a:rPr lang="de-DE" sz="1400" dirty="0"/>
              <a:t>. </a:t>
            </a:r>
          </a:p>
          <a:p>
            <a:r>
              <a:rPr lang="de-DE" sz="1400" dirty="0"/>
              <a:t>Die vom Gesellschafter übernommene Haftung zur Sicherstellung eines Kredits, der ihm - über Zwischenschaltung eines Treuhänders - den Erwerb von Anteilen an der Tochtergesellschaft ermöglichte, werde vom Gesetz nicht missbilligt. </a:t>
            </a:r>
          </a:p>
          <a:p>
            <a:r>
              <a:rPr lang="de-DE" sz="1400" dirty="0"/>
              <a:t> In </a:t>
            </a:r>
            <a:r>
              <a:rPr lang="de-DE" sz="1400" dirty="0">
                <a:hlinkClick r:id="rId3"/>
              </a:rPr>
              <a:t>3 Ob 50/13v</a:t>
            </a:r>
            <a:r>
              <a:rPr lang="de-DE" sz="1400" dirty="0"/>
              <a:t> war ein Finanzierungsmodell zu beurteilen, dessen vertragliche Ausgestaltung von der übereinstimmenden Absicht aller Beteiligten (Bank, Zielgesellschaft, Übernahmegesellschaft und Gesellschafter der zum Zweck des Erwerbs der Anteile an der Zielgesellschaft gegründeten Übernahmegesellschaft) getragen war, dass die </a:t>
            </a:r>
            <a:r>
              <a:rPr lang="de-DE" sz="1400" b="1" dirty="0"/>
              <a:t>Zielgesellschaft</a:t>
            </a:r>
            <a:r>
              <a:rPr lang="de-DE" sz="1400" dirty="0"/>
              <a:t> lediglich </a:t>
            </a:r>
            <a:r>
              <a:rPr lang="de-DE" sz="1400" b="1" dirty="0"/>
              <a:t>formell Kreditschuldnerin </a:t>
            </a:r>
            <a:r>
              <a:rPr lang="de-DE" sz="1400" dirty="0"/>
              <a:t>sein sollte. </a:t>
            </a:r>
          </a:p>
          <a:p>
            <a:r>
              <a:rPr lang="de-DE" sz="1400" dirty="0"/>
              <a:t>Im Wege der </a:t>
            </a:r>
            <a:r>
              <a:rPr lang="de-DE" sz="1400" b="1" dirty="0"/>
              <a:t>Vertragsauslegung</a:t>
            </a:r>
            <a:r>
              <a:rPr lang="de-DE" sz="1400" dirty="0"/>
              <a:t> wurde die von der Übernahmegesellschaft übernommene Haftung für Verbindlichkeiten der Zielgesellschaft (Garantie) als materiell eigene (Kredit-)Verbindlichkeit gegenüber der kreditgewährenden Bank qualifiziert. </a:t>
            </a:r>
            <a:endParaRPr lang="de-AT" sz="1400" dirty="0"/>
          </a:p>
        </p:txBody>
      </p:sp>
    </p:spTree>
    <p:extLst>
      <p:ext uri="{BB962C8B-B14F-4D97-AF65-F5344CB8AC3E}">
        <p14:creationId xmlns:p14="http://schemas.microsoft.com/office/powerpoint/2010/main" val="36670258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85226E-5D5B-527F-9B18-62B11EBB91C9}"/>
              </a:ext>
            </a:extLst>
          </p:cNvPr>
          <p:cNvSpPr>
            <a:spLocks noGrp="1"/>
          </p:cNvSpPr>
          <p:nvPr>
            <p:ph idx="1"/>
          </p:nvPr>
        </p:nvSpPr>
        <p:spPr/>
        <p:txBody>
          <a:bodyPr>
            <a:normAutofit/>
          </a:bodyPr>
          <a:lstStyle/>
          <a:p>
            <a:r>
              <a:rPr lang="de-DE" sz="1400" dirty="0"/>
              <a:t>Bei einer Konzernverschmelzung von einer übertragenden hundertprozentigen Muttergesellschaft auf ihre übernehmende Tochtergesellschaft </a:t>
            </a:r>
            <a:r>
              <a:rPr lang="de-DE" sz="1400" b="1" dirty="0"/>
              <a:t>(Verschmelzung down-stream) </a:t>
            </a:r>
            <a:r>
              <a:rPr lang="de-DE" sz="1400" dirty="0"/>
              <a:t>muss das übertragene Vermögen der Muttergesellschaft einen positiven Verkehrswert aufweisen. </a:t>
            </a:r>
          </a:p>
          <a:p>
            <a:pPr lvl="1"/>
            <a:r>
              <a:rPr lang="de-DE" sz="1400" dirty="0"/>
              <a:t>6 Ob 4/99b = SZ 72/172 </a:t>
            </a:r>
          </a:p>
        </p:txBody>
      </p:sp>
      <p:sp>
        <p:nvSpPr>
          <p:cNvPr id="3" name="Titel 2">
            <a:extLst>
              <a:ext uri="{FF2B5EF4-FFF2-40B4-BE49-F238E27FC236}">
                <a16:creationId xmlns:a16="http://schemas.microsoft.com/office/drawing/2014/main" id="{B14B8772-8D05-4D59-761B-1C0BED70BC95}"/>
              </a:ext>
            </a:extLst>
          </p:cNvPr>
          <p:cNvSpPr>
            <a:spLocks noGrp="1"/>
          </p:cNvSpPr>
          <p:nvPr>
            <p:ph type="title"/>
          </p:nvPr>
        </p:nvSpPr>
        <p:spPr/>
        <p:txBody>
          <a:bodyPr/>
          <a:lstStyle/>
          <a:p>
            <a:r>
              <a:rPr lang="de-DE" dirty="0"/>
              <a:t>5. Umgründungen</a:t>
            </a:r>
          </a:p>
        </p:txBody>
      </p:sp>
      <p:sp>
        <p:nvSpPr>
          <p:cNvPr id="4" name="Foliennummernplatzhalter 3">
            <a:extLst>
              <a:ext uri="{FF2B5EF4-FFF2-40B4-BE49-F238E27FC236}">
                <a16:creationId xmlns:a16="http://schemas.microsoft.com/office/drawing/2014/main" id="{7F1D479B-CBB4-B5B7-834B-8CECD51A1F43}"/>
              </a:ext>
            </a:extLst>
          </p:cNvPr>
          <p:cNvSpPr>
            <a:spLocks noGrp="1"/>
          </p:cNvSpPr>
          <p:nvPr>
            <p:ph type="sldNum" sz="quarter" idx="4"/>
          </p:nvPr>
        </p:nvSpPr>
        <p:spPr/>
        <p:txBody>
          <a:bodyPr/>
          <a:lstStyle/>
          <a:p>
            <a:fld id="{BE3DC40E-DBBE-4E2D-9EEC-FBF0DA0E9179}" type="slidenum">
              <a:rPr lang="en-GB" smtClean="0"/>
              <a:pPr/>
              <a:t>44</a:t>
            </a:fld>
            <a:endParaRPr lang="en-GB" dirty="0"/>
          </a:p>
        </p:txBody>
      </p:sp>
    </p:spTree>
    <p:extLst>
      <p:ext uri="{BB962C8B-B14F-4D97-AF65-F5344CB8AC3E}">
        <p14:creationId xmlns:p14="http://schemas.microsoft.com/office/powerpoint/2010/main" val="323433407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7B80F28-DCC0-FC53-4D34-B6476DD2B372}"/>
              </a:ext>
            </a:extLst>
          </p:cNvPr>
          <p:cNvSpPr>
            <a:spLocks noGrp="1"/>
          </p:cNvSpPr>
          <p:nvPr>
            <p:ph idx="1"/>
          </p:nvPr>
        </p:nvSpPr>
        <p:spPr/>
        <p:txBody>
          <a:bodyPr>
            <a:normAutofit/>
          </a:bodyPr>
          <a:lstStyle/>
          <a:p>
            <a:r>
              <a:rPr lang="de-DE" sz="1400" dirty="0"/>
              <a:t>Schwesternverschmelzung </a:t>
            </a:r>
            <a:r>
              <a:rPr lang="de-DE" sz="1400" b="1" dirty="0"/>
              <a:t>(</a:t>
            </a:r>
            <a:r>
              <a:rPr lang="de-DE" sz="1400" b="1" dirty="0" err="1"/>
              <a:t>side</a:t>
            </a:r>
            <a:r>
              <a:rPr lang="de-DE" sz="1400" b="1" dirty="0"/>
              <a:t> stream-Verschmelzung): </a:t>
            </a:r>
            <a:r>
              <a:rPr lang="de-DE" sz="1400" dirty="0"/>
              <a:t>Die Verschmelzung kann die Gläubiger sowohl der übernehmenden als auch der übertragenden Gesellschaft gefährden. Die Gläubigergefährdung ist evident, wenn nicht nur die Vermögenslage der übertragenden Gesellschaft auf einen negativen Verkehrswert hinweist, sondern aufgrund der vorgelegten Bilanz der übernehmenden Gesellschaft naheliegt, dass bei ihr eine Überschuldung besteht. </a:t>
            </a:r>
          </a:p>
          <a:p>
            <a:r>
              <a:rPr lang="de-DE" sz="1400" dirty="0"/>
              <a:t>Aus den Grundwerten der Gläubigerschutzregeln der §§ 226 ff AktG sowie aus der Überlegung, dass es dem Gesetzgeber nicht </a:t>
            </a:r>
            <a:r>
              <a:rPr lang="de-DE" sz="1400" dirty="0" err="1"/>
              <a:t>zusinnbar</a:t>
            </a:r>
            <a:r>
              <a:rPr lang="de-DE" sz="1400" dirty="0"/>
              <a:t> ist, Verschmelzungen zuzulassen, die zu einem </a:t>
            </a:r>
            <a:r>
              <a:rPr lang="de-DE" sz="1400" b="1" dirty="0"/>
              <a:t>insolvenzreifen Gebilde </a:t>
            </a:r>
            <a:r>
              <a:rPr lang="de-DE" sz="1400" dirty="0"/>
              <a:t>führen, ist abzuleiten, dass eine Verschmelzung unzulässig sei, wenn die fusionierte Gesellschaft überschuldet sei. </a:t>
            </a:r>
          </a:p>
          <a:p>
            <a:r>
              <a:rPr lang="de-DE" sz="1400" dirty="0"/>
              <a:t>Es kann nicht angenommen werden, dass ein Gesetz, dass sich konsequent um die Aufbringung eines dem Stammkapital entsprechenden Vermögens bemühe, gesellschaftsrechtliche Maßnahmen gestatte, die dazu führten, dass </a:t>
            </a:r>
            <a:r>
              <a:rPr lang="de-DE" sz="1400" b="1" dirty="0"/>
              <a:t>weniger Vermögen </a:t>
            </a:r>
            <a:r>
              <a:rPr lang="de-DE" sz="1400" dirty="0"/>
              <a:t>übrigbleibe, als es der </a:t>
            </a:r>
            <a:r>
              <a:rPr lang="de-DE" sz="1400" b="1" dirty="0"/>
              <a:t>Stammkapitalziffer</a:t>
            </a:r>
            <a:r>
              <a:rPr lang="de-DE" sz="1400" dirty="0"/>
              <a:t> entspreche. </a:t>
            </a:r>
          </a:p>
          <a:p>
            <a:r>
              <a:rPr lang="de-DE" sz="1400" dirty="0"/>
              <a:t>6 Ob 70/03t</a:t>
            </a:r>
          </a:p>
        </p:txBody>
      </p:sp>
      <p:sp>
        <p:nvSpPr>
          <p:cNvPr id="3" name="Titel 2">
            <a:extLst>
              <a:ext uri="{FF2B5EF4-FFF2-40B4-BE49-F238E27FC236}">
                <a16:creationId xmlns:a16="http://schemas.microsoft.com/office/drawing/2014/main" id="{A5C408F3-755A-82D3-5016-F2E74260D6CE}"/>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C5A5B1F6-6430-B940-44E1-7B31C22B5C97}"/>
              </a:ext>
            </a:extLst>
          </p:cNvPr>
          <p:cNvSpPr>
            <a:spLocks noGrp="1"/>
          </p:cNvSpPr>
          <p:nvPr>
            <p:ph type="sldNum" sz="quarter" idx="4"/>
          </p:nvPr>
        </p:nvSpPr>
        <p:spPr/>
        <p:txBody>
          <a:bodyPr/>
          <a:lstStyle/>
          <a:p>
            <a:fld id="{BE3DC40E-DBBE-4E2D-9EEC-FBF0DA0E9179}" type="slidenum">
              <a:rPr lang="en-GB" smtClean="0"/>
              <a:pPr/>
              <a:t>45</a:t>
            </a:fld>
            <a:endParaRPr lang="en-GB" dirty="0"/>
          </a:p>
        </p:txBody>
      </p:sp>
    </p:spTree>
    <p:extLst>
      <p:ext uri="{BB962C8B-B14F-4D97-AF65-F5344CB8AC3E}">
        <p14:creationId xmlns:p14="http://schemas.microsoft.com/office/powerpoint/2010/main" val="337218401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88E6DE-D5B8-5F94-6EE4-044FD3EBCBB7}"/>
              </a:ext>
            </a:extLst>
          </p:cNvPr>
          <p:cNvSpPr>
            <a:spLocks noGrp="1"/>
          </p:cNvSpPr>
          <p:nvPr>
            <p:ph idx="1"/>
          </p:nvPr>
        </p:nvSpPr>
        <p:spPr/>
        <p:txBody>
          <a:bodyPr>
            <a:normAutofit/>
          </a:bodyPr>
          <a:lstStyle/>
          <a:p>
            <a:r>
              <a:rPr lang="de-DE" sz="1400" dirty="0"/>
              <a:t>Bei der </a:t>
            </a:r>
            <a:r>
              <a:rPr lang="de-DE" sz="1400" b="1" dirty="0" err="1"/>
              <a:t>up</a:t>
            </a:r>
            <a:r>
              <a:rPr lang="de-DE" sz="1400" b="1" dirty="0"/>
              <a:t>-stream-Verschmelzung</a:t>
            </a:r>
            <a:r>
              <a:rPr lang="de-DE" sz="1400" dirty="0"/>
              <a:t> kann das Vermögen der übertragenden Tochtergesellschaft negativ sein, sofern die Muttergesellschaft nach der Verschmelzung die (fälligen) Verbindlichkeiten sämtlicher Gläubiger (sowohl der übertragenden als auch der übernehmenden Gesellschaft) bedienen kann und durch die Übernahme des negativen Vermögens nicht selbst insolvenzreif wird. </a:t>
            </a:r>
          </a:p>
          <a:p>
            <a:r>
              <a:rPr lang="de-DE" sz="1400" dirty="0"/>
              <a:t>Die Verschmelzung einer nicht nur buchmäßig überschuldeten übertragenden Gesellschaft ist auch dann zulässig, wenn die übernehmende Gesellschaft deutlich größer ist und eine </a:t>
            </a:r>
            <a:r>
              <a:rPr lang="de-DE" sz="1400" b="1" dirty="0"/>
              <a:t>ausreichende Bonität </a:t>
            </a:r>
            <a:r>
              <a:rPr lang="de-DE" sz="1400" dirty="0"/>
              <a:t>aufweist, insbesondere die übernommenen Verbindlichkeiten bereits in freien Rücklagen oder einem Gewinnvortrag der übernehmenden Gesellschaft Deckung finden.</a:t>
            </a:r>
          </a:p>
          <a:p>
            <a:pPr lvl="1"/>
            <a:r>
              <a:rPr lang="de-DE" dirty="0"/>
              <a:t>6 Ob 203/20a = SZ 2020/102</a:t>
            </a:r>
          </a:p>
          <a:p>
            <a:pPr lvl="1"/>
            <a:endParaRPr lang="de-DE" dirty="0"/>
          </a:p>
        </p:txBody>
      </p:sp>
      <p:sp>
        <p:nvSpPr>
          <p:cNvPr id="3" name="Titel 2">
            <a:extLst>
              <a:ext uri="{FF2B5EF4-FFF2-40B4-BE49-F238E27FC236}">
                <a16:creationId xmlns:a16="http://schemas.microsoft.com/office/drawing/2014/main" id="{087EBB72-6015-ECC4-B3B9-14A11597EF5C}"/>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6536D3C2-D813-8928-E76A-AB52925AD798}"/>
              </a:ext>
            </a:extLst>
          </p:cNvPr>
          <p:cNvSpPr>
            <a:spLocks noGrp="1"/>
          </p:cNvSpPr>
          <p:nvPr>
            <p:ph type="sldNum" sz="quarter" idx="4"/>
          </p:nvPr>
        </p:nvSpPr>
        <p:spPr/>
        <p:txBody>
          <a:bodyPr/>
          <a:lstStyle/>
          <a:p>
            <a:fld id="{BE3DC40E-DBBE-4E2D-9EEC-FBF0DA0E9179}" type="slidenum">
              <a:rPr lang="en-GB" smtClean="0"/>
              <a:pPr/>
              <a:t>46</a:t>
            </a:fld>
            <a:endParaRPr lang="en-GB" dirty="0"/>
          </a:p>
        </p:txBody>
      </p:sp>
    </p:spTree>
    <p:extLst>
      <p:ext uri="{BB962C8B-B14F-4D97-AF65-F5344CB8AC3E}">
        <p14:creationId xmlns:p14="http://schemas.microsoft.com/office/powerpoint/2010/main" val="248432890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47</a:t>
            </a:fld>
            <a:endParaRPr lang="en-GB" dirty="0"/>
          </a:p>
        </p:txBody>
      </p:sp>
      <p:sp>
        <p:nvSpPr>
          <p:cNvPr id="5" name="Inhaltsplatzhalter 2">
            <a:extLst>
              <a:ext uri="{FF2B5EF4-FFF2-40B4-BE49-F238E27FC236}">
                <a16:creationId xmlns:a16="http://schemas.microsoft.com/office/drawing/2014/main" id="{C7C6E65F-17FA-41ED-804C-3D8C9D2AE1D7}"/>
              </a:ext>
            </a:extLst>
          </p:cNvPr>
          <p:cNvSpPr>
            <a:spLocks noGrp="1"/>
          </p:cNvSpPr>
          <p:nvPr>
            <p:ph idx="1"/>
          </p:nvPr>
        </p:nvSpPr>
        <p:spPr>
          <a:xfrm>
            <a:off x="462408" y="1346311"/>
            <a:ext cx="7776048" cy="3656657"/>
          </a:xfrm>
        </p:spPr>
        <p:txBody>
          <a:bodyPr>
            <a:normAutofit fontScale="92500"/>
          </a:bodyPr>
          <a:lstStyle/>
          <a:p>
            <a:r>
              <a:rPr lang="de-DE" sz="1500" dirty="0"/>
              <a:t>§ 16 Abs 5 </a:t>
            </a:r>
            <a:r>
              <a:rPr lang="de-DE" sz="1500" dirty="0" err="1"/>
              <a:t>UmgrStG</a:t>
            </a:r>
            <a:r>
              <a:rPr lang="de-DE" sz="1500" dirty="0"/>
              <a:t> ermöglicht die auf den Einbringungsstichtag </a:t>
            </a:r>
            <a:r>
              <a:rPr lang="de-DE" sz="1500" b="1" dirty="0"/>
              <a:t>rückbezogene Veränderung des Einbringungsvermögens</a:t>
            </a:r>
            <a:r>
              <a:rPr lang="de-DE" sz="1500" dirty="0"/>
              <a:t>. Dies kann durch die Rückbeziehung von Einlagen und Entnahmen, die im Rückwirkungszeitraum getätigt wurden, bewirkt werden (Z 1). Weiters kann aus Anlass der Einbringung rückwirkend auf den Einbringungsstichtag eine Verbindlichkeit der übernehmenden Körperschaft gegenüber dem Einbringenden begründet werden (Z 2). </a:t>
            </a:r>
          </a:p>
          <a:p>
            <a:r>
              <a:rPr lang="de-DE" sz="1500" dirty="0"/>
              <a:t>Bei einem Vorgehen nach § 16 Abs 5 Z 1 </a:t>
            </a:r>
            <a:r>
              <a:rPr lang="de-DE" sz="1500" dirty="0" err="1"/>
              <a:t>UmgrStG</a:t>
            </a:r>
            <a:r>
              <a:rPr lang="de-DE" sz="1500" dirty="0"/>
              <a:t> vermindern die Entnahmen das Einbringungskapital. </a:t>
            </a:r>
          </a:p>
          <a:p>
            <a:r>
              <a:rPr lang="de-DE" sz="1500" dirty="0"/>
              <a:t>Eine zusätzliche Minderung des Einbringungskapitals ist gemäß § 16 Abs 5 Z 2 </a:t>
            </a:r>
            <a:r>
              <a:rPr lang="de-DE" sz="1500" dirty="0" err="1"/>
              <a:t>UmgrStG</a:t>
            </a:r>
            <a:r>
              <a:rPr lang="de-DE" sz="1500" dirty="0"/>
              <a:t> durch Ansatz einer </a:t>
            </a:r>
            <a:r>
              <a:rPr lang="de-DE" sz="1500" b="1" dirty="0"/>
              <a:t>Verbindlichkeit</a:t>
            </a:r>
            <a:r>
              <a:rPr lang="de-DE" sz="1500" dirty="0"/>
              <a:t> in der Einbringungsbilanz zulässig. Da dieser keine tatsächliche Entnahme </a:t>
            </a:r>
            <a:r>
              <a:rPr lang="de-DE" sz="1500" dirty="0" err="1"/>
              <a:t>zugrundeliegt</a:t>
            </a:r>
            <a:r>
              <a:rPr lang="de-DE" sz="1500" dirty="0"/>
              <a:t>, entspricht dies der Begründung einer – nach der Einbringung zu erfüllenden – Verbindlichkeit der übernehmenden Körperschaft gegenüber dem Einbringenden. (T1)</a:t>
            </a:r>
          </a:p>
          <a:p>
            <a:pPr lvl="1"/>
            <a:r>
              <a:rPr lang="de-DE" dirty="0"/>
              <a:t>6 Ob 165/16g </a:t>
            </a:r>
          </a:p>
          <a:p>
            <a:endParaRPr lang="de-DE" dirty="0"/>
          </a:p>
          <a:p>
            <a:endParaRPr lang="de-DE" dirty="0"/>
          </a:p>
        </p:txBody>
      </p:sp>
    </p:spTree>
    <p:extLst>
      <p:ext uri="{BB962C8B-B14F-4D97-AF65-F5344CB8AC3E}">
        <p14:creationId xmlns:p14="http://schemas.microsoft.com/office/powerpoint/2010/main" val="283909629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48</a:t>
            </a:fld>
            <a:endParaRPr lang="en-GB" dirty="0"/>
          </a:p>
        </p:txBody>
      </p:sp>
      <p:sp>
        <p:nvSpPr>
          <p:cNvPr id="5" name="Inhaltsplatzhalter 2"/>
          <p:cNvSpPr>
            <a:spLocks noGrp="1"/>
          </p:cNvSpPr>
          <p:nvPr>
            <p:ph idx="1"/>
          </p:nvPr>
        </p:nvSpPr>
        <p:spPr>
          <a:xfrm>
            <a:off x="462408" y="1346311"/>
            <a:ext cx="7776048" cy="3656657"/>
          </a:xfrm>
        </p:spPr>
        <p:txBody>
          <a:bodyPr>
            <a:noAutofit/>
          </a:bodyPr>
          <a:lstStyle/>
          <a:p>
            <a:r>
              <a:rPr lang="de-DE" sz="1400" dirty="0"/>
              <a:t> 1. Es ist nicht abschließend geklärt, ob der Tatbestand der verdeckten Sacheinlage eine </a:t>
            </a:r>
            <a:r>
              <a:rPr lang="de-DE" sz="1400" b="1" dirty="0"/>
              <a:t>Abrede</a:t>
            </a:r>
            <a:r>
              <a:rPr lang="de-DE" sz="1400" dirty="0"/>
              <a:t> zwischen den Beteiligten über die Rückzahlung der bar geleisteten Einlage im Zuge einer Sacheinbringung erfordert.</a:t>
            </a:r>
          </a:p>
          <a:p>
            <a:r>
              <a:rPr lang="de-DE" sz="1400" dirty="0"/>
              <a:t>2. "Unbare" Entnahmen </a:t>
            </a:r>
            <a:r>
              <a:rPr lang="de-DE" sz="1400" dirty="0" err="1"/>
              <a:t>iSd</a:t>
            </a:r>
            <a:r>
              <a:rPr lang="de-DE" sz="1400" dirty="0"/>
              <a:t> § 16 </a:t>
            </a:r>
            <a:r>
              <a:rPr lang="de-DE" sz="1400" dirty="0" err="1"/>
              <a:t>Abs</a:t>
            </a:r>
            <a:r>
              <a:rPr lang="de-DE" sz="1400" dirty="0"/>
              <a:t> 5 </a:t>
            </a:r>
            <a:r>
              <a:rPr lang="de-DE" sz="1400" b="1" dirty="0"/>
              <a:t>Z 2 </a:t>
            </a:r>
            <a:r>
              <a:rPr lang="de-DE" sz="1400" dirty="0" err="1"/>
              <a:t>UmgrStG</a:t>
            </a:r>
            <a:r>
              <a:rPr lang="de-DE" sz="1400" dirty="0"/>
              <a:t> können den Tatbestand einer </a:t>
            </a:r>
            <a:r>
              <a:rPr lang="de-DE" sz="1400" b="1" dirty="0"/>
              <a:t>verdeckten Sacheinlage </a:t>
            </a:r>
            <a:r>
              <a:rPr lang="de-DE" sz="1400" dirty="0"/>
              <a:t>verwirklichen, wenn die Entnahme in den eingebrachten liquiden Mitteln </a:t>
            </a:r>
            <a:r>
              <a:rPr lang="de-DE" sz="1400" b="1" dirty="0"/>
              <a:t>keine Deckung </a:t>
            </a:r>
            <a:r>
              <a:rPr lang="de-DE" sz="1400" dirty="0"/>
              <a:t>findet und im Ergebnis das bar aufgebrachte Gesellschaftskapital an den Einlegenden zurückfließt.</a:t>
            </a:r>
          </a:p>
          <a:p>
            <a:r>
              <a:rPr lang="de-DE" sz="1400" dirty="0"/>
              <a:t>3. Auch Entnahmen </a:t>
            </a:r>
            <a:r>
              <a:rPr lang="de-DE" sz="1400" dirty="0" err="1"/>
              <a:t>iSd</a:t>
            </a:r>
            <a:r>
              <a:rPr lang="de-DE" sz="1400" dirty="0"/>
              <a:t> § 16 </a:t>
            </a:r>
            <a:r>
              <a:rPr lang="de-DE" sz="1400" dirty="0" err="1"/>
              <a:t>Abs</a:t>
            </a:r>
            <a:r>
              <a:rPr lang="de-DE" sz="1400" dirty="0"/>
              <a:t> 5 </a:t>
            </a:r>
            <a:r>
              <a:rPr lang="de-DE" sz="1400" b="1" dirty="0"/>
              <a:t>Z 1</a:t>
            </a:r>
            <a:r>
              <a:rPr lang="de-DE" sz="1400" dirty="0"/>
              <a:t> </a:t>
            </a:r>
            <a:r>
              <a:rPr lang="de-DE" sz="1400" dirty="0" err="1"/>
              <a:t>UmgrStG</a:t>
            </a:r>
            <a:r>
              <a:rPr lang="de-DE" sz="1400" dirty="0"/>
              <a:t> können unter den Tatbestand einer </a:t>
            </a:r>
            <a:r>
              <a:rPr lang="de-DE" sz="1400" b="1" dirty="0"/>
              <a:t>verdeckten Sacheinlage </a:t>
            </a:r>
            <a:r>
              <a:rPr lang="de-DE" sz="1400" dirty="0"/>
              <a:t>fallen, wenn die Entnahme </a:t>
            </a:r>
            <a:r>
              <a:rPr lang="de-DE" sz="1400" b="1" dirty="0"/>
              <a:t>fremdfinanziert</a:t>
            </a:r>
            <a:r>
              <a:rPr lang="de-DE" sz="1400" dirty="0"/>
              <a:t> wurde und die Erfüllung dieser Verbindlichkeit nach der Einbringung die übernehmende Körperschaft mangels eingebrachter liquider Mittel belastet.</a:t>
            </a:r>
          </a:p>
          <a:p>
            <a:r>
              <a:rPr lang="de-DE" sz="1400" dirty="0"/>
              <a:t>4. Allein der Umstand, dass eine </a:t>
            </a:r>
            <a:r>
              <a:rPr lang="de-DE" sz="1400" b="1" dirty="0"/>
              <a:t>Fremdfinanzierung nicht ausgeschlossen </a:t>
            </a:r>
            <a:r>
              <a:rPr lang="de-DE" sz="1400" dirty="0"/>
              <a:t>werden kann, rechtfertigt jedoch nicht die Abweisung eines schlüssigen Eintragungsbegehrens, wenn die in der Einbringungsbilanz ausgewiesenen liquiden Mittel des Einzelunternehmens die Barentnahme übersteigen und Bankverbindlichkeiten darin nicht bilanziert sind.</a:t>
            </a:r>
          </a:p>
          <a:p>
            <a:pPr lvl="1"/>
            <a:r>
              <a:rPr lang="de-DE" sz="1400" dirty="0"/>
              <a:t>6 Ob 165/16g</a:t>
            </a:r>
            <a:endParaRPr lang="de-AT" sz="1400" dirty="0"/>
          </a:p>
        </p:txBody>
      </p:sp>
    </p:spTree>
    <p:extLst>
      <p:ext uri="{BB962C8B-B14F-4D97-AF65-F5344CB8AC3E}">
        <p14:creationId xmlns:p14="http://schemas.microsoft.com/office/powerpoint/2010/main" val="246882039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dirty="0"/>
          </a:p>
        </p:txBody>
      </p:sp>
      <p:sp>
        <p:nvSpPr>
          <p:cNvPr id="4" name="Foliennummernplatzhalter 3"/>
          <p:cNvSpPr>
            <a:spLocks noGrp="1"/>
          </p:cNvSpPr>
          <p:nvPr>
            <p:ph type="sldNum" sz="quarter" idx="4"/>
          </p:nvPr>
        </p:nvSpPr>
        <p:spPr/>
        <p:txBody>
          <a:bodyPr/>
          <a:lstStyle/>
          <a:p>
            <a:fld id="{BE3DC40E-DBBE-4E2D-9EEC-FBF0DA0E9179}" type="slidenum">
              <a:rPr lang="en-GB" smtClean="0"/>
              <a:pPr/>
              <a:t>49</a:t>
            </a:fld>
            <a:endParaRPr lang="en-GB" dirty="0"/>
          </a:p>
        </p:txBody>
      </p:sp>
      <p:sp>
        <p:nvSpPr>
          <p:cNvPr id="5" name="Inhaltsplatzhalter 2"/>
          <p:cNvSpPr>
            <a:spLocks noGrp="1"/>
          </p:cNvSpPr>
          <p:nvPr>
            <p:ph idx="1"/>
          </p:nvPr>
        </p:nvSpPr>
        <p:spPr>
          <a:xfrm>
            <a:off x="462408" y="1346311"/>
            <a:ext cx="7776048" cy="3656657"/>
          </a:xfrm>
        </p:spPr>
        <p:txBody>
          <a:bodyPr>
            <a:normAutofit/>
          </a:bodyPr>
          <a:lstStyle/>
          <a:p>
            <a:r>
              <a:rPr lang="de-AT" sz="1400" dirty="0"/>
              <a:t>Begriff der </a:t>
            </a:r>
            <a:r>
              <a:rPr lang="de-AT" sz="1400" b="1" dirty="0"/>
              <a:t>verdeckten Sacheinlage: </a:t>
            </a:r>
            <a:r>
              <a:rPr lang="de-AT" sz="1400" dirty="0"/>
              <a:t>sachliche und zeitliche Koppelung oder </a:t>
            </a:r>
            <a:r>
              <a:rPr lang="de-AT" sz="1400" b="1" dirty="0">
                <a:solidFill>
                  <a:srgbClr val="FF0000"/>
                </a:solidFill>
              </a:rPr>
              <a:t>Abrede</a:t>
            </a:r>
            <a:r>
              <a:rPr lang="de-AT" sz="1400" dirty="0"/>
              <a:t> ausreichend?</a:t>
            </a:r>
          </a:p>
          <a:p>
            <a:pPr lvl="1"/>
            <a:r>
              <a:rPr lang="de-AT" sz="1400" b="1" dirty="0"/>
              <a:t>Beispiel: </a:t>
            </a:r>
            <a:r>
              <a:rPr lang="de-AT" sz="1400" dirty="0"/>
              <a:t>Rückzahlung der als unbare Entnahme verbuchten Verbindlichkeit erst nach 2-3 Jahren</a:t>
            </a:r>
          </a:p>
          <a:p>
            <a:pPr lvl="1"/>
            <a:r>
              <a:rPr lang="de-AT" sz="1400" dirty="0"/>
              <a:t>Praxis empfiehlt zweijähriges Zuwarten nach GmbH-Gründung</a:t>
            </a:r>
          </a:p>
          <a:p>
            <a:r>
              <a:rPr lang="de-AT" sz="1400" b="1" dirty="0"/>
              <a:t>Einlagenrückgewähr:</a:t>
            </a:r>
            <a:r>
              <a:rPr lang="de-AT" sz="1400" dirty="0"/>
              <a:t> Bei negativem Verkehrswert wird durch eine unbare Entnahme </a:t>
            </a:r>
            <a:r>
              <a:rPr lang="de-AT" sz="1400" dirty="0" err="1"/>
              <a:t>gem</a:t>
            </a:r>
            <a:r>
              <a:rPr lang="de-AT" sz="1400" dirty="0"/>
              <a:t> Z 2 eine Verbindlichkeit der übernehmenden Kapitalgesellschaft gegenüber dem Einbringenden begründet. Wenn dieser zugleich Gesellschafter ist: </a:t>
            </a:r>
            <a:r>
              <a:rPr lang="de-AT" sz="1400" dirty="0" err="1"/>
              <a:t>grds</a:t>
            </a:r>
            <a:r>
              <a:rPr lang="de-AT" sz="1400" dirty="0"/>
              <a:t> Einlagenrückgewähr</a:t>
            </a:r>
          </a:p>
          <a:p>
            <a:pPr lvl="1"/>
            <a:r>
              <a:rPr lang="de-AT" sz="1400" b="1" dirty="0"/>
              <a:t>Problem:</a:t>
            </a:r>
            <a:r>
              <a:rPr lang="de-AT" sz="1400" dirty="0"/>
              <a:t> Kumulation der Rechtsfolgen (Anspruch nach § 83 GmbHG und auf Zahlung der – wieder aushaftenden – Bareinlage?)</a:t>
            </a:r>
          </a:p>
        </p:txBody>
      </p:sp>
    </p:spTree>
    <p:extLst>
      <p:ext uri="{BB962C8B-B14F-4D97-AF65-F5344CB8AC3E}">
        <p14:creationId xmlns:p14="http://schemas.microsoft.com/office/powerpoint/2010/main" val="22079537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AT" dirty="0"/>
              <a:t>2. Tatbestand</a:t>
            </a:r>
            <a:br>
              <a:rPr lang="de-AT" dirty="0"/>
            </a:br>
            <a:r>
              <a:rPr lang="de-AT" sz="2000" dirty="0"/>
              <a:t>2.1. Allgemeines</a:t>
            </a:r>
            <a:br>
              <a:rPr lang="de-AT" sz="2000" dirty="0"/>
            </a:br>
            <a:endParaRPr lang="de-AT" sz="2000" dirty="0"/>
          </a:p>
        </p:txBody>
      </p:sp>
      <p:sp>
        <p:nvSpPr>
          <p:cNvPr id="4" name="Foliennummernplatzhalter 3"/>
          <p:cNvSpPr>
            <a:spLocks noGrp="1"/>
          </p:cNvSpPr>
          <p:nvPr>
            <p:ph type="sldNum" sz="quarter" idx="4"/>
          </p:nvPr>
        </p:nvSpPr>
        <p:spPr/>
        <p:txBody>
          <a:bodyPr/>
          <a:lstStyle/>
          <a:p>
            <a:fld id="{BE3DC40E-DBBE-4E2D-9EEC-FBF0DA0E9179}" type="slidenum">
              <a:rPr lang="en-GB" smtClean="0"/>
              <a:pPr/>
              <a:t>5</a:t>
            </a:fld>
            <a:endParaRPr lang="en-GB" dirty="0"/>
          </a:p>
        </p:txBody>
      </p:sp>
      <p:sp>
        <p:nvSpPr>
          <p:cNvPr id="5" name="Inhaltsplatzhalter 2">
            <a:extLst>
              <a:ext uri="{FF2B5EF4-FFF2-40B4-BE49-F238E27FC236}">
                <a16:creationId xmlns:a16="http://schemas.microsoft.com/office/drawing/2014/main" id="{5CB37188-67D5-4844-A378-DFDF10204176}"/>
              </a:ext>
            </a:extLst>
          </p:cNvPr>
          <p:cNvSpPr txBox="1">
            <a:spLocks/>
          </p:cNvSpPr>
          <p:nvPr/>
        </p:nvSpPr>
        <p:spPr>
          <a:xfrm>
            <a:off x="462019" y="1283517"/>
            <a:ext cx="7776048" cy="3921624"/>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t>Das Verbot der Einlagenrückgewähr erfasst grundsätzlich </a:t>
            </a:r>
            <a:r>
              <a:rPr lang="de-DE" sz="1400" b="1" dirty="0"/>
              <a:t>jede vermögensmindernde Leistung </a:t>
            </a:r>
            <a:r>
              <a:rPr lang="de-DE" sz="1400" dirty="0"/>
              <a:t>der Gesellschaft mit beschränkter Haftung an ihre Gesellschafter, </a:t>
            </a:r>
            <a:r>
              <a:rPr lang="de-DE" sz="1400" dirty="0">
                <a:solidFill>
                  <a:srgbClr val="FF0000"/>
                </a:solidFill>
              </a:rPr>
              <a:t>ausgenommen</a:t>
            </a:r>
            <a:r>
              <a:rPr lang="de-DE" sz="1400" dirty="0"/>
              <a:t> solche in Erfüllung des </a:t>
            </a:r>
            <a:r>
              <a:rPr lang="de-DE" sz="1400" b="1" dirty="0"/>
              <a:t>Dividendenanspruchs</a:t>
            </a:r>
            <a:r>
              <a:rPr lang="de-DE" sz="1400" dirty="0"/>
              <a:t> (Gewinnverwendung), </a:t>
            </a:r>
            <a:r>
              <a:rPr lang="de-DE" sz="1400" b="1" dirty="0"/>
              <a:t>sonstiger</a:t>
            </a:r>
            <a:r>
              <a:rPr lang="de-DE" sz="1400" dirty="0"/>
              <a:t> gesetzlich zugelassener </a:t>
            </a:r>
            <a:r>
              <a:rPr lang="de-DE" sz="1400" b="1" dirty="0"/>
              <a:t>Ausnahmefälle</a:t>
            </a:r>
            <a:r>
              <a:rPr lang="de-DE" sz="1400" dirty="0"/>
              <a:t> und Leistungen auf der Grundlage </a:t>
            </a:r>
            <a:r>
              <a:rPr lang="de-DE" sz="1400" b="1" dirty="0"/>
              <a:t>fremdüblicher Austauschgeschäfte </a:t>
            </a:r>
          </a:p>
          <a:p>
            <a:pPr lvl="1"/>
            <a:r>
              <a:rPr lang="de-DE" sz="1400" dirty="0"/>
              <a:t>6 Ob 226/09t; 6 Ob 171/15p [</a:t>
            </a:r>
            <a:r>
              <a:rPr lang="de-DE" sz="1400" dirty="0" err="1"/>
              <a:t>ErwG</a:t>
            </a:r>
            <a:r>
              <a:rPr lang="de-DE" sz="1400" dirty="0"/>
              <a:t> 5.4.]; 6 Ob 161/17w</a:t>
            </a:r>
          </a:p>
          <a:p>
            <a:r>
              <a:rPr lang="de-DE" sz="1400" dirty="0"/>
              <a:t>Selbst wenn die Leistung aus dem Bilanzgewinn oder den freien Rücklagen vorgenommen werden könnte, ist sie verboten, wenn sie nicht ausdrücklich als Gewinnausschüttung deklariert wird</a:t>
            </a:r>
          </a:p>
          <a:p>
            <a:pPr lvl="1"/>
            <a:r>
              <a:rPr lang="de-DE" sz="1400" dirty="0"/>
              <a:t>6 Ob 26/21y </a:t>
            </a:r>
          </a:p>
          <a:p>
            <a:pPr lvl="1"/>
            <a:r>
              <a:rPr lang="de-DE" sz="1400" dirty="0"/>
              <a:t>Vorauszahlungen auf künftige Gewinnansprüche sind unzulässig</a:t>
            </a:r>
          </a:p>
          <a:p>
            <a:pPr lvl="2"/>
            <a:r>
              <a:rPr lang="de-DE" dirty="0"/>
              <a:t>6 Ob 84/17x </a:t>
            </a:r>
          </a:p>
          <a:p>
            <a:pPr lvl="2"/>
            <a:r>
              <a:rPr lang="de-DE" dirty="0"/>
              <a:t>6 Ob 207/20i</a:t>
            </a:r>
          </a:p>
          <a:p>
            <a:pPr lvl="1"/>
            <a:endParaRPr lang="de-DE" dirty="0"/>
          </a:p>
          <a:p>
            <a:pPr lvl="1"/>
            <a:endParaRPr lang="de-DE" dirty="0"/>
          </a:p>
          <a:p>
            <a:pPr lvl="1"/>
            <a:endParaRPr lang="de-DE" dirty="0"/>
          </a:p>
          <a:p>
            <a:endParaRPr lang="de-DE" dirty="0"/>
          </a:p>
          <a:p>
            <a:endParaRPr lang="de-DE" dirty="0"/>
          </a:p>
          <a:p>
            <a:endParaRPr lang="de-DE" dirty="0"/>
          </a:p>
        </p:txBody>
      </p:sp>
    </p:spTree>
    <p:extLst>
      <p:ext uri="{BB962C8B-B14F-4D97-AF65-F5344CB8AC3E}">
        <p14:creationId xmlns:p14="http://schemas.microsoft.com/office/powerpoint/2010/main" val="368963480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6. Auswirkungen für Dritte</a:t>
            </a:r>
          </a:p>
        </p:txBody>
      </p:sp>
      <p:sp>
        <p:nvSpPr>
          <p:cNvPr id="4" name="Foliennummernplatzhalter 3"/>
          <p:cNvSpPr>
            <a:spLocks noGrp="1"/>
          </p:cNvSpPr>
          <p:nvPr>
            <p:ph type="sldNum" sz="quarter" idx="4"/>
          </p:nvPr>
        </p:nvSpPr>
        <p:spPr/>
        <p:txBody>
          <a:bodyPr/>
          <a:lstStyle/>
          <a:p>
            <a:fld id="{BE3DC40E-DBBE-4E2D-9EEC-FBF0DA0E9179}" type="slidenum">
              <a:rPr lang="en-GB" smtClean="0"/>
              <a:pPr/>
              <a:t>50</a:t>
            </a:fld>
            <a:endParaRPr lang="en-GB" dirty="0"/>
          </a:p>
        </p:txBody>
      </p:sp>
      <p:sp>
        <p:nvSpPr>
          <p:cNvPr id="5" name="Rectangle 3"/>
          <p:cNvSpPr txBox="1">
            <a:spLocks noChangeArrowheads="1"/>
          </p:cNvSpPr>
          <p:nvPr/>
        </p:nvSpPr>
        <p:spPr>
          <a:xfrm>
            <a:off x="462408" y="1295256"/>
            <a:ext cx="8229600" cy="3227387"/>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buClr>
              <a:defRPr/>
            </a:pPr>
            <a:r>
              <a:rPr lang="de-DE" altLang="de-DE" sz="1400" b="1" dirty="0"/>
              <a:t> Normadressaten</a:t>
            </a:r>
            <a:r>
              <a:rPr lang="de-DE" altLang="de-DE" sz="1400" dirty="0"/>
              <a:t> des in § 82 GmbHG und § 52 AktG enthaltenen Verbotes der Einlagenrückgewähr sind die Gesellschaft und der Gesellschafter (Aktionär), nicht aber auch ein Dritter </a:t>
            </a:r>
          </a:p>
          <a:p>
            <a:pPr marL="0" indent="0">
              <a:buClr>
                <a:schemeClr val="accent3"/>
              </a:buClr>
              <a:defRPr/>
            </a:pPr>
            <a:r>
              <a:rPr lang="de-DE" altLang="de-DE" sz="1400" dirty="0"/>
              <a:t> § 83 Abs 1 GmbHG und § 56 AktG räumen der Gesellschaft einen </a:t>
            </a:r>
            <a:r>
              <a:rPr lang="de-DE" altLang="de-DE" sz="1400" b="1" dirty="0"/>
              <a:t>Rückgewähranspruch</a:t>
            </a:r>
            <a:r>
              <a:rPr lang="de-DE" altLang="de-DE" sz="1400" dirty="0"/>
              <a:t> </a:t>
            </a:r>
            <a:r>
              <a:rPr lang="de-DE" altLang="de-DE" sz="1400" b="1" dirty="0"/>
              <a:t>gegen</a:t>
            </a:r>
            <a:r>
              <a:rPr lang="de-DE" altLang="de-DE" sz="1400" dirty="0"/>
              <a:t> den </a:t>
            </a:r>
            <a:r>
              <a:rPr lang="de-DE" altLang="de-DE" sz="1400" b="1" dirty="0"/>
              <a:t>Gesellschafter</a:t>
            </a:r>
            <a:r>
              <a:rPr lang="de-DE" altLang="de-DE" sz="1400" dirty="0"/>
              <a:t> (Aktionär) ein. </a:t>
            </a:r>
          </a:p>
          <a:p>
            <a:pPr marL="0" indent="0">
              <a:buClr>
                <a:schemeClr val="accent3"/>
              </a:buClr>
              <a:defRPr/>
            </a:pPr>
            <a:r>
              <a:rPr lang="de-DE" altLang="de-DE" sz="1400" b="1" dirty="0"/>
              <a:t>Dritte</a:t>
            </a:r>
            <a:r>
              <a:rPr lang="de-DE" altLang="de-DE" sz="1400" dirty="0"/>
              <a:t> sind bei Kollusion und grober Fahrlässigkeit rückgabepflichtig. </a:t>
            </a:r>
          </a:p>
          <a:p>
            <a:pPr marL="276197" lvl="1" indent="0">
              <a:defRPr/>
            </a:pPr>
            <a:r>
              <a:rPr lang="de-AT" altLang="de-DE" sz="1400" dirty="0"/>
              <a:t> 4 Ob 2078/96h</a:t>
            </a:r>
          </a:p>
          <a:p>
            <a:pPr marL="276197" lvl="1" indent="0">
              <a:defRPr/>
            </a:pPr>
            <a:r>
              <a:rPr lang="de-AT" altLang="de-DE" sz="1400" dirty="0"/>
              <a:t> 9 Ob 25/08d</a:t>
            </a:r>
          </a:p>
          <a:p>
            <a:pPr marL="3147" indent="0">
              <a:defRPr/>
            </a:pPr>
            <a:r>
              <a:rPr lang="de-DE" altLang="de-DE" sz="1400" dirty="0"/>
              <a:t> </a:t>
            </a:r>
          </a:p>
          <a:p>
            <a:pPr marL="3147" indent="0">
              <a:defRPr/>
            </a:pPr>
            <a:r>
              <a:rPr lang="de-DE" altLang="de-DE" sz="1400" dirty="0"/>
              <a:t> Die für </a:t>
            </a:r>
            <a:r>
              <a:rPr lang="de-DE" altLang="de-DE" sz="1400" b="1" dirty="0"/>
              <a:t>Kreditinstitute</a:t>
            </a:r>
            <a:r>
              <a:rPr lang="de-DE" altLang="de-DE" sz="1400" dirty="0"/>
              <a:t> als Dritte aufgestellten Grundsätze gelten auch für </a:t>
            </a:r>
            <a:r>
              <a:rPr lang="de-DE" altLang="de-DE" sz="1400" b="1" dirty="0"/>
              <a:t>Dritte,</a:t>
            </a:r>
            <a:r>
              <a:rPr lang="de-DE" altLang="de-DE" sz="1400" dirty="0"/>
              <a:t> die für andere Ansprüche als Kredite Sicherheiten empfangen.</a:t>
            </a:r>
          </a:p>
          <a:p>
            <a:pPr marL="276197" lvl="1" indent="0">
              <a:defRPr/>
            </a:pPr>
            <a:r>
              <a:rPr lang="de-DE" altLang="de-DE" sz="1400" dirty="0"/>
              <a:t> 6 Ob 24/23g </a:t>
            </a:r>
          </a:p>
          <a:p>
            <a:pPr marL="3147" indent="0">
              <a:defRPr/>
            </a:pPr>
            <a:endParaRPr lang="de-AT" altLang="de-DE" sz="1500" dirty="0"/>
          </a:p>
        </p:txBody>
      </p:sp>
    </p:spTree>
    <p:extLst>
      <p:ext uri="{BB962C8B-B14F-4D97-AF65-F5344CB8AC3E}">
        <p14:creationId xmlns:p14="http://schemas.microsoft.com/office/powerpoint/2010/main" val="379155434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51</a:t>
            </a:fld>
            <a:endParaRPr lang="en-GB" dirty="0"/>
          </a:p>
        </p:txBody>
      </p:sp>
      <p:sp>
        <p:nvSpPr>
          <p:cNvPr id="5" name="Rectangle 3"/>
          <p:cNvSpPr txBox="1">
            <a:spLocks noChangeArrowheads="1"/>
          </p:cNvSpPr>
          <p:nvPr/>
        </p:nvSpPr>
        <p:spPr>
          <a:xfrm>
            <a:off x="462408" y="1349808"/>
            <a:ext cx="7767637" cy="3649662"/>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buClr>
                <a:schemeClr val="accent3"/>
              </a:buClr>
              <a:defRPr/>
            </a:pPr>
            <a:r>
              <a:rPr lang="de-AT" altLang="de-DE" sz="1400" dirty="0"/>
              <a:t>Bei verdeckter Einlagenrückgewähr durch Bestellung einer Sicherheit für eine Gesellschafterschuld richtet sich die Wirksamkeit des Vertrages im Verhältnis zum Sicherungsnehmer (</a:t>
            </a:r>
            <a:r>
              <a:rPr lang="de-AT" altLang="de-DE" sz="1400" dirty="0" err="1"/>
              <a:t>idR</a:t>
            </a:r>
            <a:r>
              <a:rPr lang="de-AT" altLang="de-DE" sz="1400" dirty="0"/>
              <a:t> Bank) nach den </a:t>
            </a:r>
            <a:r>
              <a:rPr lang="de-AT" altLang="de-DE" sz="1400" b="1" dirty="0"/>
              <a:t>Grundsätzen über den Missbrauch der Vertretungsmacht.</a:t>
            </a:r>
          </a:p>
          <a:p>
            <a:pPr marL="541283" lvl="1" indent="-285721">
              <a:defRPr/>
            </a:pPr>
            <a:r>
              <a:rPr lang="de-AT" altLang="de-DE" sz="1400" dirty="0" err="1"/>
              <a:t>JBl</a:t>
            </a:r>
            <a:r>
              <a:rPr lang="de-AT" altLang="de-DE" sz="1400" dirty="0"/>
              <a:t> 2006, 388</a:t>
            </a:r>
          </a:p>
          <a:p>
            <a:pPr marL="541283" lvl="1" indent="-285721">
              <a:defRPr/>
            </a:pPr>
            <a:r>
              <a:rPr lang="de-AT" altLang="de-DE" sz="1400" dirty="0" err="1"/>
              <a:t>Wbl</a:t>
            </a:r>
            <a:r>
              <a:rPr lang="de-AT" altLang="de-DE" sz="1400" dirty="0"/>
              <a:t> 2004, 192</a:t>
            </a:r>
          </a:p>
          <a:p>
            <a:pPr marL="265086" indent="-265086">
              <a:buClr>
                <a:schemeClr val="accent3"/>
              </a:buClr>
              <a:defRPr/>
            </a:pPr>
            <a:r>
              <a:rPr lang="de-AT" altLang="de-DE" sz="1400" dirty="0"/>
              <a:t>Dem Dritten kann daher die Nichtigkeit entgegengehalten werden, wenn er vom Verbotsverstoß </a:t>
            </a:r>
            <a:r>
              <a:rPr lang="de-AT" altLang="de-DE" sz="1400" b="1" dirty="0"/>
              <a:t>wusste</a:t>
            </a:r>
            <a:r>
              <a:rPr lang="de-AT" altLang="de-DE" sz="1400" dirty="0"/>
              <a:t> oder dieser </a:t>
            </a:r>
            <a:r>
              <a:rPr lang="de-AT" altLang="de-DE" sz="1400" b="1" dirty="0"/>
              <a:t>evident</a:t>
            </a:r>
            <a:r>
              <a:rPr lang="de-AT" altLang="de-DE" sz="1400" dirty="0"/>
              <a:t> war.</a:t>
            </a:r>
          </a:p>
          <a:p>
            <a:pPr marL="541283" lvl="1" indent="-285721">
              <a:defRPr/>
            </a:pPr>
            <a:r>
              <a:rPr lang="de-AT" altLang="de-DE" sz="1400" dirty="0" err="1"/>
              <a:t>JBl</a:t>
            </a:r>
            <a:r>
              <a:rPr lang="de-AT" altLang="de-DE" sz="1400" dirty="0"/>
              <a:t> 2006, 388</a:t>
            </a:r>
            <a:endParaRPr lang="de-DE" altLang="de-DE" sz="1400" dirty="0"/>
          </a:p>
        </p:txBody>
      </p:sp>
    </p:spTree>
    <p:extLst>
      <p:ext uri="{BB962C8B-B14F-4D97-AF65-F5344CB8AC3E}">
        <p14:creationId xmlns:p14="http://schemas.microsoft.com/office/powerpoint/2010/main" val="310387681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52</a:t>
            </a:fld>
            <a:endParaRPr lang="en-GB" dirty="0"/>
          </a:p>
        </p:txBody>
      </p:sp>
      <p:sp>
        <p:nvSpPr>
          <p:cNvPr id="5" name="Rectangle 3"/>
          <p:cNvSpPr txBox="1">
            <a:spLocks noChangeArrowheads="1"/>
          </p:cNvSpPr>
          <p:nvPr/>
        </p:nvSpPr>
        <p:spPr>
          <a:xfrm>
            <a:off x="462020" y="1249960"/>
            <a:ext cx="7768026" cy="3749510"/>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086" indent="-265086">
              <a:buClr>
                <a:schemeClr val="accent3"/>
              </a:buClr>
              <a:defRPr/>
            </a:pPr>
            <a:r>
              <a:rPr lang="de-AT" altLang="de-DE" sz="1400" b="1" dirty="0"/>
              <a:t>Erkundigungspflicht</a:t>
            </a:r>
          </a:p>
          <a:p>
            <a:pPr marL="541283" lvl="1" indent="-285721">
              <a:defRPr/>
            </a:pPr>
            <a:r>
              <a:rPr lang="de-AT" altLang="de-DE" sz="1400" dirty="0"/>
              <a:t>6 Ob 271/05d</a:t>
            </a:r>
          </a:p>
          <a:p>
            <a:pPr marL="541283" lvl="1" indent="-285721">
              <a:defRPr/>
            </a:pPr>
            <a:r>
              <a:rPr lang="de-AT" altLang="de-DE" sz="1400" dirty="0"/>
              <a:t>4 Ob 2078/96h; 7 Ob 35/10p</a:t>
            </a:r>
          </a:p>
          <a:p>
            <a:pPr marL="265086" indent="-265086">
              <a:buClr>
                <a:schemeClr val="accent3"/>
              </a:buClr>
              <a:defRPr/>
            </a:pPr>
            <a:r>
              <a:rPr lang="de-DE" altLang="de-DE" sz="1400" dirty="0"/>
              <a:t>nur dort zu fordern, wo sich der Verdacht schon so weit aufdrängt, dass er nahezu einer </a:t>
            </a:r>
            <a:r>
              <a:rPr lang="de-DE" altLang="de-DE" sz="1400" b="1" dirty="0"/>
              <a:t>Gewissheit gleichkommt</a:t>
            </a:r>
            <a:r>
              <a:rPr lang="de-DE" altLang="de-DE" sz="1400" dirty="0"/>
              <a:t>. Die Beurteilung muss für den </a:t>
            </a:r>
            <a:r>
              <a:rPr lang="de-DE" altLang="de-DE" sz="1400" b="1" dirty="0">
                <a:solidFill>
                  <a:srgbClr val="FF0000"/>
                </a:solidFill>
              </a:rPr>
              <a:t>Zeitpunkt</a:t>
            </a:r>
            <a:r>
              <a:rPr lang="de-DE" altLang="de-DE" sz="1400" dirty="0"/>
              <a:t> des Abschlusses des Rechtsgeschäfts vorgenommen werden. </a:t>
            </a:r>
          </a:p>
          <a:p>
            <a:pPr marL="541283" lvl="1" indent="-285721">
              <a:defRPr/>
            </a:pPr>
            <a:r>
              <a:rPr lang="de-AT" altLang="de-DE" sz="1400" dirty="0"/>
              <a:t>9 Ob 25/08d</a:t>
            </a:r>
          </a:p>
          <a:p>
            <a:pPr marL="265086" indent="-265086">
              <a:buClr>
                <a:schemeClr val="accent3"/>
              </a:buClr>
              <a:defRPr/>
            </a:pPr>
            <a:r>
              <a:rPr lang="de-AT" altLang="de-DE" sz="1400" dirty="0"/>
              <a:t>Gilt wohl auch bei Leistungen an sonstige Dritte</a:t>
            </a:r>
          </a:p>
          <a:p>
            <a:pPr marL="541283" lvl="1" indent="-285721">
              <a:defRPr/>
            </a:pPr>
            <a:r>
              <a:rPr lang="de-AT" altLang="de-DE" sz="1400" dirty="0"/>
              <a:t>10 Ob 16/06k (Leasinggeber)</a:t>
            </a:r>
          </a:p>
          <a:p>
            <a:pPr marL="265058" indent="-285721">
              <a:defRPr/>
            </a:pPr>
            <a:r>
              <a:rPr lang="de-DE" altLang="de-DE" sz="1400" dirty="0"/>
              <a:t>Ob eine </a:t>
            </a:r>
            <a:r>
              <a:rPr lang="de-DE" altLang="de-DE" sz="1400" dirty="0" err="1"/>
              <a:t>Erkundigungs</a:t>
            </a:r>
            <a:r>
              <a:rPr lang="de-DE" altLang="de-DE" sz="1400" dirty="0"/>
              <a:t>‑ und Prüfpflicht bestand(en hätte), kann immer nur aufgrund der Umstände des konkreten </a:t>
            </a:r>
            <a:r>
              <a:rPr lang="de-DE" altLang="de-DE" sz="1400" b="1" dirty="0"/>
              <a:t>Einzelfalls</a:t>
            </a:r>
            <a:r>
              <a:rPr lang="de-DE" altLang="de-DE" sz="1400" dirty="0"/>
              <a:t> beurteilt werden; der Beantwortung dieser Frage kommt regelmäßig nicht die von § 502 Abs 1 ZPO geforderte Bedeutung zu. </a:t>
            </a:r>
          </a:p>
          <a:p>
            <a:pPr marL="541283" lvl="1" indent="-285721">
              <a:defRPr/>
            </a:pPr>
            <a:r>
              <a:rPr lang="de-DE" altLang="de-DE" sz="1400" dirty="0"/>
              <a:t>6 Ob 48/17b</a:t>
            </a:r>
            <a:endParaRPr lang="de-AT" altLang="de-DE" sz="1400" dirty="0"/>
          </a:p>
          <a:p>
            <a:pPr marL="541283" lvl="1" indent="-285721">
              <a:defRPr/>
            </a:pPr>
            <a:endParaRPr lang="de-DE" altLang="de-DE" dirty="0"/>
          </a:p>
          <a:p>
            <a:pPr marL="265086" indent="-265086">
              <a:buClr>
                <a:schemeClr val="accent3"/>
              </a:buClr>
              <a:defRPr/>
            </a:pPr>
            <a:endParaRPr lang="de-DE" altLang="de-DE" dirty="0"/>
          </a:p>
        </p:txBody>
      </p:sp>
    </p:spTree>
    <p:extLst>
      <p:ext uri="{BB962C8B-B14F-4D97-AF65-F5344CB8AC3E}">
        <p14:creationId xmlns:p14="http://schemas.microsoft.com/office/powerpoint/2010/main" val="78063886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53</a:t>
            </a:fld>
            <a:endParaRPr lang="en-GB" dirty="0"/>
          </a:p>
        </p:txBody>
      </p:sp>
      <p:sp>
        <p:nvSpPr>
          <p:cNvPr id="5" name="Rectangle 3"/>
          <p:cNvSpPr txBox="1">
            <a:spLocks noChangeArrowheads="1"/>
          </p:cNvSpPr>
          <p:nvPr/>
        </p:nvSpPr>
        <p:spPr>
          <a:xfrm>
            <a:off x="462408" y="1242291"/>
            <a:ext cx="7993062" cy="3419475"/>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35000"/>
              </a:lnSpc>
              <a:spcAft>
                <a:spcPct val="35000"/>
              </a:spcAft>
            </a:pPr>
            <a:r>
              <a:rPr lang="de-AT" altLang="de-DE" sz="1400" dirty="0">
                <a:sym typeface="Wingdings" pitchFamily="2" charset="2"/>
              </a:rPr>
              <a:t>4 Ob 2078/96h – „</a:t>
            </a:r>
            <a:r>
              <a:rPr lang="de-AT" altLang="de-DE" sz="1400" i="1" dirty="0">
                <a:sym typeface="Wingdings" pitchFamily="2" charset="2"/>
              </a:rPr>
              <a:t>Fehringer</a:t>
            </a:r>
            <a:r>
              <a:rPr lang="de-AT" altLang="de-DE" sz="1400" dirty="0">
                <a:sym typeface="Wingdings" pitchFamily="2" charset="2"/>
              </a:rPr>
              <a:t>“: Bereits bei grober Fahrlässigkeit; Erkundigungspflichten des Dritten </a:t>
            </a:r>
          </a:p>
          <a:p>
            <a:pPr lvl="1">
              <a:lnSpc>
                <a:spcPct val="135000"/>
              </a:lnSpc>
              <a:spcAft>
                <a:spcPct val="35000"/>
              </a:spcAft>
            </a:pPr>
            <a:r>
              <a:rPr lang="de-AT" altLang="de-DE" sz="1400" dirty="0">
                <a:sym typeface="Wingdings" pitchFamily="2" charset="2"/>
              </a:rPr>
              <a:t>1 Ob 290/00d – „Maculan International“: grobe Fahrlässigkeit verneint, da Überlebensfähigkeit der Gesellschaft (des Konzerns) gesichert war (?)</a:t>
            </a:r>
          </a:p>
          <a:p>
            <a:pPr lvl="1">
              <a:lnSpc>
                <a:spcPct val="135000"/>
              </a:lnSpc>
              <a:spcAft>
                <a:spcPct val="35000"/>
              </a:spcAft>
            </a:pPr>
            <a:r>
              <a:rPr lang="de-AT" altLang="de-DE" sz="1400" dirty="0">
                <a:sym typeface="Wingdings" pitchFamily="2" charset="2"/>
              </a:rPr>
              <a:t>6 Ob 271/05d: Abmilderung der Sorgfaltspflichten für die Bank aufgrund der Komplexität des Fremdvergleichs, aber LBO immer noch als per se verdächtiger Fall hervorgehoben</a:t>
            </a:r>
          </a:p>
        </p:txBody>
      </p:sp>
    </p:spTree>
    <p:extLst>
      <p:ext uri="{BB962C8B-B14F-4D97-AF65-F5344CB8AC3E}">
        <p14:creationId xmlns:p14="http://schemas.microsoft.com/office/powerpoint/2010/main" val="234407081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54</a:t>
            </a:fld>
            <a:endParaRPr lang="en-GB" dirty="0"/>
          </a:p>
        </p:txBody>
      </p:sp>
      <p:sp>
        <p:nvSpPr>
          <p:cNvPr id="5" name="Rectangle 3"/>
          <p:cNvSpPr txBox="1">
            <a:spLocks noChangeArrowheads="1"/>
          </p:cNvSpPr>
          <p:nvPr/>
        </p:nvSpPr>
        <p:spPr>
          <a:xfrm>
            <a:off x="462408" y="1284721"/>
            <a:ext cx="7993062" cy="3779837"/>
          </a:xfrm>
          <a:prstGeom prst="rect">
            <a:avLst/>
          </a:prstGeom>
        </p:spPr>
        <p:txBody>
          <a:bodyPr vert="horz" lIns="0" tIns="45715" rIns="0" bIns="45715" rtlCol="0">
            <a:normAutofit fontScale="92500" lnSpcReduction="20000"/>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283" lvl="1" indent="-285721">
              <a:lnSpc>
                <a:spcPct val="130000"/>
              </a:lnSpc>
              <a:spcAft>
                <a:spcPct val="35000"/>
              </a:spcAft>
              <a:defRPr/>
            </a:pPr>
            <a:r>
              <a:rPr lang="de-AT" altLang="de-DE" sz="1400" dirty="0">
                <a:sym typeface="Wingdings" pitchFamily="2" charset="2"/>
              </a:rPr>
              <a:t>9 Ob 25/08d, 9 Ob 26/08a: Großzügiger Maßstab in einem „Altfall“ (</a:t>
            </a:r>
            <a:r>
              <a:rPr lang="de-AT" altLang="de-DE" sz="1400" dirty="0" err="1">
                <a:sym typeface="Wingdings" pitchFamily="2" charset="2"/>
              </a:rPr>
              <a:t>Sicherheitenbestellung</a:t>
            </a:r>
            <a:r>
              <a:rPr lang="de-AT" altLang="de-DE" sz="1400" dirty="0">
                <a:sym typeface="Wingdings" pitchFamily="2" charset="2"/>
              </a:rPr>
              <a:t> noch vor „</a:t>
            </a:r>
            <a:r>
              <a:rPr lang="de-AT" altLang="de-DE" sz="1400" i="1" dirty="0">
                <a:sym typeface="Wingdings" pitchFamily="2" charset="2"/>
              </a:rPr>
              <a:t>Fehringer</a:t>
            </a:r>
            <a:r>
              <a:rPr lang="de-AT" altLang="de-DE" sz="1400" dirty="0">
                <a:sym typeface="Wingdings" pitchFamily="2" charset="2"/>
              </a:rPr>
              <a:t>“-Entscheidung, Bank muss nur höchstgerichtliche Judikatur, nicht aber Literatur beachten)</a:t>
            </a:r>
          </a:p>
          <a:p>
            <a:pPr marL="815921" lvl="2" indent="-285721">
              <a:lnSpc>
                <a:spcPct val="130000"/>
              </a:lnSpc>
              <a:spcAft>
                <a:spcPct val="35000"/>
              </a:spcAft>
              <a:defRPr/>
            </a:pPr>
            <a:r>
              <a:rPr lang="de-DE" altLang="de-DE" sz="1300" dirty="0">
                <a:sym typeface="Wingdings" pitchFamily="2" charset="2"/>
              </a:rPr>
              <a:t>9 Ob 25/08d: Eine allgemeine Erkundigungs- und Prüfpflicht der Bank besteht nicht für alle Fälle denkmöglicher  Einlagenrückgewähr , sondern ist nur dort zu fordern, wo sich der Verdacht schon so weit aufdrängt, dass er nahezu einer Gewissheit gleichkommt. </a:t>
            </a:r>
            <a:endParaRPr lang="de-AT" altLang="de-DE" sz="1300" dirty="0">
              <a:sym typeface="Wingdings" pitchFamily="2" charset="2"/>
            </a:endParaRPr>
          </a:p>
          <a:p>
            <a:pPr marL="541283" lvl="1" indent="-285721">
              <a:lnSpc>
                <a:spcPct val="130000"/>
              </a:lnSpc>
              <a:spcAft>
                <a:spcPct val="35000"/>
              </a:spcAft>
              <a:defRPr/>
            </a:pPr>
            <a:r>
              <a:rPr lang="de-AT" altLang="de-DE" sz="1400" dirty="0">
                <a:sym typeface="Wingdings" pitchFamily="2" charset="2"/>
              </a:rPr>
              <a:t>7 Ob 35/10p: Bestätigung der in 6 Ob 271/05d entwickelten Grundsätze, aber Missbrauch bejaht, da keine betriebliche Rechtfertigung ersichtlich gewesen sei (keine Geschäftsbeziehung zwischen den beteiligten Gesellschaften)</a:t>
            </a:r>
          </a:p>
          <a:p>
            <a:pPr marL="815921" lvl="2" indent="-285721">
              <a:lnSpc>
                <a:spcPct val="130000"/>
              </a:lnSpc>
              <a:spcAft>
                <a:spcPct val="35000"/>
              </a:spcAft>
              <a:defRPr/>
            </a:pPr>
            <a:r>
              <a:rPr lang="de-DE" altLang="de-DE" sz="1300" dirty="0">
                <a:sym typeface="Wingdings" pitchFamily="2" charset="2"/>
              </a:rPr>
              <a:t>schon von vornherein hoch verdächtige Fälle lösen Erkundigungspflichten aus. Der Kreditgeber hat bei den Beteiligten nach der Gegenleistung nachzufragen, wobei er sich auf nicht offenkundig unrichtige Auskünfte verlassen darf. 7 Ob 35/10p</a:t>
            </a:r>
            <a:endParaRPr lang="de-AT" altLang="de-DE" sz="1300" dirty="0">
              <a:sym typeface="Wingdings" pitchFamily="2" charset="2"/>
            </a:endParaRPr>
          </a:p>
          <a:p>
            <a:pPr marL="541283" lvl="1" indent="-285721">
              <a:lnSpc>
                <a:spcPct val="130000"/>
              </a:lnSpc>
              <a:spcAft>
                <a:spcPct val="35000"/>
              </a:spcAft>
              <a:defRPr/>
            </a:pPr>
            <a:r>
              <a:rPr lang="de-AT" altLang="de-DE" sz="1400" dirty="0">
                <a:sym typeface="Wingdings" pitchFamily="2" charset="2"/>
              </a:rPr>
              <a:t>6 Ob 29/11z: Missbrauch, weil hochverdächtiger Fall (obwohl Bank nach den Feststellungen gar nicht bekannt war, dass der Kreditnehmer ein Strohmann des Gesellschafters war)</a:t>
            </a:r>
          </a:p>
          <a:p>
            <a:pPr marL="541283" lvl="1" indent="-285721">
              <a:lnSpc>
                <a:spcPct val="130000"/>
              </a:lnSpc>
              <a:spcAft>
                <a:spcPct val="35000"/>
              </a:spcAft>
              <a:defRPr/>
            </a:pPr>
            <a:endParaRPr lang="de-AT" altLang="de-DE" sz="1600" dirty="0">
              <a:sym typeface="Wingdings" pitchFamily="2" charset="2"/>
            </a:endParaRPr>
          </a:p>
        </p:txBody>
      </p:sp>
    </p:spTree>
    <p:extLst>
      <p:ext uri="{BB962C8B-B14F-4D97-AF65-F5344CB8AC3E}">
        <p14:creationId xmlns:p14="http://schemas.microsoft.com/office/powerpoint/2010/main" val="163841533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55</a:t>
            </a:fld>
            <a:endParaRPr lang="en-GB" dirty="0"/>
          </a:p>
        </p:txBody>
      </p:sp>
      <p:sp>
        <p:nvSpPr>
          <p:cNvPr id="5" name="Rectangle 3"/>
          <p:cNvSpPr txBox="1">
            <a:spLocks noChangeArrowheads="1"/>
          </p:cNvSpPr>
          <p:nvPr/>
        </p:nvSpPr>
        <p:spPr>
          <a:xfrm>
            <a:off x="462019" y="1208015"/>
            <a:ext cx="7993451" cy="3736687"/>
          </a:xfrm>
          <a:prstGeom prst="rect">
            <a:avLst/>
          </a:prstGeom>
        </p:spPr>
        <p:txBody>
          <a:bodyPr vert="horz" lIns="0" tIns="45715" rIns="0" bIns="45715" rtlCol="0">
            <a:normAutofit fontScale="77500" lnSpcReduction="20000"/>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283" lvl="1" indent="-285721">
              <a:lnSpc>
                <a:spcPct val="135000"/>
              </a:lnSpc>
              <a:spcAft>
                <a:spcPct val="35000"/>
              </a:spcAft>
              <a:defRPr/>
            </a:pPr>
            <a:r>
              <a:rPr lang="de-AT" altLang="de-DE" sz="1800" dirty="0">
                <a:sym typeface="Wingdings" pitchFamily="2" charset="2"/>
              </a:rPr>
              <a:t>6 Ob 48/12w: Missbrauch, „besonders krasser“ Fall </a:t>
            </a:r>
          </a:p>
          <a:p>
            <a:pPr marL="815921" lvl="2" indent="-285721">
              <a:lnSpc>
                <a:spcPct val="135000"/>
              </a:lnSpc>
              <a:spcAft>
                <a:spcPct val="35000"/>
              </a:spcAft>
              <a:defRPr/>
            </a:pPr>
            <a:r>
              <a:rPr lang="de-AT" altLang="de-DE" sz="1800" dirty="0">
                <a:sym typeface="Wingdings" pitchFamily="2" charset="2"/>
              </a:rPr>
              <a:t>(Übernahme der Hauptschuld durch die Gesellschaft – schon dass überhaupt eine Einlagenrückgewähr vorlag, war keineswegs eindeutig; als Berater beigezogener WP hatte Unbedenklichkeit attestiert)</a:t>
            </a:r>
          </a:p>
          <a:p>
            <a:pPr marL="541283" lvl="1" indent="-285721">
              <a:lnSpc>
                <a:spcPct val="135000"/>
              </a:lnSpc>
              <a:spcAft>
                <a:spcPct val="35000"/>
              </a:spcAft>
              <a:defRPr/>
            </a:pPr>
            <a:r>
              <a:rPr lang="de-AT" altLang="de-DE" sz="1800" dirty="0">
                <a:sym typeface="Wingdings" pitchFamily="2" charset="2"/>
              </a:rPr>
              <a:t>3 Ob 50/13v: Missbrauch, Verdacht musste sich aufdrängen (weil Kredit bekanntermaßen zur Weiterleitung an den Gesellschafter bestimmt war)</a:t>
            </a:r>
          </a:p>
          <a:p>
            <a:pPr marL="541283" lvl="1" indent="-285721">
              <a:lnSpc>
                <a:spcPct val="135000"/>
              </a:lnSpc>
              <a:spcAft>
                <a:spcPct val="35000"/>
              </a:spcAft>
              <a:defRPr/>
            </a:pPr>
            <a:r>
              <a:rPr lang="de-AT" altLang="de-DE" sz="1800" dirty="0">
                <a:sym typeface="Wingdings" pitchFamily="2" charset="2"/>
              </a:rPr>
              <a:t>6 Ob 14/14y (Stille Einlage, die zum Teil für die „Abschichtung“ von Altgesellschaftern bestimmt war – 6. Senat geht ersichtlich von Nichtigkeit aus)</a:t>
            </a:r>
          </a:p>
          <a:p>
            <a:pPr marL="541283" lvl="1" indent="-285721">
              <a:lnSpc>
                <a:spcPct val="135000"/>
              </a:lnSpc>
              <a:spcAft>
                <a:spcPct val="35000"/>
              </a:spcAft>
              <a:defRPr/>
            </a:pPr>
            <a:r>
              <a:rPr lang="de-DE" altLang="de-DE" sz="1800" dirty="0">
                <a:sym typeface="Wingdings" pitchFamily="2" charset="2"/>
              </a:rPr>
              <a:t>Ob eine </a:t>
            </a:r>
            <a:r>
              <a:rPr lang="de-DE" altLang="de-DE" sz="1800" dirty="0" err="1">
                <a:sym typeface="Wingdings" pitchFamily="2" charset="2"/>
              </a:rPr>
              <a:t>Erkundigungs</a:t>
            </a:r>
            <a:r>
              <a:rPr lang="de-DE" altLang="de-DE" sz="1800" dirty="0">
                <a:sym typeface="Wingdings" pitchFamily="2" charset="2"/>
              </a:rPr>
              <a:t>  und Prüfpflicht bestand(en hätte), kann immer nur aufgrund der Umstände des konkreten </a:t>
            </a:r>
            <a:r>
              <a:rPr lang="de-DE" altLang="de-DE" sz="1800" b="1" dirty="0">
                <a:sym typeface="Wingdings" pitchFamily="2" charset="2"/>
              </a:rPr>
              <a:t>Einzelfalls</a:t>
            </a:r>
            <a:r>
              <a:rPr lang="de-DE" altLang="de-DE" sz="1800" dirty="0">
                <a:sym typeface="Wingdings" pitchFamily="2" charset="2"/>
              </a:rPr>
              <a:t> beurteilt werden. </a:t>
            </a:r>
          </a:p>
          <a:p>
            <a:pPr marL="815921" lvl="2" indent="-285721">
              <a:lnSpc>
                <a:spcPct val="135000"/>
              </a:lnSpc>
              <a:spcAft>
                <a:spcPct val="35000"/>
              </a:spcAft>
              <a:defRPr/>
            </a:pPr>
            <a:r>
              <a:rPr lang="de-DE" altLang="de-DE" sz="1800" dirty="0">
                <a:sym typeface="Wingdings" pitchFamily="2" charset="2"/>
              </a:rPr>
              <a:t>6 Ob 48/17b </a:t>
            </a:r>
          </a:p>
          <a:p>
            <a:pPr marL="815921" lvl="2" indent="-285721">
              <a:lnSpc>
                <a:spcPct val="135000"/>
              </a:lnSpc>
              <a:spcAft>
                <a:spcPct val="35000"/>
              </a:spcAft>
              <a:defRPr/>
            </a:pPr>
            <a:r>
              <a:rPr lang="de-DE" altLang="de-DE" sz="1800" dirty="0">
                <a:sym typeface="Wingdings" pitchFamily="2" charset="2"/>
              </a:rPr>
              <a:t>6 Ob 158/21k </a:t>
            </a:r>
          </a:p>
          <a:p>
            <a:pPr marL="541283" lvl="1" indent="-285721">
              <a:lnSpc>
                <a:spcPct val="135000"/>
              </a:lnSpc>
              <a:spcAft>
                <a:spcPct val="35000"/>
              </a:spcAft>
              <a:defRPr/>
            </a:pPr>
            <a:endParaRPr lang="de-AT" altLang="de-DE" sz="1400" dirty="0">
              <a:sym typeface="Wingdings" pitchFamily="2" charset="2"/>
            </a:endParaRPr>
          </a:p>
          <a:p>
            <a:pPr marL="541283" lvl="1" indent="-285721">
              <a:lnSpc>
                <a:spcPct val="120000"/>
              </a:lnSpc>
              <a:spcAft>
                <a:spcPct val="35000"/>
              </a:spcAft>
              <a:defRPr/>
            </a:pPr>
            <a:endParaRPr lang="de-AT" altLang="de-DE" sz="1600" dirty="0">
              <a:sym typeface="Wingdings" pitchFamily="2" charset="2"/>
            </a:endParaRPr>
          </a:p>
        </p:txBody>
      </p:sp>
    </p:spTree>
    <p:extLst>
      <p:ext uri="{BB962C8B-B14F-4D97-AF65-F5344CB8AC3E}">
        <p14:creationId xmlns:p14="http://schemas.microsoft.com/office/powerpoint/2010/main" val="259300594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56</a:t>
            </a:fld>
            <a:endParaRPr lang="en-GB" dirty="0"/>
          </a:p>
        </p:txBody>
      </p:sp>
      <p:sp>
        <p:nvSpPr>
          <p:cNvPr id="5" name="Rectangle 3"/>
          <p:cNvSpPr txBox="1">
            <a:spLocks noChangeArrowheads="1"/>
          </p:cNvSpPr>
          <p:nvPr/>
        </p:nvSpPr>
        <p:spPr>
          <a:xfrm>
            <a:off x="462408" y="1374414"/>
            <a:ext cx="7993062" cy="3600450"/>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5000"/>
              </a:lnSpc>
              <a:spcAft>
                <a:spcPts val="0"/>
              </a:spcAft>
            </a:pPr>
            <a:r>
              <a:rPr lang="de-AT" altLang="de-DE" sz="1400" dirty="0">
                <a:sym typeface="Wingdings" pitchFamily="2" charset="2"/>
              </a:rPr>
              <a:t>Seit 2011 möglicherweise Tendenz zu weitergehenden Anforderungen an den dritten Kreditgeber:</a:t>
            </a:r>
          </a:p>
          <a:p>
            <a:pPr lvl="1">
              <a:lnSpc>
                <a:spcPct val="135000"/>
              </a:lnSpc>
              <a:spcAft>
                <a:spcPts val="0"/>
              </a:spcAft>
            </a:pPr>
            <a:r>
              <a:rPr lang="de-AT" altLang="de-DE" sz="1400" dirty="0">
                <a:sym typeface="Wingdings" pitchFamily="2" charset="2"/>
              </a:rPr>
              <a:t>6 Ob 29/11z: nicht gerechtfertigte Zuwendungen an Dritte als Verdachtsfall?</a:t>
            </a:r>
          </a:p>
          <a:p>
            <a:pPr lvl="1">
              <a:lnSpc>
                <a:spcPct val="135000"/>
              </a:lnSpc>
              <a:spcAft>
                <a:spcPts val="0"/>
              </a:spcAft>
            </a:pPr>
            <a:r>
              <a:rPr lang="de-AT" altLang="de-DE" sz="1400" dirty="0">
                <a:sym typeface="Wingdings" pitchFamily="2" charset="2"/>
              </a:rPr>
              <a:t>6 Ob 48/12w: Kreditrückführung aus Mitteln der Gesellschaft? </a:t>
            </a:r>
          </a:p>
          <a:p>
            <a:pPr lvl="1">
              <a:lnSpc>
                <a:spcPct val="135000"/>
              </a:lnSpc>
              <a:spcAft>
                <a:spcPts val="0"/>
              </a:spcAft>
            </a:pPr>
            <a:r>
              <a:rPr lang="de-AT" altLang="de-DE" sz="1400" dirty="0">
                <a:sym typeface="Wingdings" pitchFamily="2" charset="2"/>
              </a:rPr>
              <a:t>3 Ob 50/13v und 6 Ob 14/14y: Kredit zur Weiterleitung an den Gesellschafter bestimmt</a:t>
            </a:r>
            <a:endParaRPr lang="de-DE" altLang="de-DE" sz="1400" dirty="0">
              <a:sym typeface="Wingdings" pitchFamily="2" charset="2"/>
            </a:endParaRPr>
          </a:p>
          <a:p>
            <a:pPr lvl="1">
              <a:lnSpc>
                <a:spcPct val="135000"/>
              </a:lnSpc>
              <a:spcAft>
                <a:spcPts val="1200"/>
              </a:spcAft>
            </a:pPr>
            <a:endParaRPr lang="de-AT" altLang="de-DE" sz="1600" dirty="0">
              <a:sym typeface="Wingdings" pitchFamily="2" charset="2"/>
            </a:endParaRPr>
          </a:p>
        </p:txBody>
      </p:sp>
    </p:spTree>
    <p:extLst>
      <p:ext uri="{BB962C8B-B14F-4D97-AF65-F5344CB8AC3E}">
        <p14:creationId xmlns:p14="http://schemas.microsoft.com/office/powerpoint/2010/main" val="78564679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57</a:t>
            </a:fld>
            <a:endParaRPr lang="en-GB" dirty="0"/>
          </a:p>
        </p:txBody>
      </p:sp>
      <p:sp>
        <p:nvSpPr>
          <p:cNvPr id="5" name="Inhaltsplatzhalter 2">
            <a:extLst>
              <a:ext uri="{FF2B5EF4-FFF2-40B4-BE49-F238E27FC236}">
                <a16:creationId xmlns:a16="http://schemas.microsoft.com/office/drawing/2014/main" id="{60AD82E4-68F7-40B4-85B4-10AA642C8C11}"/>
              </a:ext>
            </a:extLst>
          </p:cNvPr>
          <p:cNvSpPr>
            <a:spLocks noGrp="1"/>
          </p:cNvSpPr>
          <p:nvPr>
            <p:ph idx="1"/>
          </p:nvPr>
        </p:nvSpPr>
        <p:spPr>
          <a:xfrm>
            <a:off x="462019" y="1233182"/>
            <a:ext cx="7868249" cy="4043493"/>
          </a:xfrm>
        </p:spPr>
        <p:txBody>
          <a:bodyPr>
            <a:noAutofit/>
          </a:bodyPr>
          <a:lstStyle/>
          <a:p>
            <a:pPr>
              <a:lnSpc>
                <a:spcPct val="135000"/>
              </a:lnSpc>
              <a:spcAft>
                <a:spcPts val="0"/>
              </a:spcAft>
            </a:pPr>
            <a:r>
              <a:rPr lang="de-AT" altLang="de-DE" sz="1400" dirty="0">
                <a:sym typeface="Wingdings" pitchFamily="2" charset="2"/>
              </a:rPr>
              <a:t>Neuere </a:t>
            </a:r>
            <a:r>
              <a:rPr lang="de-AT" altLang="de-DE" sz="1400" dirty="0" err="1">
                <a:sym typeface="Wingdings" pitchFamily="2" charset="2"/>
              </a:rPr>
              <a:t>Rsp</a:t>
            </a:r>
            <a:r>
              <a:rPr lang="de-AT" altLang="de-DE" sz="1400" dirty="0">
                <a:sym typeface="Wingdings" pitchFamily="2" charset="2"/>
              </a:rPr>
              <a:t> wieder </a:t>
            </a:r>
            <a:r>
              <a:rPr lang="de-AT" altLang="de-DE" sz="1400" b="1" dirty="0">
                <a:sym typeface="Wingdings" pitchFamily="2" charset="2"/>
              </a:rPr>
              <a:t>großzügiger?</a:t>
            </a:r>
          </a:p>
          <a:p>
            <a:pPr lvl="1">
              <a:lnSpc>
                <a:spcPct val="135000"/>
              </a:lnSpc>
              <a:spcAft>
                <a:spcPts val="0"/>
              </a:spcAft>
            </a:pPr>
            <a:r>
              <a:rPr lang="de-DE" altLang="de-DE" sz="1400" dirty="0">
                <a:sym typeface="Wingdings" pitchFamily="2" charset="2"/>
              </a:rPr>
              <a:t>17 Ob 5/19p: </a:t>
            </a:r>
            <a:r>
              <a:rPr lang="de-DE" altLang="de-DE" sz="1400" b="1" dirty="0">
                <a:sym typeface="Wingdings" pitchFamily="2" charset="2"/>
              </a:rPr>
              <a:t>Cash Pooling </a:t>
            </a:r>
            <a:r>
              <a:rPr lang="de-DE" altLang="de-DE" sz="1400" dirty="0">
                <a:sym typeface="Wingdings" pitchFamily="2" charset="2"/>
              </a:rPr>
              <a:t>im Konzern – keine grobe Fahrlässigkeit der Bank</a:t>
            </a:r>
          </a:p>
          <a:p>
            <a:pPr lvl="1">
              <a:lnSpc>
                <a:spcPct val="135000"/>
              </a:lnSpc>
              <a:spcAft>
                <a:spcPts val="0"/>
              </a:spcAft>
            </a:pPr>
            <a:r>
              <a:rPr lang="de-DE" altLang="de-DE" sz="1400" dirty="0">
                <a:sym typeface="Wingdings" pitchFamily="2" charset="2"/>
              </a:rPr>
              <a:t>10 Ob 86/18x: Eine </a:t>
            </a:r>
            <a:r>
              <a:rPr lang="de-DE" altLang="de-DE" sz="1400" b="1" dirty="0">
                <a:sym typeface="Wingdings" pitchFamily="2" charset="2"/>
              </a:rPr>
              <a:t>allgemeine Erkundigungs- und Prüfpflicht </a:t>
            </a:r>
            <a:r>
              <a:rPr lang="de-DE" altLang="de-DE" sz="1400" dirty="0">
                <a:sym typeface="Wingdings" pitchFamily="2" charset="2"/>
              </a:rPr>
              <a:t>der Bank bestand </a:t>
            </a:r>
            <a:r>
              <a:rPr lang="de-DE" altLang="de-DE" sz="1400" b="1" dirty="0">
                <a:sym typeface="Wingdings" pitchFamily="2" charset="2"/>
              </a:rPr>
              <a:t>nicht</a:t>
            </a:r>
            <a:r>
              <a:rPr lang="de-DE" altLang="de-DE" sz="1400" dirty="0">
                <a:sym typeface="Wingdings" pitchFamily="2" charset="2"/>
              </a:rPr>
              <a:t> für alle Fälle denkmöglicher Einlagenrückgewähr. Dies wäre nur dort zu fordern gewesen, wo sich zum Zeitpunkt des Abschlusses des Rechtsgeschäfts der Verdacht schon so weit aufdrängte, dass er nahezu einer Gewissheit gleich kam. Erschien der Bank eine </a:t>
            </a:r>
            <a:r>
              <a:rPr lang="de-DE" altLang="de-DE" sz="1400" b="1" dirty="0">
                <a:sym typeface="Wingdings" pitchFamily="2" charset="2"/>
              </a:rPr>
              <a:t>betriebliche Rechtfertigung plausibel, </a:t>
            </a:r>
            <a:r>
              <a:rPr lang="de-DE" altLang="de-DE" sz="1400" dirty="0">
                <a:sym typeface="Wingdings" pitchFamily="2" charset="2"/>
              </a:rPr>
              <a:t>bestand kein weiterer Überprüfungsbedarf. </a:t>
            </a:r>
          </a:p>
          <a:p>
            <a:pPr lvl="2">
              <a:lnSpc>
                <a:spcPct val="135000"/>
              </a:lnSpc>
              <a:spcAft>
                <a:spcPts val="0"/>
              </a:spcAft>
            </a:pPr>
            <a:r>
              <a:rPr lang="de-DE" altLang="de-DE" sz="1200" dirty="0">
                <a:sym typeface="Wingdings" pitchFamily="2" charset="2"/>
              </a:rPr>
              <a:t>Die Annahme eines derartigen plausiblen Anscheins ist angesichts des nach dem Kenntnisstand der Bank nachvollziehbaren Interesses der Klägerin, Finanzierungsengpässe der mit ihr wirtschaftlich und personell verflochtenen Kreditnehmerin durch die – für die Aufstockung eines Projekt-Finanzierungskredits (nach Einschätzung der Pfandbestellerin auch nur kurzfristig) nötige – Übernahme einer Sachhaftung zu vermeiden, durchaus vertretbar.</a:t>
            </a:r>
          </a:p>
          <a:p>
            <a:pPr lvl="1"/>
            <a:r>
              <a:rPr lang="de-DE" sz="1400" dirty="0"/>
              <a:t>6 Ob 48/17b (</a:t>
            </a:r>
            <a:r>
              <a:rPr lang="de-DE" sz="1400" dirty="0" err="1"/>
              <a:t>Verdächtigkeit</a:t>
            </a:r>
            <a:r>
              <a:rPr lang="de-DE" sz="1400" dirty="0"/>
              <a:t> verneint)</a:t>
            </a:r>
          </a:p>
        </p:txBody>
      </p:sp>
    </p:spTree>
    <p:extLst>
      <p:ext uri="{BB962C8B-B14F-4D97-AF65-F5344CB8AC3E}">
        <p14:creationId xmlns:p14="http://schemas.microsoft.com/office/powerpoint/2010/main" val="164815914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F60DF58-F512-C07E-3530-2A4B56FEE914}"/>
              </a:ext>
            </a:extLst>
          </p:cNvPr>
          <p:cNvSpPr>
            <a:spLocks noGrp="1"/>
          </p:cNvSpPr>
          <p:nvPr>
            <p:ph idx="1"/>
          </p:nvPr>
        </p:nvSpPr>
        <p:spPr/>
        <p:txBody>
          <a:bodyPr/>
          <a:lstStyle/>
          <a:p>
            <a:r>
              <a:rPr lang="de-DE" sz="1400" dirty="0"/>
              <a:t>Eine </a:t>
            </a:r>
            <a:r>
              <a:rPr lang="de-DE" sz="1400" b="1" dirty="0"/>
              <a:t>allgemeine Erkundigungs- und Prüfpflicht </a:t>
            </a:r>
            <a:r>
              <a:rPr lang="de-DE" sz="1400" dirty="0"/>
              <a:t>der Bank besteht </a:t>
            </a:r>
            <a:r>
              <a:rPr lang="de-DE" sz="1400" b="1" dirty="0">
                <a:solidFill>
                  <a:srgbClr val="FF0000"/>
                </a:solidFill>
              </a:rPr>
              <a:t>nicht</a:t>
            </a:r>
            <a:r>
              <a:rPr lang="de-DE" sz="1400" dirty="0"/>
              <a:t> für alle Fälle denkmöglicher Einlagenrückgewähr, sondern ist nur dort zu fordern, wo sich der Verdacht schon so weit aufdrängt, dass er </a:t>
            </a:r>
            <a:r>
              <a:rPr lang="de-DE" sz="1400" b="1" dirty="0"/>
              <a:t>nahezu</a:t>
            </a:r>
            <a:r>
              <a:rPr lang="de-DE" sz="1400" dirty="0"/>
              <a:t> einer </a:t>
            </a:r>
            <a:r>
              <a:rPr lang="de-DE" sz="1400" b="1" dirty="0"/>
              <a:t>Gewissheit</a:t>
            </a:r>
            <a:r>
              <a:rPr lang="de-DE" sz="1400" dirty="0"/>
              <a:t> gleichkommt.</a:t>
            </a:r>
          </a:p>
          <a:p>
            <a:pPr lvl="1"/>
            <a:r>
              <a:rPr lang="de-DE" sz="1400" dirty="0"/>
              <a:t>Aus den Feststellungen der Vorinstanzen ergibt sich, dass der Geschäftsführer etliche Überweisungen offenbar in der gegenüber der Beklagten verschleierten Absicht veranlasste, nicht das von der Klägerin geplante Bauprojekt voranzutreiben, sondern seine eigenen Schulden abzudecken. Wenn die Vorinstanzen bei diesem Sachverhalt eine Prüfpflicht der Beklagten (für die im Revisionsverfahren noch gegenständlichen Überweisungen) verneint haben, hält sich diese Beurteilung durchaus im Rahmen der zitierten Rechtsprechung. </a:t>
            </a:r>
          </a:p>
          <a:p>
            <a:pPr lvl="1"/>
            <a:r>
              <a:rPr lang="de-DE" sz="1400" dirty="0"/>
              <a:t>6 Ob 158/21k</a:t>
            </a:r>
          </a:p>
          <a:p>
            <a:endParaRPr lang="de-DE" dirty="0"/>
          </a:p>
        </p:txBody>
      </p:sp>
      <p:sp>
        <p:nvSpPr>
          <p:cNvPr id="3" name="Titel 2">
            <a:extLst>
              <a:ext uri="{FF2B5EF4-FFF2-40B4-BE49-F238E27FC236}">
                <a16:creationId xmlns:a16="http://schemas.microsoft.com/office/drawing/2014/main" id="{67827969-121B-DDAD-2F5C-2837E0DC57BD}"/>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D0DA22A4-C290-3897-F3FB-5153B995ECA6}"/>
              </a:ext>
            </a:extLst>
          </p:cNvPr>
          <p:cNvSpPr>
            <a:spLocks noGrp="1"/>
          </p:cNvSpPr>
          <p:nvPr>
            <p:ph type="sldNum" sz="quarter" idx="4"/>
          </p:nvPr>
        </p:nvSpPr>
        <p:spPr/>
        <p:txBody>
          <a:bodyPr/>
          <a:lstStyle/>
          <a:p>
            <a:fld id="{BE3DC40E-DBBE-4E2D-9EEC-FBF0DA0E9179}" type="slidenum">
              <a:rPr lang="en-GB" smtClean="0"/>
              <a:pPr/>
              <a:t>58</a:t>
            </a:fld>
            <a:endParaRPr lang="en-GB" dirty="0"/>
          </a:p>
        </p:txBody>
      </p:sp>
    </p:spTree>
    <p:extLst>
      <p:ext uri="{BB962C8B-B14F-4D97-AF65-F5344CB8AC3E}">
        <p14:creationId xmlns:p14="http://schemas.microsoft.com/office/powerpoint/2010/main" val="298317328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7. IPR</a:t>
            </a:r>
            <a:br>
              <a:rPr lang="de-AT" dirty="0"/>
            </a:br>
            <a:r>
              <a:rPr lang="de-AT" sz="1800" dirty="0"/>
              <a:t>7.1. Allgemeines</a:t>
            </a:r>
          </a:p>
        </p:txBody>
      </p:sp>
      <p:sp>
        <p:nvSpPr>
          <p:cNvPr id="4" name="Foliennummernplatzhalter 3"/>
          <p:cNvSpPr>
            <a:spLocks noGrp="1"/>
          </p:cNvSpPr>
          <p:nvPr>
            <p:ph type="sldNum" sz="quarter" idx="4"/>
          </p:nvPr>
        </p:nvSpPr>
        <p:spPr/>
        <p:txBody>
          <a:bodyPr/>
          <a:lstStyle/>
          <a:p>
            <a:fld id="{BE3DC40E-DBBE-4E2D-9EEC-FBF0DA0E9179}" type="slidenum">
              <a:rPr lang="en-GB" smtClean="0"/>
              <a:pPr/>
              <a:t>59</a:t>
            </a:fld>
            <a:endParaRPr lang="en-GB" dirty="0"/>
          </a:p>
        </p:txBody>
      </p:sp>
      <p:sp>
        <p:nvSpPr>
          <p:cNvPr id="5" name="Rectangle 3"/>
          <p:cNvSpPr txBox="1">
            <a:spLocks noChangeArrowheads="1"/>
          </p:cNvSpPr>
          <p:nvPr/>
        </p:nvSpPr>
        <p:spPr>
          <a:xfrm>
            <a:off x="462407" y="1229591"/>
            <a:ext cx="8270531" cy="3636024"/>
          </a:xfrm>
          <a:prstGeom prst="rect">
            <a:avLst/>
          </a:prstGeom>
        </p:spPr>
        <p:txBody>
          <a:bodyPr vert="horz" lIns="0" tIns="45715" rIns="0" bIns="45715" rtlCol="0">
            <a:normAutofit fontScale="77500" lnSpcReduction="20000"/>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ltLang="de-DE" sz="1800" dirty="0"/>
              <a:t>Voraussetzung ist </a:t>
            </a:r>
            <a:r>
              <a:rPr lang="de-DE" altLang="de-DE" sz="1800" b="1" dirty="0"/>
              <a:t>„Österreichbezug“ </a:t>
            </a:r>
          </a:p>
          <a:p>
            <a:pPr lvl="1"/>
            <a:r>
              <a:rPr lang="de-DE" altLang="de-DE" sz="1800" dirty="0"/>
              <a:t>(</a:t>
            </a:r>
            <a:r>
              <a:rPr lang="de-DE" altLang="de-DE" sz="1800" i="1" dirty="0" err="1"/>
              <a:t>Frotz</a:t>
            </a:r>
            <a:r>
              <a:rPr lang="de-DE" altLang="de-DE" sz="1800" i="1" dirty="0"/>
              <a:t>/Kaufmann</a:t>
            </a:r>
            <a:r>
              <a:rPr lang="de-DE" altLang="de-DE" sz="1800" dirty="0"/>
              <a:t>, Grenzüberschreitende Verschmelzungen [2008] § 3 EU‑VerschG </a:t>
            </a:r>
            <a:r>
              <a:rPr lang="de-DE" altLang="de-DE" sz="1800" dirty="0" err="1"/>
              <a:t>Rz</a:t>
            </a:r>
            <a:r>
              <a:rPr lang="de-DE" altLang="de-DE" sz="1800" dirty="0"/>
              <a:t> 19). </a:t>
            </a:r>
          </a:p>
          <a:p>
            <a:pPr lvl="1"/>
            <a:r>
              <a:rPr lang="de-AT" altLang="de-DE" sz="1800" dirty="0"/>
              <a:t>6 Ob 226/09t</a:t>
            </a:r>
          </a:p>
          <a:p>
            <a:pPr lvl="1"/>
            <a:r>
              <a:rPr lang="de-DE" altLang="de-DE" sz="1800" dirty="0" err="1"/>
              <a:t>Vgl</a:t>
            </a:r>
            <a:r>
              <a:rPr lang="de-DE" altLang="de-DE" sz="1800" dirty="0"/>
              <a:t> auch OLG Innsbruck 3 R 96/24b (grenzüberschreitende Umwandlung)</a:t>
            </a:r>
          </a:p>
          <a:p>
            <a:endParaRPr lang="de-DE" altLang="de-DE" sz="1800" dirty="0"/>
          </a:p>
          <a:p>
            <a:r>
              <a:rPr lang="de-DE" altLang="de-DE" sz="1800" dirty="0"/>
              <a:t>Für auf Einlagenrückgewähr  gestützte Ansprüche scheidet eine Qualifikation als </a:t>
            </a:r>
            <a:r>
              <a:rPr lang="de-DE" altLang="de-DE" sz="1800" b="1" dirty="0"/>
              <a:t>insolvenznahe</a:t>
            </a:r>
            <a:r>
              <a:rPr lang="de-DE" altLang="de-DE" sz="1800" dirty="0"/>
              <a:t> </a:t>
            </a:r>
            <a:r>
              <a:rPr lang="de-DE" altLang="de-DE" sz="1800" dirty="0" err="1"/>
              <a:t>iSd</a:t>
            </a:r>
            <a:r>
              <a:rPr lang="de-DE" altLang="de-DE" sz="1800" dirty="0"/>
              <a:t> Art 6 </a:t>
            </a:r>
            <a:r>
              <a:rPr lang="de-DE" altLang="de-DE" sz="1800" dirty="0" err="1"/>
              <a:t>Nr</a:t>
            </a:r>
            <a:r>
              <a:rPr lang="de-DE" altLang="de-DE" sz="1800" dirty="0"/>
              <a:t> 1 </a:t>
            </a:r>
            <a:r>
              <a:rPr lang="de-DE" altLang="de-DE" sz="1800" dirty="0" err="1"/>
              <a:t>EuInsVO</a:t>
            </a:r>
            <a:r>
              <a:rPr lang="de-DE" altLang="de-DE" sz="1800" dirty="0"/>
              <a:t> aus.</a:t>
            </a:r>
          </a:p>
          <a:p>
            <a:r>
              <a:rPr lang="de-DE" altLang="de-DE" sz="1800" dirty="0"/>
              <a:t>Auf das Verbot der Einlagenrückgewähr gestützte Ansprüche (§§ 82 f GmbHG) sind daher als </a:t>
            </a:r>
            <a:r>
              <a:rPr lang="de-DE" altLang="de-DE" sz="1800" b="1" dirty="0"/>
              <a:t>(gesellschafts-) vertraglich </a:t>
            </a:r>
            <a:r>
              <a:rPr lang="de-DE" altLang="de-DE" sz="1800" dirty="0" err="1"/>
              <a:t>iSd</a:t>
            </a:r>
            <a:r>
              <a:rPr lang="de-DE" altLang="de-DE" sz="1800" dirty="0"/>
              <a:t> Art 7 </a:t>
            </a:r>
            <a:r>
              <a:rPr lang="de-DE" altLang="de-DE" sz="1800" dirty="0" err="1"/>
              <a:t>Nr</a:t>
            </a:r>
            <a:r>
              <a:rPr lang="de-DE" altLang="de-DE" sz="1800" dirty="0"/>
              <a:t> 1 EuGVVO 2012 zu qualifizieren. </a:t>
            </a:r>
          </a:p>
          <a:p>
            <a:r>
              <a:rPr lang="de-DE" altLang="de-DE" sz="1800" dirty="0"/>
              <a:t>Gesellschaftsrechtliche Ansprüche unterliegen dem </a:t>
            </a:r>
            <a:r>
              <a:rPr lang="de-DE" altLang="de-DE" sz="1800" b="1" dirty="0"/>
              <a:t>Vertragsgerichtsstand</a:t>
            </a:r>
            <a:r>
              <a:rPr lang="de-DE" altLang="de-DE" sz="1800" dirty="0"/>
              <a:t> nach Art 7 </a:t>
            </a:r>
            <a:r>
              <a:rPr lang="de-DE" altLang="de-DE" sz="1800" dirty="0" err="1"/>
              <a:t>Nr</a:t>
            </a:r>
            <a:r>
              <a:rPr lang="de-DE" altLang="de-DE" sz="1800" dirty="0"/>
              <a:t> 1 EuGVVO 2012, sofern sie nicht den Bestand der Gesellschaft betreffen und ihren Grund im Mitgliedschaftsverhältnis haben. </a:t>
            </a:r>
          </a:p>
          <a:p>
            <a:pPr lvl="1"/>
            <a:r>
              <a:rPr lang="de-DE" altLang="de-DE" sz="1800" dirty="0"/>
              <a:t>6 Ob 202/19b</a:t>
            </a:r>
          </a:p>
          <a:p>
            <a:pPr lvl="1"/>
            <a:r>
              <a:rPr lang="de-DE" altLang="de-DE" sz="1800" dirty="0"/>
              <a:t>17 Ob 12/21w</a:t>
            </a:r>
          </a:p>
          <a:p>
            <a:r>
              <a:rPr lang="de-DE" altLang="de-DE" dirty="0"/>
              <a:t>  </a:t>
            </a:r>
          </a:p>
        </p:txBody>
      </p:sp>
    </p:spTree>
    <p:extLst>
      <p:ext uri="{BB962C8B-B14F-4D97-AF65-F5344CB8AC3E}">
        <p14:creationId xmlns:p14="http://schemas.microsoft.com/office/powerpoint/2010/main" val="18967715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31EAAF-84B1-9CAE-D130-A830D227F96B}"/>
              </a:ext>
            </a:extLst>
          </p:cNvPr>
          <p:cNvSpPr>
            <a:spLocks noGrp="1"/>
          </p:cNvSpPr>
          <p:nvPr>
            <p:ph idx="1"/>
          </p:nvPr>
        </p:nvSpPr>
        <p:spPr/>
        <p:txBody>
          <a:bodyPr/>
          <a:lstStyle/>
          <a:p>
            <a:r>
              <a:rPr lang="de-DE" sz="1400" dirty="0"/>
              <a:t>Die Kapitalerhaltungsvorschriften sollen nach ihrem Sinn und Zweck jede (unmittelbare oder mittelbare) Leistung an einen Gesellschafter erfassen, der </a:t>
            </a:r>
            <a:r>
              <a:rPr lang="de-DE" sz="1400" b="1" dirty="0"/>
              <a:t>keine gleichwertige Gegenleistung </a:t>
            </a:r>
            <a:r>
              <a:rPr lang="de-DE" sz="1400" dirty="0"/>
              <a:t>gegenübersteht und die wirtschaftlich das Vermögen der Gesellschaft verringert. </a:t>
            </a:r>
          </a:p>
          <a:p>
            <a:r>
              <a:rPr lang="de-DE" sz="1400" dirty="0"/>
              <a:t>Unzulässig ist </a:t>
            </a:r>
            <a:r>
              <a:rPr lang="de-DE" sz="1400" b="1" dirty="0"/>
              <a:t>jeder Vermögenstransfer </a:t>
            </a:r>
            <a:r>
              <a:rPr lang="de-DE" sz="1400" dirty="0"/>
              <a:t>von der Gesellschaft zum Gesellschafter in Vertragsform oder auf andere Weise, die den Gesellschafter aufgrund des Gesellschaftsverhältnisses zu Lasten des gemeinsamen Sondervermögens </a:t>
            </a:r>
            <a:r>
              <a:rPr lang="de-DE" sz="1400" b="1" dirty="0"/>
              <a:t>bevorteilt.</a:t>
            </a:r>
          </a:p>
          <a:p>
            <a:pPr lvl="1"/>
            <a:r>
              <a:rPr lang="de-DE" sz="1300" dirty="0"/>
              <a:t>RIS-Justiz RS0105532 [T8] </a:t>
            </a:r>
          </a:p>
          <a:p>
            <a:r>
              <a:rPr lang="de-DE" sz="1400" dirty="0"/>
              <a:t>Dabei ist eine </a:t>
            </a:r>
            <a:r>
              <a:rPr lang="de-DE" sz="1400" b="1" dirty="0"/>
              <a:t>wirtschaftliche Betrachtungsweise </a:t>
            </a:r>
            <a:r>
              <a:rPr lang="de-DE" sz="1400" dirty="0"/>
              <a:t>anzustellen.</a:t>
            </a:r>
          </a:p>
          <a:p>
            <a:pPr lvl="1"/>
            <a:r>
              <a:rPr lang="de-DE" sz="1300" dirty="0"/>
              <a:t>RIS-Justiz RS0105532 [T11]); 6 Ob 232/16k</a:t>
            </a:r>
          </a:p>
          <a:p>
            <a:endParaRPr lang="de-DE" dirty="0"/>
          </a:p>
        </p:txBody>
      </p:sp>
      <p:sp>
        <p:nvSpPr>
          <p:cNvPr id="3" name="Titel 2">
            <a:extLst>
              <a:ext uri="{FF2B5EF4-FFF2-40B4-BE49-F238E27FC236}">
                <a16:creationId xmlns:a16="http://schemas.microsoft.com/office/drawing/2014/main" id="{5CAEDBA5-F164-8101-D874-30AE2D11B271}"/>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71800B3C-1A2E-73E7-5633-19F6F1A1F84E}"/>
              </a:ext>
            </a:extLst>
          </p:cNvPr>
          <p:cNvSpPr>
            <a:spLocks noGrp="1"/>
          </p:cNvSpPr>
          <p:nvPr>
            <p:ph type="sldNum" sz="quarter" idx="4"/>
          </p:nvPr>
        </p:nvSpPr>
        <p:spPr/>
        <p:txBody>
          <a:bodyPr/>
          <a:lstStyle/>
          <a:p>
            <a:fld id="{BE3DC40E-DBBE-4E2D-9EEC-FBF0DA0E9179}" type="slidenum">
              <a:rPr lang="en-GB" smtClean="0"/>
              <a:pPr/>
              <a:t>6</a:t>
            </a:fld>
            <a:endParaRPr lang="en-GB" dirty="0"/>
          </a:p>
        </p:txBody>
      </p:sp>
    </p:spTree>
    <p:extLst>
      <p:ext uri="{BB962C8B-B14F-4D97-AF65-F5344CB8AC3E}">
        <p14:creationId xmlns:p14="http://schemas.microsoft.com/office/powerpoint/2010/main" val="101777236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86186" y="139700"/>
            <a:ext cx="7016222" cy="903822"/>
          </a:xfrm>
        </p:spPr>
        <p:txBody>
          <a:bodyPr>
            <a:normAutofit/>
          </a:bodyPr>
          <a:lstStyle/>
          <a:p>
            <a:r>
              <a:rPr lang="de-AT" sz="1800" dirty="0"/>
              <a:t>7.2. Verhältnis zum Vertragsstatut </a:t>
            </a:r>
          </a:p>
        </p:txBody>
      </p:sp>
      <p:sp>
        <p:nvSpPr>
          <p:cNvPr id="4" name="Foliennummernplatzhalter 3"/>
          <p:cNvSpPr>
            <a:spLocks noGrp="1"/>
          </p:cNvSpPr>
          <p:nvPr>
            <p:ph type="sldNum" sz="quarter" idx="4"/>
          </p:nvPr>
        </p:nvSpPr>
        <p:spPr/>
        <p:txBody>
          <a:bodyPr/>
          <a:lstStyle/>
          <a:p>
            <a:fld id="{BE3DC40E-DBBE-4E2D-9EEC-FBF0DA0E9179}" type="slidenum">
              <a:rPr lang="en-GB" smtClean="0"/>
              <a:pPr/>
              <a:t>60</a:t>
            </a:fld>
            <a:endParaRPr lang="en-GB" dirty="0"/>
          </a:p>
        </p:txBody>
      </p:sp>
      <p:sp>
        <p:nvSpPr>
          <p:cNvPr id="5" name="Inhaltsplatzhalter 2"/>
          <p:cNvSpPr>
            <a:spLocks noGrp="1"/>
          </p:cNvSpPr>
          <p:nvPr>
            <p:ph idx="1"/>
          </p:nvPr>
        </p:nvSpPr>
        <p:spPr>
          <a:xfrm>
            <a:off x="879334" y="1292220"/>
            <a:ext cx="7775575" cy="3657600"/>
          </a:xfrm>
        </p:spPr>
        <p:txBody>
          <a:bodyPr rtlCol="0">
            <a:normAutofit/>
          </a:bodyPr>
          <a:lstStyle/>
          <a:p>
            <a:pPr marL="265086" indent="-265086" defTabSz="914306" fontAlgn="auto">
              <a:spcBef>
                <a:spcPts val="0"/>
              </a:spcBef>
              <a:buClr>
                <a:schemeClr val="accent3"/>
              </a:buClr>
              <a:buFont typeface="Wingdings" pitchFamily="2" charset="2"/>
              <a:buNone/>
              <a:defRPr/>
            </a:pPr>
            <a:r>
              <a:rPr lang="de-AT" sz="1400" b="1" dirty="0">
                <a:solidFill>
                  <a:srgbClr val="FF0000"/>
                </a:solidFill>
              </a:rPr>
              <a:t>Aber:</a:t>
            </a:r>
          </a:p>
          <a:p>
            <a:pPr marL="265086" indent="-265086" defTabSz="914306" fontAlgn="auto">
              <a:spcBef>
                <a:spcPts val="0"/>
              </a:spcBef>
              <a:buClr>
                <a:schemeClr val="accent3"/>
              </a:buClr>
              <a:defRPr/>
            </a:pPr>
            <a:r>
              <a:rPr lang="de-AT" sz="1400" dirty="0"/>
              <a:t>Problem der Abgrenzung des Gesellschaftsrechts vom Vertragsstatut</a:t>
            </a:r>
          </a:p>
          <a:p>
            <a:pPr marL="265086" indent="-265086" defTabSz="914306" fontAlgn="auto">
              <a:spcBef>
                <a:spcPts val="0"/>
              </a:spcBef>
              <a:buClr>
                <a:schemeClr val="accent3"/>
              </a:buClr>
              <a:defRPr/>
            </a:pPr>
            <a:r>
              <a:rPr lang="de-AT" sz="1400" dirty="0"/>
              <a:t>„Durchschlagen“ des Gesellschaftsrechtsstatuts auf abweichendes Vertragsstatut?</a:t>
            </a:r>
          </a:p>
          <a:p>
            <a:pPr marL="541283" lvl="1" indent="-285721" defTabSz="914306" fontAlgn="auto">
              <a:spcBef>
                <a:spcPts val="0"/>
              </a:spcBef>
              <a:defRPr/>
            </a:pPr>
            <a:r>
              <a:rPr lang="de-AT" sz="1400" dirty="0"/>
              <a:t>Sonderanknüpfung (</a:t>
            </a:r>
            <a:r>
              <a:rPr lang="de-AT" sz="1400" i="1" dirty="0"/>
              <a:t>Koppensteiner</a:t>
            </a:r>
            <a:r>
              <a:rPr lang="de-AT" sz="1400" dirty="0"/>
              <a:t>, Internationale Unternehmen, 1972 !!; neuerdings etwa </a:t>
            </a:r>
            <a:r>
              <a:rPr lang="de-AT" sz="1400" i="1" dirty="0" err="1"/>
              <a:t>Karollus</a:t>
            </a:r>
            <a:r>
              <a:rPr lang="de-AT" sz="1400" dirty="0"/>
              <a:t> in </a:t>
            </a:r>
            <a:r>
              <a:rPr lang="de-AT" sz="1400" i="1" dirty="0"/>
              <a:t>Leitner</a:t>
            </a:r>
            <a:r>
              <a:rPr lang="de-AT" sz="1400" dirty="0"/>
              <a:t>, Verdeckte Gewinnausschüttung, 2014)</a:t>
            </a:r>
          </a:p>
          <a:p>
            <a:pPr marL="541283" lvl="1" indent="-285721" defTabSz="914306" fontAlgn="auto">
              <a:spcBef>
                <a:spcPts val="0"/>
              </a:spcBef>
              <a:defRPr/>
            </a:pPr>
            <a:r>
              <a:rPr lang="de-AT" sz="1400" dirty="0"/>
              <a:t>Reichweite der „Bereichsausnahme Gesellschaftsrecht“ von Rom I-VO?</a:t>
            </a:r>
          </a:p>
          <a:p>
            <a:pPr marL="804781" lvl="2" indent="-274610" defTabSz="914306" fontAlgn="auto">
              <a:spcBef>
                <a:spcPts val="0"/>
              </a:spcBef>
              <a:buClr>
                <a:schemeClr val="accent4"/>
              </a:buClr>
              <a:defRPr/>
            </a:pPr>
            <a:r>
              <a:rPr lang="de-AT" dirty="0"/>
              <a:t>dazu </a:t>
            </a:r>
            <a:r>
              <a:rPr lang="de-AT" dirty="0" err="1"/>
              <a:t>zB</a:t>
            </a:r>
            <a:r>
              <a:rPr lang="de-AT" dirty="0"/>
              <a:t> 6 Ob 137/13k (Vorabentscheidungsersuchen); </a:t>
            </a:r>
          </a:p>
          <a:p>
            <a:pPr marL="804781" lvl="2" indent="-274610" defTabSz="914306" fontAlgn="auto">
              <a:spcBef>
                <a:spcPts val="0"/>
              </a:spcBef>
              <a:buClr>
                <a:schemeClr val="accent4"/>
              </a:buClr>
              <a:defRPr/>
            </a:pPr>
            <a:r>
              <a:rPr lang="de-AT" i="1" dirty="0"/>
              <a:t>Eckert</a:t>
            </a:r>
            <a:r>
              <a:rPr lang="de-AT" dirty="0"/>
              <a:t>, Internationales Gesellschaftsrecht 262 ff, 286 ff</a:t>
            </a:r>
          </a:p>
          <a:p>
            <a:pPr marL="804781" lvl="2" indent="-274610" defTabSz="914306" fontAlgn="auto">
              <a:spcBef>
                <a:spcPts val="0"/>
              </a:spcBef>
              <a:buClr>
                <a:schemeClr val="accent4"/>
              </a:buClr>
              <a:defRPr/>
            </a:pPr>
            <a:r>
              <a:rPr lang="de-AT" i="1" dirty="0" err="1"/>
              <a:t>Bachner</a:t>
            </a:r>
            <a:r>
              <a:rPr lang="de-AT" i="1" dirty="0"/>
              <a:t>/</a:t>
            </a:r>
            <a:r>
              <a:rPr lang="de-AT" i="1" dirty="0" err="1"/>
              <a:t>Kodek</a:t>
            </a:r>
            <a:r>
              <a:rPr lang="de-AT" dirty="0"/>
              <a:t>, Österreichische </a:t>
            </a:r>
            <a:r>
              <a:rPr lang="de-AT" dirty="0" err="1"/>
              <a:t>Umgründungen</a:t>
            </a:r>
            <a:r>
              <a:rPr lang="de-AT" dirty="0"/>
              <a:t> und englisches Kollisionsrecht – Gesellschaftsrechtliche Gesamtrechtsnachfolge im Spannungsfeld divergierender Rechtssysteme, </a:t>
            </a:r>
            <a:r>
              <a:rPr lang="de-AT" dirty="0" err="1"/>
              <a:t>ZfRV</a:t>
            </a:r>
            <a:r>
              <a:rPr lang="de-AT" dirty="0"/>
              <a:t> 2011, 19</a:t>
            </a:r>
          </a:p>
          <a:p>
            <a:pPr marL="541283" lvl="1" indent="-285721" defTabSz="914306" fontAlgn="auto">
              <a:spcBef>
                <a:spcPts val="0"/>
              </a:spcBef>
              <a:defRPr/>
            </a:pPr>
            <a:r>
              <a:rPr lang="de-AT" sz="1400" dirty="0"/>
              <a:t>Eingriffsnorm (Art 9 Rom I-VO)?</a:t>
            </a:r>
          </a:p>
        </p:txBody>
      </p:sp>
    </p:spTree>
    <p:extLst>
      <p:ext uri="{BB962C8B-B14F-4D97-AF65-F5344CB8AC3E}">
        <p14:creationId xmlns:p14="http://schemas.microsoft.com/office/powerpoint/2010/main" val="154040831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61</a:t>
            </a:fld>
            <a:endParaRPr lang="en-GB" dirty="0"/>
          </a:p>
        </p:txBody>
      </p:sp>
      <p:sp>
        <p:nvSpPr>
          <p:cNvPr id="5" name="Inhaltsplatzhalter 2"/>
          <p:cNvSpPr>
            <a:spLocks noGrp="1"/>
          </p:cNvSpPr>
          <p:nvPr>
            <p:ph idx="1"/>
          </p:nvPr>
        </p:nvSpPr>
        <p:spPr>
          <a:xfrm>
            <a:off x="462408" y="1345839"/>
            <a:ext cx="7775575" cy="3657600"/>
          </a:xfrm>
        </p:spPr>
        <p:txBody>
          <a:bodyPr rtlCol="0">
            <a:normAutofit/>
          </a:bodyPr>
          <a:lstStyle/>
          <a:p>
            <a:pPr marL="265086" indent="-265086" defTabSz="914306" fontAlgn="auto">
              <a:spcBef>
                <a:spcPts val="0"/>
              </a:spcBef>
              <a:buClr>
                <a:schemeClr val="accent3"/>
              </a:buClr>
              <a:defRPr/>
            </a:pPr>
            <a:r>
              <a:rPr lang="de-AT" sz="1400" dirty="0"/>
              <a:t>Gegen Qualifikation als </a:t>
            </a:r>
            <a:r>
              <a:rPr lang="de-AT" sz="1400" b="1" dirty="0"/>
              <a:t>Eingriffsnorm</a:t>
            </a:r>
            <a:r>
              <a:rPr lang="de-AT" sz="1400" dirty="0"/>
              <a:t> spricht Wortlaut des Art 9 Rom I und </a:t>
            </a:r>
            <a:r>
              <a:rPr lang="de-AT" sz="1400" dirty="0" err="1"/>
              <a:t>ErwGr</a:t>
            </a:r>
            <a:r>
              <a:rPr lang="de-AT" sz="1400" dirty="0"/>
              <a:t> (37); muss „</a:t>
            </a:r>
            <a:r>
              <a:rPr lang="de-AT" sz="1400" i="1" dirty="0"/>
              <a:t>entscheidend</a:t>
            </a:r>
            <a:r>
              <a:rPr lang="de-AT" sz="1400" dirty="0"/>
              <a:t>“ für Wahrung der politischen, sozialen und wirtschaftlichen Situation sein; „notwendig“ genügt nicht</a:t>
            </a:r>
          </a:p>
          <a:p>
            <a:pPr marL="265086" indent="-265086" defTabSz="914306" fontAlgn="auto">
              <a:spcBef>
                <a:spcPts val="0"/>
              </a:spcBef>
              <a:buClr>
                <a:schemeClr val="accent3"/>
              </a:buClr>
              <a:defRPr/>
            </a:pPr>
            <a:r>
              <a:rPr lang="de-AT" sz="1400" dirty="0"/>
              <a:t>Andere Sanktionen neben Nichtigkeit des Vertrages </a:t>
            </a:r>
          </a:p>
          <a:p>
            <a:pPr marL="541283" lvl="1" indent="-285721" defTabSz="914306" fontAlgn="auto">
              <a:spcBef>
                <a:spcPts val="0"/>
              </a:spcBef>
              <a:defRPr/>
            </a:pPr>
            <a:r>
              <a:rPr lang="de-AT" sz="1400" dirty="0"/>
              <a:t>Rückgewähranspruch nach § 83 GmbHG</a:t>
            </a:r>
          </a:p>
          <a:p>
            <a:pPr marL="541283" lvl="1" indent="-285721" defTabSz="914306" fontAlgn="auto">
              <a:spcBef>
                <a:spcPts val="0"/>
              </a:spcBef>
              <a:defRPr/>
            </a:pPr>
            <a:r>
              <a:rPr lang="de-AT" sz="1400" dirty="0"/>
              <a:t>Haftung des GF </a:t>
            </a:r>
            <a:r>
              <a:rPr lang="de-AT" sz="1400" dirty="0" err="1"/>
              <a:t>gem</a:t>
            </a:r>
            <a:r>
              <a:rPr lang="de-AT" sz="1400" dirty="0"/>
              <a:t> § 84 Abs 3 GmbHG</a:t>
            </a:r>
          </a:p>
          <a:p>
            <a:pPr marL="541283" lvl="1" indent="-285721" defTabSz="914306" fontAlgn="auto">
              <a:spcBef>
                <a:spcPts val="0"/>
              </a:spcBef>
              <a:defRPr/>
            </a:pPr>
            <a:r>
              <a:rPr lang="de-AT" sz="1400" dirty="0"/>
              <a:t>Strafrechtliche Sanktionen</a:t>
            </a:r>
          </a:p>
          <a:p>
            <a:pPr marL="541283" lvl="1" indent="-285721" defTabSz="914306" fontAlgn="auto">
              <a:spcBef>
                <a:spcPts val="0"/>
              </a:spcBef>
              <a:defRPr/>
            </a:pPr>
            <a:r>
              <a:rPr lang="de-AT" sz="1400" dirty="0">
                <a:solidFill>
                  <a:srgbClr val="FF0000"/>
                </a:solidFill>
              </a:rPr>
              <a:t>Achtung: </a:t>
            </a:r>
            <a:r>
              <a:rPr lang="de-AT" sz="1400" dirty="0"/>
              <a:t>all diese Sanktionen bzw Ansprüche können gesondert angeknüpft werden!!</a:t>
            </a:r>
          </a:p>
          <a:p>
            <a:pPr marL="265086" indent="-265086" defTabSz="914306" fontAlgn="auto">
              <a:spcBef>
                <a:spcPts val="0"/>
              </a:spcBef>
              <a:buClr>
                <a:schemeClr val="accent3"/>
              </a:buClr>
              <a:defRPr/>
            </a:pPr>
            <a:r>
              <a:rPr lang="de-AT" sz="1400" dirty="0">
                <a:solidFill>
                  <a:srgbClr val="FF0000"/>
                </a:solidFill>
              </a:rPr>
              <a:t>Beachte:</a:t>
            </a:r>
            <a:r>
              <a:rPr lang="de-AT" sz="1400" dirty="0"/>
              <a:t> Zusätzlich kann für </a:t>
            </a:r>
            <a:r>
              <a:rPr lang="de-AT" sz="1400" dirty="0" err="1"/>
              <a:t>Sicherheitenbestellung</a:t>
            </a:r>
            <a:r>
              <a:rPr lang="de-AT" sz="1400" dirty="0"/>
              <a:t> auch Sachenrechtsstatut einschlägig sein; dieses richtet sich nach nationalem Recht </a:t>
            </a:r>
          </a:p>
        </p:txBody>
      </p:sp>
    </p:spTree>
    <p:extLst>
      <p:ext uri="{BB962C8B-B14F-4D97-AF65-F5344CB8AC3E}">
        <p14:creationId xmlns:p14="http://schemas.microsoft.com/office/powerpoint/2010/main" val="306165550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EuGH 7.4.2016, </a:t>
            </a:r>
            <a:r>
              <a:rPr lang="de-AT" sz="1800" dirty="0" err="1"/>
              <a:t>Rs</a:t>
            </a:r>
            <a:r>
              <a:rPr lang="de-AT" sz="1800" dirty="0"/>
              <a:t> C-483/14 </a:t>
            </a:r>
            <a:r>
              <a:rPr lang="de-AT" sz="1800" dirty="0" err="1"/>
              <a:t>EuZW</a:t>
            </a:r>
            <a:r>
              <a:rPr lang="de-AT" sz="1800" dirty="0"/>
              <a:t> 2016, 321 [</a:t>
            </a:r>
            <a:r>
              <a:rPr lang="de-AT" sz="1800" i="1" dirty="0"/>
              <a:t>Stiegler</a:t>
            </a:r>
            <a:r>
              <a:rPr lang="de-AT" sz="1800" dirty="0"/>
              <a:t>] = </a:t>
            </a:r>
            <a:r>
              <a:rPr lang="de-AT" sz="1800" dirty="0" err="1"/>
              <a:t>GesRZ</a:t>
            </a:r>
            <a:r>
              <a:rPr lang="de-AT" sz="1800" dirty="0"/>
              <a:t> 2016, 228 [</a:t>
            </a:r>
            <a:r>
              <a:rPr lang="de-AT" sz="1800" i="1" dirty="0" err="1"/>
              <a:t>Klampfl</a:t>
            </a:r>
            <a:r>
              <a:rPr lang="de-AT" sz="1800" dirty="0"/>
              <a:t>]</a:t>
            </a:r>
          </a:p>
        </p:txBody>
      </p:sp>
      <p:sp>
        <p:nvSpPr>
          <p:cNvPr id="4" name="Foliennummernplatzhalter 3"/>
          <p:cNvSpPr>
            <a:spLocks noGrp="1"/>
          </p:cNvSpPr>
          <p:nvPr>
            <p:ph type="sldNum" sz="quarter" idx="4"/>
          </p:nvPr>
        </p:nvSpPr>
        <p:spPr/>
        <p:txBody>
          <a:bodyPr/>
          <a:lstStyle/>
          <a:p>
            <a:fld id="{BE3DC40E-DBBE-4E2D-9EEC-FBF0DA0E9179}" type="slidenum">
              <a:rPr lang="en-GB" smtClean="0"/>
              <a:pPr/>
              <a:t>62</a:t>
            </a:fld>
            <a:endParaRPr lang="en-GB" dirty="0"/>
          </a:p>
        </p:txBody>
      </p:sp>
      <p:sp>
        <p:nvSpPr>
          <p:cNvPr id="5" name="Inhaltsplatzhalter 2"/>
          <p:cNvSpPr>
            <a:spLocks noGrp="1"/>
          </p:cNvSpPr>
          <p:nvPr>
            <p:ph idx="1"/>
          </p:nvPr>
        </p:nvSpPr>
        <p:spPr>
          <a:xfrm>
            <a:off x="462408" y="1346311"/>
            <a:ext cx="7800748" cy="3770973"/>
          </a:xfrm>
        </p:spPr>
        <p:txBody>
          <a:bodyPr>
            <a:normAutofit fontScale="85000" lnSpcReduction="20000"/>
          </a:bodyPr>
          <a:lstStyle/>
          <a:p>
            <a:r>
              <a:rPr lang="de-DE" dirty="0"/>
              <a:t>a) eine </a:t>
            </a:r>
            <a:r>
              <a:rPr lang="de-DE" b="1" dirty="0"/>
              <a:t>grenzüberschreitende Verschmelzung durch Aufnahme </a:t>
            </a:r>
            <a:r>
              <a:rPr lang="de-DE" dirty="0"/>
              <a:t>bewirkt ab dem Zeitpunkt ihres Wirksamwerdens den Übergang des gesamten Aktiv- und Passivvermögens der übertragenden Gesellschaft auf die übernehmende Gesellschaft, was bedeutet, dass die übernehmende Gesellschaft die übertragende Gesellschaft vollständig erwirbt, ohne dass Verpflichtungen erlöschen, wie dies bei einer Liquidation der Fall wäre, und ohne Novation dazu führt, dass die übernehmende Gesellschaft hinsichtlich sämtlicher Verträge, die von der übertragenden Gesellschaft geschlossen wurden, als Partei an deren Stelle tritt (</a:t>
            </a:r>
            <a:r>
              <a:rPr lang="de-DE" dirty="0" err="1"/>
              <a:t>Rz</a:t>
            </a:r>
            <a:r>
              <a:rPr lang="de-DE" dirty="0"/>
              <a:t> 57, 58);</a:t>
            </a:r>
          </a:p>
          <a:p>
            <a:r>
              <a:rPr lang="de-DE" dirty="0"/>
              <a:t>b) nach einer grenzüberschreitenden Verschmelzung durch Aufnahme ist auf die Auslegung, die Erfüllung der Verpflichtungen und die Arten des Erlöschens eines von der übertragenden Gesellschaft geschlossenen Anleihevertrags (wie die im vorliegenden Verfahren in Rede stehenden) zwar dasselbe Recht anzuwenden, wie es vor der Verschmelzung auf diesen Vertrag anzuwenden war (</a:t>
            </a:r>
            <a:r>
              <a:rPr lang="de-DE" dirty="0" err="1"/>
              <a:t>Rz</a:t>
            </a:r>
            <a:r>
              <a:rPr lang="de-DE" dirty="0"/>
              <a:t> 59),</a:t>
            </a:r>
          </a:p>
          <a:p>
            <a:r>
              <a:rPr lang="de-DE" dirty="0"/>
              <a:t>c) jedoch gelten für den </a:t>
            </a:r>
            <a:r>
              <a:rPr lang="de-DE" b="1" dirty="0"/>
              <a:t>Schutz der Gläubiger </a:t>
            </a:r>
            <a:r>
              <a:rPr lang="de-DE" dirty="0"/>
              <a:t>einer übertragenden Gesellschaft in einem Fall wie dem vorliegenden </a:t>
            </a:r>
            <a:r>
              <a:rPr lang="de-DE" b="1" dirty="0"/>
              <a:t>weiterhin</a:t>
            </a:r>
            <a:r>
              <a:rPr lang="de-DE" dirty="0"/>
              <a:t> die Vorschriften des innerstaatlichen Rechts, dem diese Gesellschaft unterlag, (</a:t>
            </a:r>
            <a:r>
              <a:rPr lang="de-DE" dirty="0" err="1"/>
              <a:t>Rz</a:t>
            </a:r>
            <a:r>
              <a:rPr lang="de-DE" dirty="0"/>
              <a:t> 61).</a:t>
            </a:r>
          </a:p>
          <a:p>
            <a:pPr lvl="1"/>
            <a:r>
              <a:rPr lang="de-DE" dirty="0"/>
              <a:t>(</a:t>
            </a:r>
            <a:r>
              <a:rPr lang="de-DE" dirty="0" err="1"/>
              <a:t>vgl</a:t>
            </a:r>
            <a:r>
              <a:rPr lang="de-DE" dirty="0"/>
              <a:t> auch die Folgeentscheidung 6 Ob 80/16g)</a:t>
            </a:r>
          </a:p>
          <a:p>
            <a:endParaRPr lang="de-AT" dirty="0"/>
          </a:p>
        </p:txBody>
      </p:sp>
    </p:spTree>
    <p:extLst>
      <p:ext uri="{BB962C8B-B14F-4D97-AF65-F5344CB8AC3E}">
        <p14:creationId xmlns:p14="http://schemas.microsoft.com/office/powerpoint/2010/main" val="33946378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377381-DAE3-A0EC-29F7-99ACCACAC79B}"/>
              </a:ext>
            </a:extLst>
          </p:cNvPr>
          <p:cNvSpPr>
            <a:spLocks noGrp="1"/>
          </p:cNvSpPr>
          <p:nvPr>
            <p:ph idx="1"/>
          </p:nvPr>
        </p:nvSpPr>
        <p:spPr/>
        <p:txBody>
          <a:bodyPr>
            <a:normAutofit/>
          </a:bodyPr>
          <a:lstStyle/>
          <a:p>
            <a:r>
              <a:rPr lang="de-DE" sz="1400" dirty="0"/>
              <a:t>Eine </a:t>
            </a:r>
            <a:r>
              <a:rPr lang="de-DE" sz="1400" b="1" dirty="0"/>
              <a:t>grenzüberschreitende Verschmelzung </a:t>
            </a:r>
            <a:r>
              <a:rPr lang="de-DE" sz="1400" dirty="0"/>
              <a:t>ermöglicht keine Beendigung von Nachranganleihen; vielmehr erfolgt ein umfassender Übergang des Passivvermögens auf die übernehmende Gesellschaft.</a:t>
            </a:r>
          </a:p>
          <a:p>
            <a:r>
              <a:rPr lang="de-DE" sz="1400" dirty="0"/>
              <a:t>Zwar kann im </a:t>
            </a:r>
            <a:r>
              <a:rPr lang="de-DE" sz="1400" b="1" dirty="0"/>
              <a:t>Anleihevertrag</a:t>
            </a:r>
            <a:r>
              <a:rPr lang="de-DE" sz="1400" dirty="0"/>
              <a:t> eine Rechtswahl getroffen werden, die auch die Arten des Erlöschens des Anleihevertrags erfasst; das hier gewählte deutsche Recht sieht jedoch in § 23 </a:t>
            </a:r>
            <a:r>
              <a:rPr lang="de-DE" sz="1400" dirty="0" err="1"/>
              <a:t>dUmwG</a:t>
            </a:r>
            <a:r>
              <a:rPr lang="de-DE" sz="1400" dirty="0"/>
              <a:t> keine explizite Beendigungsmöglichkeit von Genussrechten anlässlich einer Verschmelzung vor. </a:t>
            </a:r>
          </a:p>
          <a:p>
            <a:pPr lvl="1"/>
            <a:r>
              <a:rPr lang="de-DE" sz="1400" dirty="0"/>
              <a:t>6 Ob 80/16g</a:t>
            </a:r>
          </a:p>
          <a:p>
            <a:endParaRPr lang="de-DE" dirty="0"/>
          </a:p>
          <a:p>
            <a:endParaRPr lang="de-DE" dirty="0"/>
          </a:p>
        </p:txBody>
      </p:sp>
      <p:sp>
        <p:nvSpPr>
          <p:cNvPr id="3" name="Titel 2">
            <a:extLst>
              <a:ext uri="{FF2B5EF4-FFF2-40B4-BE49-F238E27FC236}">
                <a16:creationId xmlns:a16="http://schemas.microsoft.com/office/drawing/2014/main" id="{C54F0718-8EE3-1AED-51F0-1864C3F10E35}"/>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49BEDE37-36D6-CD5D-3F2D-038DC93113EA}"/>
              </a:ext>
            </a:extLst>
          </p:cNvPr>
          <p:cNvSpPr>
            <a:spLocks noGrp="1"/>
          </p:cNvSpPr>
          <p:nvPr>
            <p:ph type="sldNum" sz="quarter" idx="4"/>
          </p:nvPr>
        </p:nvSpPr>
        <p:spPr/>
        <p:txBody>
          <a:bodyPr/>
          <a:lstStyle/>
          <a:p>
            <a:fld id="{BE3DC40E-DBBE-4E2D-9EEC-FBF0DA0E9179}" type="slidenum">
              <a:rPr lang="en-GB" smtClean="0"/>
              <a:pPr/>
              <a:t>63</a:t>
            </a:fld>
            <a:endParaRPr lang="en-GB" dirty="0"/>
          </a:p>
        </p:txBody>
      </p:sp>
    </p:spTree>
    <p:extLst>
      <p:ext uri="{BB962C8B-B14F-4D97-AF65-F5344CB8AC3E}">
        <p14:creationId xmlns:p14="http://schemas.microsoft.com/office/powerpoint/2010/main" val="106121903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sz="1800" dirty="0"/>
              <a:t>7.3. Haftung der begünstigten Gesellschaft</a:t>
            </a:r>
          </a:p>
        </p:txBody>
      </p:sp>
      <p:sp>
        <p:nvSpPr>
          <p:cNvPr id="4" name="Foliennummernplatzhalter 3"/>
          <p:cNvSpPr>
            <a:spLocks noGrp="1"/>
          </p:cNvSpPr>
          <p:nvPr>
            <p:ph type="sldNum" sz="quarter" idx="4"/>
          </p:nvPr>
        </p:nvSpPr>
        <p:spPr/>
        <p:txBody>
          <a:bodyPr/>
          <a:lstStyle/>
          <a:p>
            <a:fld id="{BE3DC40E-DBBE-4E2D-9EEC-FBF0DA0E9179}" type="slidenum">
              <a:rPr lang="en-GB" smtClean="0"/>
              <a:pPr/>
              <a:t>64</a:t>
            </a:fld>
            <a:endParaRPr lang="en-GB" dirty="0"/>
          </a:p>
        </p:txBody>
      </p:sp>
      <p:sp>
        <p:nvSpPr>
          <p:cNvPr id="5" name="Inhaltsplatzhalter 2"/>
          <p:cNvSpPr>
            <a:spLocks noGrp="1"/>
          </p:cNvSpPr>
          <p:nvPr>
            <p:ph idx="1"/>
          </p:nvPr>
        </p:nvSpPr>
        <p:spPr>
          <a:xfrm>
            <a:off x="462408" y="1345839"/>
            <a:ext cx="7775575" cy="3657600"/>
          </a:xfrm>
        </p:spPr>
        <p:txBody>
          <a:bodyPr rtlCol="0">
            <a:normAutofit/>
          </a:bodyPr>
          <a:lstStyle/>
          <a:p>
            <a:pPr marL="265086" indent="-265086" defTabSz="914306" fontAlgn="auto">
              <a:spcBef>
                <a:spcPts val="0"/>
              </a:spcBef>
              <a:buClr>
                <a:schemeClr val="accent3"/>
              </a:buClr>
              <a:defRPr/>
            </a:pPr>
            <a:r>
              <a:rPr lang="de-AT" sz="1400" dirty="0"/>
              <a:t>Zu beurteilen nach </a:t>
            </a:r>
            <a:r>
              <a:rPr lang="de-AT" sz="1400" b="1" dirty="0"/>
              <a:t>Personalstatut</a:t>
            </a:r>
            <a:r>
              <a:rPr lang="de-AT" sz="1400" dirty="0"/>
              <a:t> der Gesellschaft, aus der verboten Einlagen zurückgewährt wurden</a:t>
            </a:r>
          </a:p>
          <a:p>
            <a:pPr marL="265086" indent="-265086" defTabSz="914306" fontAlgn="auto">
              <a:spcBef>
                <a:spcPts val="0"/>
              </a:spcBef>
              <a:buClr>
                <a:schemeClr val="accent3"/>
              </a:buClr>
              <a:defRPr/>
            </a:pPr>
            <a:r>
              <a:rPr lang="de-AT" sz="1400" dirty="0"/>
              <a:t>Gilt aber wohl nur für Haftung des unmittelbaren Gesellschafters </a:t>
            </a:r>
          </a:p>
          <a:p>
            <a:pPr marL="541283" lvl="1" indent="-285721" defTabSz="914306" fontAlgn="auto">
              <a:spcBef>
                <a:spcPts val="0"/>
              </a:spcBef>
              <a:defRPr/>
            </a:pPr>
            <a:r>
              <a:rPr lang="de-AT" sz="1400" dirty="0" err="1"/>
              <a:t>zB</a:t>
            </a:r>
            <a:r>
              <a:rPr lang="de-AT" sz="1400" dirty="0"/>
              <a:t> </a:t>
            </a:r>
            <a:r>
              <a:rPr lang="de-AT" sz="1400" i="1" dirty="0" err="1"/>
              <a:t>Atlantic</a:t>
            </a:r>
            <a:r>
              <a:rPr lang="de-AT" sz="1400" i="1" dirty="0"/>
              <a:t> Telecom GmbH</a:t>
            </a:r>
            <a:r>
              <a:rPr lang="de-AT" sz="1400" dirty="0"/>
              <a:t>, </a:t>
            </a:r>
            <a:r>
              <a:rPr lang="de-AT" sz="1400" dirty="0" err="1"/>
              <a:t>Noter</a:t>
            </a:r>
            <a:r>
              <a:rPr lang="de-AT" sz="1400" dirty="0"/>
              <a:t> 2004 SLT 1031 (schottische Großmutter deutscher GmbH)</a:t>
            </a:r>
          </a:p>
          <a:p>
            <a:pPr marL="541283" lvl="1" indent="-285721" defTabSz="914306" fontAlgn="auto">
              <a:spcBef>
                <a:spcPts val="0"/>
              </a:spcBef>
              <a:defRPr/>
            </a:pPr>
            <a:r>
              <a:rPr lang="de-AT" sz="1400" dirty="0"/>
              <a:t>Ähnliche Tendenzen in den USA, auch in anderem Zusammenhang kein „</a:t>
            </a:r>
            <a:r>
              <a:rPr lang="de-AT" sz="1400" i="1" dirty="0" err="1"/>
              <a:t>successive</a:t>
            </a:r>
            <a:r>
              <a:rPr lang="de-AT" sz="1400" i="1" dirty="0"/>
              <a:t> </a:t>
            </a:r>
            <a:r>
              <a:rPr lang="de-AT" sz="1400" i="1" dirty="0" err="1"/>
              <a:t>tiering</a:t>
            </a:r>
            <a:r>
              <a:rPr lang="de-AT" sz="1400" dirty="0"/>
              <a:t>“</a:t>
            </a:r>
          </a:p>
          <a:p>
            <a:pPr marL="265086" indent="-265086" defTabSz="914306" fontAlgn="auto">
              <a:spcBef>
                <a:spcPts val="0"/>
              </a:spcBef>
              <a:buClr>
                <a:schemeClr val="accent3"/>
              </a:buClr>
              <a:defRPr/>
            </a:pPr>
            <a:r>
              <a:rPr lang="de-AT" sz="1400" dirty="0"/>
              <a:t>Führt dazu, dass „Durchgriff“ </a:t>
            </a:r>
            <a:r>
              <a:rPr lang="de-AT" sz="1400" dirty="0" err="1"/>
              <a:t>gem</a:t>
            </a:r>
            <a:r>
              <a:rPr lang="de-AT" sz="1400" dirty="0"/>
              <a:t> § 83 GmbHG auf Großmutter voraussetzt, dass Großmutter sowohl nach Recht der Enkelin als auch nach demjenigen der Mutter haftet.</a:t>
            </a:r>
          </a:p>
          <a:p>
            <a:pPr marL="265086" indent="-265086" defTabSz="914306" fontAlgn="auto">
              <a:spcBef>
                <a:spcPts val="0"/>
              </a:spcBef>
              <a:buClr>
                <a:schemeClr val="accent3"/>
              </a:buClr>
              <a:defRPr/>
            </a:pPr>
            <a:endParaRPr lang="de-AT" dirty="0"/>
          </a:p>
        </p:txBody>
      </p:sp>
    </p:spTree>
    <p:extLst>
      <p:ext uri="{BB962C8B-B14F-4D97-AF65-F5344CB8AC3E}">
        <p14:creationId xmlns:p14="http://schemas.microsoft.com/office/powerpoint/2010/main" val="208279712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8. Zwischenbilanz: Problemfelder</a:t>
            </a:r>
          </a:p>
        </p:txBody>
      </p:sp>
      <p:sp>
        <p:nvSpPr>
          <p:cNvPr id="4" name="Foliennummernplatzhalter 3"/>
          <p:cNvSpPr>
            <a:spLocks noGrp="1"/>
          </p:cNvSpPr>
          <p:nvPr>
            <p:ph type="sldNum" sz="quarter" idx="4"/>
          </p:nvPr>
        </p:nvSpPr>
        <p:spPr/>
        <p:txBody>
          <a:bodyPr/>
          <a:lstStyle/>
          <a:p>
            <a:fld id="{BE3DC40E-DBBE-4E2D-9EEC-FBF0DA0E9179}" type="slidenum">
              <a:rPr lang="en-GB" smtClean="0"/>
              <a:pPr/>
              <a:t>65</a:t>
            </a:fld>
            <a:endParaRPr lang="en-GB" dirty="0"/>
          </a:p>
        </p:txBody>
      </p:sp>
      <p:sp>
        <p:nvSpPr>
          <p:cNvPr id="5" name="Inhaltsplatzhalter 2"/>
          <p:cNvSpPr>
            <a:spLocks noGrp="1"/>
          </p:cNvSpPr>
          <p:nvPr>
            <p:ph idx="1"/>
          </p:nvPr>
        </p:nvSpPr>
        <p:spPr>
          <a:xfrm>
            <a:off x="462408" y="1345839"/>
            <a:ext cx="7775575" cy="3657600"/>
          </a:xfrm>
        </p:spPr>
        <p:txBody>
          <a:bodyPr>
            <a:normAutofit/>
          </a:bodyPr>
          <a:lstStyle/>
          <a:p>
            <a:r>
              <a:rPr lang="de-AT" sz="1400" dirty="0"/>
              <a:t>Anforderungen an „betriebliche Rechtfertigung“</a:t>
            </a:r>
          </a:p>
          <a:p>
            <a:pPr lvl="1"/>
            <a:r>
              <a:rPr lang="de-AT" sz="1300" dirty="0"/>
              <a:t>Systematische Einordnung, Verhältnis zur Fremdüblichkeit</a:t>
            </a:r>
          </a:p>
          <a:p>
            <a:pPr lvl="1"/>
            <a:r>
              <a:rPr lang="de-AT" sz="1300" dirty="0"/>
              <a:t>Tatbestandsausschluss oder „Rechtfertigungsgrund“</a:t>
            </a:r>
          </a:p>
          <a:p>
            <a:pPr lvl="1"/>
            <a:r>
              <a:rPr lang="de-AT" sz="1300"/>
              <a:t>„Untergrenze“</a:t>
            </a:r>
            <a:endParaRPr lang="de-AT" sz="1300" dirty="0"/>
          </a:p>
          <a:p>
            <a:r>
              <a:rPr lang="de-AT" sz="1400" dirty="0"/>
              <a:t>Anforderungen an „Evidenz“ des Verstoßes für Dritten (Bank)</a:t>
            </a:r>
          </a:p>
          <a:p>
            <a:r>
              <a:rPr lang="de-AT" sz="1400" dirty="0"/>
              <a:t>Verschmelzungen, </a:t>
            </a:r>
            <a:r>
              <a:rPr lang="de-AT" sz="1400" dirty="0" err="1"/>
              <a:t>insb</a:t>
            </a:r>
            <a:r>
              <a:rPr lang="de-AT" sz="1400" dirty="0"/>
              <a:t> </a:t>
            </a:r>
          </a:p>
          <a:p>
            <a:pPr lvl="1"/>
            <a:r>
              <a:rPr lang="de-AT" sz="1400" dirty="0"/>
              <a:t>Gleichbehandlung von </a:t>
            </a:r>
            <a:r>
              <a:rPr lang="de-AT" sz="1400" i="1" dirty="0" err="1"/>
              <a:t>upstream</a:t>
            </a:r>
            <a:r>
              <a:rPr lang="de-AT" sz="1400" dirty="0"/>
              <a:t> und </a:t>
            </a:r>
            <a:r>
              <a:rPr lang="de-AT" sz="1400" i="1" dirty="0" err="1"/>
              <a:t>downstream</a:t>
            </a:r>
            <a:r>
              <a:rPr lang="de-AT" sz="1400" dirty="0"/>
              <a:t>? </a:t>
            </a:r>
          </a:p>
          <a:p>
            <a:pPr lvl="1"/>
            <a:r>
              <a:rPr lang="de-AT" sz="1400" dirty="0"/>
              <a:t>„Wartefrist“ vor Verschmelzung?</a:t>
            </a:r>
          </a:p>
          <a:p>
            <a:r>
              <a:rPr lang="de-AT" sz="1400" dirty="0"/>
              <a:t>Cross </a:t>
            </a:r>
            <a:r>
              <a:rPr lang="de-AT" sz="1400" dirty="0" err="1"/>
              <a:t>border</a:t>
            </a:r>
            <a:r>
              <a:rPr lang="de-AT" sz="1400" dirty="0"/>
              <a:t>-Fälle (IPR, Internationale Zuständigkeit)</a:t>
            </a:r>
          </a:p>
          <a:p>
            <a:r>
              <a:rPr lang="de-AT" sz="1400" dirty="0"/>
              <a:t>allenfalls restliche Bereicherungsansprüche in Sonderkonstellationen </a:t>
            </a:r>
          </a:p>
        </p:txBody>
      </p:sp>
    </p:spTree>
    <p:extLst>
      <p:ext uri="{BB962C8B-B14F-4D97-AF65-F5344CB8AC3E}">
        <p14:creationId xmlns:p14="http://schemas.microsoft.com/office/powerpoint/2010/main" val="163086394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9. Ausgewählte Literatur</a:t>
            </a:r>
          </a:p>
        </p:txBody>
      </p:sp>
      <p:sp>
        <p:nvSpPr>
          <p:cNvPr id="4" name="Foliennummernplatzhalter 3"/>
          <p:cNvSpPr>
            <a:spLocks noGrp="1"/>
          </p:cNvSpPr>
          <p:nvPr>
            <p:ph type="sldNum" sz="quarter" idx="4"/>
          </p:nvPr>
        </p:nvSpPr>
        <p:spPr/>
        <p:txBody>
          <a:bodyPr/>
          <a:lstStyle/>
          <a:p>
            <a:fld id="{BE3DC40E-DBBE-4E2D-9EEC-FBF0DA0E9179}" type="slidenum">
              <a:rPr lang="en-GB" smtClean="0"/>
              <a:pPr/>
              <a:t>66</a:t>
            </a:fld>
            <a:endParaRPr lang="en-GB" dirty="0"/>
          </a:p>
        </p:txBody>
      </p:sp>
      <p:sp>
        <p:nvSpPr>
          <p:cNvPr id="5" name="Inhaltsplatzhalter 2"/>
          <p:cNvSpPr txBox="1">
            <a:spLocks/>
          </p:cNvSpPr>
          <p:nvPr/>
        </p:nvSpPr>
        <p:spPr>
          <a:xfrm>
            <a:off x="462408" y="1346311"/>
            <a:ext cx="7776048" cy="3656657"/>
          </a:xfrm>
          <a:prstGeom prst="rect">
            <a:avLst/>
          </a:prstGeom>
        </p:spPr>
        <p:txBody>
          <a:bodyPr vert="horz" lIns="0" tIns="45715" rIns="0" bIns="45715" rtlCol="0">
            <a:normAutofit fontScale="70000" lnSpcReduction="20000"/>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buClr>
                <a:schemeClr val="accent3"/>
              </a:buClr>
              <a:defRPr/>
            </a:pPr>
            <a:r>
              <a:rPr lang="de-DE" altLang="de-DE" i="1" dirty="0"/>
              <a:t>Artmann/Rüffler/U. </a:t>
            </a:r>
            <a:r>
              <a:rPr lang="de-DE" altLang="de-DE" i="1" dirty="0" err="1"/>
              <a:t>Torggler</a:t>
            </a:r>
            <a:r>
              <a:rPr lang="de-DE" altLang="de-DE" i="1" dirty="0"/>
              <a:t> (</a:t>
            </a:r>
            <a:r>
              <a:rPr lang="de-DE" altLang="de-DE" i="1" dirty="0" err="1"/>
              <a:t>Hrsg</a:t>
            </a:r>
            <a:r>
              <a:rPr lang="de-DE" altLang="de-DE" i="1" dirty="0"/>
              <a:t>), </a:t>
            </a:r>
            <a:r>
              <a:rPr lang="de-DE" altLang="de-DE" dirty="0"/>
              <a:t>Die GmbH &amp; Co KG </a:t>
            </a:r>
            <a:r>
              <a:rPr lang="de-DE" altLang="de-DE" dirty="0" err="1"/>
              <a:t>ieS</a:t>
            </a:r>
            <a:r>
              <a:rPr lang="de-DE" altLang="de-DE" dirty="0"/>
              <a:t> nach OGH 2 Ob 225/07p – eine Kapitalgesellschaft?, Verlag (2011)</a:t>
            </a:r>
          </a:p>
          <a:p>
            <a:pPr marL="381000" indent="-381000">
              <a:buClr>
                <a:schemeClr val="accent3"/>
              </a:buClr>
              <a:defRPr/>
            </a:pPr>
            <a:r>
              <a:rPr lang="de-AT" altLang="de-DE" i="1" dirty="0"/>
              <a:t>Brugger, </a:t>
            </a:r>
            <a:r>
              <a:rPr lang="de-AT" altLang="de-DE" dirty="0"/>
              <a:t>Das Ende des Special </a:t>
            </a:r>
            <a:r>
              <a:rPr lang="de-AT" altLang="de-DE" dirty="0" err="1"/>
              <a:t>Purpose</a:t>
            </a:r>
            <a:r>
              <a:rPr lang="de-AT" altLang="de-DE" dirty="0"/>
              <a:t> </a:t>
            </a:r>
            <a:r>
              <a:rPr lang="de-AT" altLang="de-DE" dirty="0" err="1"/>
              <a:t>Vehicle</a:t>
            </a:r>
            <a:r>
              <a:rPr lang="de-AT" altLang="de-DE" dirty="0"/>
              <a:t> (SPV) durch 6 Ob 48/12w? NZ 2013, 208</a:t>
            </a:r>
          </a:p>
          <a:p>
            <a:pPr marL="381000" indent="-381000">
              <a:buClr>
                <a:schemeClr val="accent3"/>
              </a:buClr>
              <a:defRPr/>
            </a:pPr>
            <a:r>
              <a:rPr lang="de-AT" altLang="de-DE" i="1" dirty="0" err="1"/>
              <a:t>ders</a:t>
            </a:r>
            <a:r>
              <a:rPr lang="de-AT" altLang="de-DE" dirty="0"/>
              <a:t>, </a:t>
            </a:r>
            <a:r>
              <a:rPr lang="de-AT" altLang="de-DE" dirty="0" err="1"/>
              <a:t>ecolex</a:t>
            </a:r>
            <a:r>
              <a:rPr lang="de-AT" altLang="de-DE" dirty="0"/>
              <a:t> 2015/50 (Entscheidungsanmerkung)</a:t>
            </a:r>
          </a:p>
          <a:p>
            <a:pPr marL="381000" indent="-381000">
              <a:buClr>
                <a:schemeClr val="accent3"/>
              </a:buClr>
              <a:defRPr/>
            </a:pPr>
            <a:r>
              <a:rPr lang="de-AT" altLang="de-DE" i="1" dirty="0"/>
              <a:t>Eckert</a:t>
            </a:r>
            <a:r>
              <a:rPr lang="de-DE" altLang="de-DE" i="1" dirty="0"/>
              <a:t>, </a:t>
            </a:r>
            <a:r>
              <a:rPr lang="de-DE" altLang="de-DE" dirty="0"/>
              <a:t>Einlagenrückgewähr und </a:t>
            </a:r>
            <a:r>
              <a:rPr lang="de-DE" altLang="de-DE" dirty="0" err="1"/>
              <a:t>Umgründungen</a:t>
            </a:r>
            <a:r>
              <a:rPr lang="de-DE" altLang="de-DE" dirty="0"/>
              <a:t>, in </a:t>
            </a:r>
            <a:r>
              <a:rPr lang="de-DE" altLang="de-DE" i="1" dirty="0" err="1"/>
              <a:t>Kalss</a:t>
            </a:r>
            <a:r>
              <a:rPr lang="de-DE" altLang="de-DE" i="1" dirty="0"/>
              <a:t>/</a:t>
            </a:r>
            <a:r>
              <a:rPr lang="de-DE" altLang="de-DE" i="1" dirty="0" err="1"/>
              <a:t>Torggler</a:t>
            </a:r>
            <a:r>
              <a:rPr lang="de-DE" altLang="de-DE" i="1" dirty="0"/>
              <a:t>,</a:t>
            </a:r>
            <a:r>
              <a:rPr lang="de-DE" altLang="de-DE" dirty="0"/>
              <a:t> Wiener Unternehmensrechtstag Band 2: Einlagenrückgewähr (2014)</a:t>
            </a:r>
            <a:endParaRPr lang="de-AT" altLang="de-DE" dirty="0"/>
          </a:p>
          <a:p>
            <a:pPr marL="381000" indent="-381000">
              <a:buClr>
                <a:schemeClr val="accent3"/>
              </a:buClr>
              <a:defRPr/>
            </a:pPr>
            <a:r>
              <a:rPr lang="de-AT" altLang="de-DE" i="1" dirty="0" err="1"/>
              <a:t>Hörlsberger</a:t>
            </a:r>
            <a:r>
              <a:rPr lang="de-AT" altLang="de-DE" i="1" dirty="0"/>
              <a:t>/Rieder</a:t>
            </a:r>
            <a:r>
              <a:rPr lang="de-AT" altLang="de-DE" dirty="0"/>
              <a:t>, </a:t>
            </a:r>
            <a:r>
              <a:rPr lang="de-AT" altLang="de-DE" dirty="0" err="1"/>
              <a:t>ecolex</a:t>
            </a:r>
            <a:r>
              <a:rPr lang="de-AT" altLang="de-DE" dirty="0"/>
              <a:t> 2013/259 S 638</a:t>
            </a:r>
          </a:p>
          <a:p>
            <a:pPr marL="381000" indent="-381000">
              <a:buClr>
                <a:schemeClr val="accent3"/>
              </a:buClr>
              <a:defRPr/>
            </a:pPr>
            <a:r>
              <a:rPr lang="de-DE" altLang="de-DE" i="1" dirty="0" err="1"/>
              <a:t>Karollus</a:t>
            </a:r>
            <a:r>
              <a:rPr lang="de-DE" altLang="de-DE" dirty="0"/>
              <a:t>, Einlagenrückgewähr in der verdeckten Kapitalgesellschaft in: </a:t>
            </a:r>
            <a:r>
              <a:rPr lang="de-DE" altLang="de-DE" i="1" dirty="0"/>
              <a:t>Artmann/Rüffler/U. </a:t>
            </a:r>
            <a:r>
              <a:rPr lang="de-DE" altLang="de-DE" i="1" dirty="0" err="1"/>
              <a:t>Torggler</a:t>
            </a:r>
            <a:r>
              <a:rPr lang="de-DE" altLang="de-DE" i="1" dirty="0"/>
              <a:t> (</a:t>
            </a:r>
            <a:r>
              <a:rPr lang="de-DE" altLang="de-DE" i="1" dirty="0" err="1"/>
              <a:t>Hrsg</a:t>
            </a:r>
            <a:r>
              <a:rPr lang="de-DE" altLang="de-DE" i="1" dirty="0"/>
              <a:t>), </a:t>
            </a:r>
            <a:r>
              <a:rPr lang="de-DE" altLang="de-DE" dirty="0"/>
              <a:t>Die GmbH &amp; Co KG </a:t>
            </a:r>
            <a:r>
              <a:rPr lang="de-DE" altLang="de-DE" dirty="0" err="1"/>
              <a:t>ieS</a:t>
            </a:r>
            <a:r>
              <a:rPr lang="de-DE" altLang="de-DE" dirty="0"/>
              <a:t> nach OGH 2 Ob 225/07p – eine Kapitalgesellschaft? (2011) 31</a:t>
            </a:r>
          </a:p>
          <a:p>
            <a:pPr marL="381000" indent="-381000">
              <a:buClr>
                <a:schemeClr val="accent3"/>
              </a:buClr>
              <a:defRPr/>
            </a:pPr>
            <a:r>
              <a:rPr lang="de-AT" altLang="de-DE" i="1" dirty="0" err="1"/>
              <a:t>Karollus</a:t>
            </a:r>
            <a:r>
              <a:rPr lang="de-AT" altLang="de-DE" dirty="0"/>
              <a:t>, 6 Ob 48/12w: Das Ende der bisherigen LBO-/MBO-Finanzierungspraxis? GES 2013, 283</a:t>
            </a:r>
          </a:p>
          <a:p>
            <a:pPr marL="381000" indent="-381000">
              <a:buClr>
                <a:schemeClr val="accent3"/>
              </a:buClr>
              <a:defRPr/>
            </a:pPr>
            <a:r>
              <a:rPr lang="de-DE" i="1" dirty="0" err="1"/>
              <a:t>Karollus</a:t>
            </a:r>
            <a:r>
              <a:rPr lang="de-DE" dirty="0"/>
              <a:t>, Einlagenrückgewähr und verdeckte Gewinnausschüttung im Gesellschaftsrecht, In </a:t>
            </a:r>
            <a:r>
              <a:rPr lang="de-DE" i="1" dirty="0"/>
              <a:t>Leitner</a:t>
            </a:r>
            <a:r>
              <a:rPr lang="de-DE" dirty="0"/>
              <a:t> (Hrsg.), Handbuch Verdeckte Gewinnausschüttung, 2. Auflage, </a:t>
            </a:r>
            <a:r>
              <a:rPr lang="de-AT" dirty="0"/>
              <a:t>Verlag Linde 2015</a:t>
            </a:r>
            <a:endParaRPr lang="de-AT" altLang="de-DE" dirty="0"/>
          </a:p>
          <a:p>
            <a:pPr marL="381000" indent="-381000">
              <a:buClr>
                <a:schemeClr val="accent3"/>
              </a:buClr>
              <a:defRPr/>
            </a:pPr>
            <a:r>
              <a:rPr lang="de-AT" altLang="de-DE" i="1" dirty="0"/>
              <a:t>Kodek</a:t>
            </a:r>
            <a:r>
              <a:rPr lang="de-AT" altLang="de-DE" dirty="0"/>
              <a:t>, Einlagenrückgewähr – ausgewählte neuere Judikatur, in </a:t>
            </a:r>
            <a:r>
              <a:rPr lang="de-AT" altLang="de-DE" i="1" dirty="0" err="1"/>
              <a:t>Konecny</a:t>
            </a:r>
            <a:r>
              <a:rPr lang="de-AT" altLang="de-DE" dirty="0"/>
              <a:t>, Insolvenzforum 2010 (2011) 187</a:t>
            </a:r>
          </a:p>
          <a:p>
            <a:pPr marL="381000" indent="-381000">
              <a:buClr>
                <a:schemeClr val="accent3"/>
              </a:buClr>
              <a:defRPr/>
            </a:pPr>
            <a:r>
              <a:rPr lang="de-AT" altLang="de-DE" i="1" dirty="0"/>
              <a:t>Reich-</a:t>
            </a:r>
            <a:r>
              <a:rPr lang="de-AT" altLang="de-DE" i="1" dirty="0" err="1"/>
              <a:t>Rohrwig</a:t>
            </a:r>
            <a:r>
              <a:rPr lang="de-AT" altLang="de-DE" dirty="0"/>
              <a:t>, Unzulässige Einlagenrückgewähr im Spiegel der Rechtsprechung 2003 - 2013, </a:t>
            </a:r>
            <a:r>
              <a:rPr lang="de-AT" altLang="de-DE" dirty="0" err="1"/>
              <a:t>ecolex</a:t>
            </a:r>
            <a:r>
              <a:rPr lang="de-AT" altLang="de-DE" dirty="0"/>
              <a:t> 2013, 940</a:t>
            </a:r>
          </a:p>
          <a:p>
            <a:pPr marL="381000" indent="-381000">
              <a:buClr>
                <a:schemeClr val="accent3"/>
              </a:buClr>
              <a:defRPr/>
            </a:pPr>
            <a:r>
              <a:rPr lang="de-AT" altLang="de-DE" i="1" dirty="0"/>
              <a:t>Richter</a:t>
            </a:r>
            <a:r>
              <a:rPr lang="de-AT" altLang="de-DE" dirty="0"/>
              <a:t>, Verbotene Einlagenrückgewähr bei einer </a:t>
            </a:r>
            <a:r>
              <a:rPr lang="de-AT" altLang="de-DE" dirty="0" err="1"/>
              <a:t>Up</a:t>
            </a:r>
            <a:r>
              <a:rPr lang="de-AT" altLang="de-DE" dirty="0"/>
              <a:t>-</a:t>
            </a:r>
            <a:r>
              <a:rPr lang="de-AT" altLang="de-DE" dirty="0" err="1"/>
              <a:t>stream</a:t>
            </a:r>
            <a:r>
              <a:rPr lang="de-AT" altLang="de-DE" dirty="0"/>
              <a:t>-Verschmelzung. Anmerkungen zu OGH 6 Ob 48/12w, ZIK 2013, 84</a:t>
            </a:r>
          </a:p>
          <a:p>
            <a:pPr marL="381000" indent="-381000">
              <a:buClr>
                <a:schemeClr val="accent3"/>
              </a:buClr>
              <a:defRPr/>
            </a:pPr>
            <a:r>
              <a:rPr lang="de-AT" altLang="de-DE" i="1" dirty="0" err="1"/>
              <a:t>Wolkerstorfer</a:t>
            </a:r>
            <a:r>
              <a:rPr lang="de-AT" altLang="de-DE" i="1" dirty="0"/>
              <a:t>/Gebetsberger, </a:t>
            </a:r>
            <a:r>
              <a:rPr lang="de-AT" altLang="de-DE" dirty="0"/>
              <a:t>ÖBA 2013, 601/1933</a:t>
            </a:r>
            <a:endParaRPr lang="de-AT" dirty="0"/>
          </a:p>
        </p:txBody>
      </p:sp>
    </p:spTree>
    <p:extLst>
      <p:ext uri="{BB962C8B-B14F-4D97-AF65-F5344CB8AC3E}">
        <p14:creationId xmlns:p14="http://schemas.microsoft.com/office/powerpoint/2010/main" val="296797014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2"/>
          <p:cNvSpPr txBox="1"/>
          <p:nvPr/>
        </p:nvSpPr>
        <p:spPr>
          <a:xfrm>
            <a:off x="516530" y="0"/>
            <a:ext cx="6226629" cy="1310760"/>
          </a:xfrm>
          <a:prstGeom prst="rect">
            <a:avLst/>
          </a:prstGeom>
          <a:noFill/>
          <a:ln>
            <a:noFill/>
          </a:ln>
        </p:spPr>
        <p:txBody>
          <a:bodyPr lIns="0" tIns="0" rIns="0" bIns="0" anchor="ctr">
            <a:normAutofit/>
          </a:bodyPr>
          <a:lstStyle/>
          <a:p>
            <a:pPr>
              <a:lnSpc>
                <a:spcPct val="100000"/>
              </a:lnSpc>
            </a:pPr>
            <a:r>
              <a:rPr lang="de-AT" sz="2400" b="1" strike="noStrike" spc="-1" dirty="0">
                <a:solidFill>
                  <a:srgbClr val="000000"/>
                </a:solidFill>
                <a:latin typeface="Georgia"/>
                <a:ea typeface="Georgia"/>
              </a:rPr>
              <a:t>Vielen Dank für Ihre Aufmerksamkeit !</a:t>
            </a:r>
            <a:endParaRPr lang="de-DE" sz="2400" b="1" strike="noStrike" spc="-1" dirty="0">
              <a:solidFill>
                <a:srgbClr val="000000"/>
              </a:solidFill>
              <a:latin typeface="Verdana"/>
            </a:endParaRPr>
          </a:p>
        </p:txBody>
      </p:sp>
      <p:pic>
        <p:nvPicPr>
          <p:cNvPr id="3" name="Grafik 2">
            <a:extLst>
              <a:ext uri="{FF2B5EF4-FFF2-40B4-BE49-F238E27FC236}">
                <a16:creationId xmlns:a16="http://schemas.microsoft.com/office/drawing/2014/main" id="{FD0A04C9-1515-20AD-17D6-167C2EAB9FB4}"/>
              </a:ext>
            </a:extLst>
          </p:cNvPr>
          <p:cNvPicPr>
            <a:picLocks noChangeAspect="1"/>
          </p:cNvPicPr>
          <p:nvPr/>
        </p:nvPicPr>
        <p:blipFill>
          <a:blip r:embed="rId2"/>
          <a:stretch>
            <a:fillRect/>
          </a:stretch>
        </p:blipFill>
        <p:spPr>
          <a:xfrm>
            <a:off x="516530" y="1676399"/>
            <a:ext cx="4352374" cy="2940794"/>
          </a:xfrm>
          <a:prstGeom prst="rect">
            <a:avLst/>
          </a:prstGeom>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F76F-3FAE-9DDC-C41E-3E0BFEBEBA23}"/>
            </a:ext>
          </a:extLst>
        </p:cNvPr>
        <p:cNvGrpSpPr/>
        <p:nvPr/>
      </p:nvGrpSpPr>
      <p:grpSpPr>
        <a:xfrm>
          <a:off x="0" y="0"/>
          <a:ext cx="0" cy="0"/>
          <a:chOff x="0" y="0"/>
          <a:chExt cx="0" cy="0"/>
        </a:xfrm>
      </p:grpSpPr>
      <p:sp>
        <p:nvSpPr>
          <p:cNvPr id="11" name="Untertitel 10">
            <a:extLst>
              <a:ext uri="{FF2B5EF4-FFF2-40B4-BE49-F238E27FC236}">
                <a16:creationId xmlns:a16="http://schemas.microsoft.com/office/drawing/2014/main" id="{8257214A-9E7A-5FCA-5969-7F19807EFDFE}"/>
              </a:ext>
            </a:extLst>
          </p:cNvPr>
          <p:cNvSpPr>
            <a:spLocks noGrp="1"/>
          </p:cNvSpPr>
          <p:nvPr>
            <p:ph type="subTitle" idx="1"/>
          </p:nvPr>
        </p:nvSpPr>
        <p:spPr/>
        <p:txBody>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endParaRPr lang="de-AT"/>
          </a:p>
        </p:txBody>
      </p:sp>
      <p:sp>
        <p:nvSpPr>
          <p:cNvPr id="2" name="Rechteck 1">
            <a:extLst>
              <a:ext uri="{FF2B5EF4-FFF2-40B4-BE49-F238E27FC236}">
                <a16:creationId xmlns:a16="http://schemas.microsoft.com/office/drawing/2014/main" id="{9BA51FEA-B668-304D-2485-260A696285CA}"/>
              </a:ext>
            </a:extLst>
          </p:cNvPr>
          <p:cNvSpPr/>
          <p:nvPr/>
        </p:nvSpPr>
        <p:spPr>
          <a:xfrm>
            <a:off x="6894258" y="320303"/>
            <a:ext cx="759129" cy="598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dirty="0">
              <a:highlight>
                <a:srgbClr val="FFFF00"/>
              </a:highlight>
            </a:endParaRPr>
          </a:p>
        </p:txBody>
      </p:sp>
      <p:sp>
        <p:nvSpPr>
          <p:cNvPr id="9" name="Rechteck 8">
            <a:extLst>
              <a:ext uri="{FF2B5EF4-FFF2-40B4-BE49-F238E27FC236}">
                <a16:creationId xmlns:a16="http://schemas.microsoft.com/office/drawing/2014/main" id="{70708D75-EBDB-7F80-783C-98BFB3391DFD}"/>
              </a:ext>
            </a:extLst>
          </p:cNvPr>
          <p:cNvSpPr/>
          <p:nvPr/>
        </p:nvSpPr>
        <p:spPr>
          <a:xfrm>
            <a:off x="4622961" y="319218"/>
            <a:ext cx="759129" cy="598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dirty="0">
              <a:highlight>
                <a:srgbClr val="FFFF00"/>
              </a:highlight>
            </a:endParaRPr>
          </a:p>
        </p:txBody>
      </p:sp>
      <p:sp>
        <p:nvSpPr>
          <p:cNvPr id="3" name="Rechteck 2">
            <a:extLst>
              <a:ext uri="{FF2B5EF4-FFF2-40B4-BE49-F238E27FC236}">
                <a16:creationId xmlns:a16="http://schemas.microsoft.com/office/drawing/2014/main" id="{6A6C7C58-EF9C-870F-2593-8546D54E0D44}"/>
              </a:ext>
            </a:extLst>
          </p:cNvPr>
          <p:cNvSpPr/>
          <p:nvPr/>
        </p:nvSpPr>
        <p:spPr>
          <a:xfrm>
            <a:off x="7596336" y="427230"/>
            <a:ext cx="102611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a:endParaRPr lang="de-DE" sz="1053"/>
          </a:p>
        </p:txBody>
      </p:sp>
      <p:pic>
        <p:nvPicPr>
          <p:cNvPr id="8" name="Grafik 7">
            <a:extLst>
              <a:ext uri="{FF2B5EF4-FFF2-40B4-BE49-F238E27FC236}">
                <a16:creationId xmlns:a16="http://schemas.microsoft.com/office/drawing/2014/main" id="{8BA8765F-B4E8-8BCB-AF32-E0B166E62E1E}"/>
              </a:ext>
            </a:extLst>
          </p:cNvPr>
          <p:cNvPicPr>
            <a:picLocks noChangeAspect="1"/>
          </p:cNvPicPr>
          <p:nvPr/>
        </p:nvPicPr>
        <p:blipFill>
          <a:blip r:embed="rId3">
            <a:extLst>
              <a:ext uri="{28A0092B-C50C-407E-A947-70E740481C1C}">
                <a14:useLocalDpi xmlns:a14="http://schemas.microsoft.com/office/drawing/2010/main" val="0"/>
              </a:ext>
            </a:extLst>
          </a:blip>
          <a:srcRect l="5023" t="24141" r="46550" b="37010"/>
          <a:stretch/>
        </p:blipFill>
        <p:spPr>
          <a:xfrm>
            <a:off x="221567" y="319218"/>
            <a:ext cx="8700866" cy="5075479"/>
          </a:xfrm>
          <a:prstGeom prst="rect">
            <a:avLst/>
          </a:prstGeom>
        </p:spPr>
      </p:pic>
      <p:sp>
        <p:nvSpPr>
          <p:cNvPr id="7" name="Textfeld 6">
            <a:extLst>
              <a:ext uri="{FF2B5EF4-FFF2-40B4-BE49-F238E27FC236}">
                <a16:creationId xmlns:a16="http://schemas.microsoft.com/office/drawing/2014/main" id="{21055F8D-0F22-769D-68F1-0D6F407E8F4F}"/>
              </a:ext>
            </a:extLst>
          </p:cNvPr>
          <p:cNvSpPr txBox="1"/>
          <p:nvPr/>
        </p:nvSpPr>
        <p:spPr>
          <a:xfrm>
            <a:off x="419125" y="488708"/>
            <a:ext cx="5996038" cy="507831"/>
          </a:xfrm>
          <a:prstGeom prst="rect">
            <a:avLst/>
          </a:prstGeom>
          <a:noFill/>
        </p:spPr>
        <p:txBody>
          <a:bodyPr wrap="square" rtlCol="0">
            <a:spAutoFit/>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r>
              <a:rPr lang="de-DE" sz="27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nächste Veranstaltungen</a:t>
            </a:r>
          </a:p>
        </p:txBody>
      </p:sp>
      <p:sp>
        <p:nvSpPr>
          <p:cNvPr id="10" name="Textfeld 9">
            <a:extLst>
              <a:ext uri="{FF2B5EF4-FFF2-40B4-BE49-F238E27FC236}">
                <a16:creationId xmlns:a16="http://schemas.microsoft.com/office/drawing/2014/main" id="{EC9DCE31-1462-7A75-F05E-A1FA60AEA3CA}"/>
              </a:ext>
            </a:extLst>
          </p:cNvPr>
          <p:cNvSpPr txBox="1"/>
          <p:nvPr/>
        </p:nvSpPr>
        <p:spPr>
          <a:xfrm>
            <a:off x="419125" y="1485901"/>
            <a:ext cx="7926950" cy="2885405"/>
          </a:xfrm>
          <a:prstGeom prst="rect">
            <a:avLst/>
          </a:prstGeom>
          <a:noFill/>
        </p:spPr>
        <p:txBody>
          <a:bodyPr wrap="square" rtlCol="0">
            <a:spAutoFit/>
          </a:bodyPr>
          <a:ls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r>
              <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Bankenrechtsgespräche 12.6.2025, 16 Uhr, Wirtschaftskammer </a:t>
            </a:r>
            <a:r>
              <a:rPr lang="de-DE" sz="1500" b="1" cap="al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tirol</a:t>
            </a:r>
            <a:r>
              <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AT" sz="13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Dr. Kathrin Grießer-Ambrosi und Mag. Milenko Petrovic, </a:t>
            </a:r>
            <a:r>
              <a:rPr lang="de-AT" sz="135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Hypo</a:t>
            </a:r>
            <a:r>
              <a:rPr lang="de-AT" sz="13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Tirol Bank AG</a:t>
            </a:r>
          </a:p>
          <a:p>
            <a:endParaRPr lang="de-DE" sz="75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AT" sz="1350"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Fraud </a:t>
            </a:r>
            <a:r>
              <a:rPr lang="de-AT" sz="1350" cap="all"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Prevention</a:t>
            </a:r>
            <a:r>
              <a:rPr lang="de-AT" sz="1350"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 Banken: Schutz vor Finanzkriminalität im digitalen Zeitalter</a:t>
            </a:r>
          </a:p>
          <a:p>
            <a:endParaRPr lang="de-DE" sz="105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sz="105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a:t>
            </a:r>
            <a:r>
              <a:rPr lang="de-DE" sz="1500" b="1" cap="al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breakfast</a:t>
            </a:r>
            <a:r>
              <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 14.11.2025:</a:t>
            </a:r>
          </a:p>
          <a:p>
            <a:endPar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AT" sz="15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Dr. Michael Böheim - WIFO – Österreichisches Institut für Wirtschaftsforschung</a:t>
            </a:r>
            <a:endPar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sz="750"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DE" sz="15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Trump 2.o – </a:t>
            </a:r>
            <a:r>
              <a:rPr lang="de-DE" sz="1500" cap="al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auswirkungen</a:t>
            </a:r>
            <a:r>
              <a:rPr lang="de-DE" sz="15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 auf die österreichische </a:t>
            </a:r>
            <a:r>
              <a:rPr lang="de-DE" sz="1500" cap="al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volkswirtschaft</a:t>
            </a:r>
            <a:r>
              <a:rPr lang="de-DE" sz="15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de-DE" sz="1500" cap="al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ausblick</a:t>
            </a:r>
            <a:r>
              <a:rPr lang="de-DE" sz="15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 2026</a:t>
            </a:r>
            <a:endParaRPr lang="de-DE" sz="15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fik 13">
            <a:extLst>
              <a:ext uri="{FF2B5EF4-FFF2-40B4-BE49-F238E27FC236}">
                <a16:creationId xmlns:a16="http://schemas.microsoft.com/office/drawing/2014/main" id="{AF573020-38A0-0245-2CA6-EE8C75D7B764}"/>
              </a:ext>
            </a:extLst>
          </p:cNvPr>
          <p:cNvPicPr>
            <a:picLocks noChangeAspect="1"/>
          </p:cNvPicPr>
          <p:nvPr/>
        </p:nvPicPr>
        <p:blipFill>
          <a:blip r:embed="rId3">
            <a:extLst>
              <a:ext uri="{28A0092B-C50C-407E-A947-70E740481C1C}">
                <a14:useLocalDpi xmlns:a14="http://schemas.microsoft.com/office/drawing/2010/main" val="0"/>
              </a:ext>
            </a:extLst>
          </a:blip>
          <a:srcRect l="62900" t="5510" r="2882" b="77960"/>
          <a:stretch/>
        </p:blipFill>
        <p:spPr>
          <a:xfrm>
            <a:off x="5784047" y="4329535"/>
            <a:ext cx="3128926" cy="850223"/>
          </a:xfrm>
          <a:prstGeom prst="rect">
            <a:avLst/>
          </a:prstGeom>
        </p:spPr>
      </p:pic>
    </p:spTree>
    <p:extLst>
      <p:ext uri="{BB962C8B-B14F-4D97-AF65-F5344CB8AC3E}">
        <p14:creationId xmlns:p14="http://schemas.microsoft.com/office/powerpoint/2010/main" val="299007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7</a:t>
            </a:fld>
            <a:endParaRPr lang="en-GB" dirty="0"/>
          </a:p>
        </p:txBody>
      </p:sp>
      <p:sp>
        <p:nvSpPr>
          <p:cNvPr id="5" name="Inhaltsplatzhalter 2">
            <a:extLst>
              <a:ext uri="{FF2B5EF4-FFF2-40B4-BE49-F238E27FC236}">
                <a16:creationId xmlns:a16="http://schemas.microsoft.com/office/drawing/2014/main" id="{4D8D3940-4C8B-456D-8751-F2F72747A696}"/>
              </a:ext>
            </a:extLst>
          </p:cNvPr>
          <p:cNvSpPr>
            <a:spLocks noGrp="1"/>
          </p:cNvSpPr>
          <p:nvPr>
            <p:ph idx="1"/>
          </p:nvPr>
        </p:nvSpPr>
        <p:spPr>
          <a:xfrm>
            <a:off x="462019" y="1548483"/>
            <a:ext cx="7776048" cy="3656657"/>
          </a:xfrm>
        </p:spPr>
        <p:txBody>
          <a:bodyPr>
            <a:normAutofit/>
          </a:bodyPr>
          <a:lstStyle/>
          <a:p>
            <a:r>
              <a:rPr lang="de-DE" sz="1400" dirty="0"/>
              <a:t>Das Verbot der Einlagenrückgewähr erfasst </a:t>
            </a:r>
            <a:r>
              <a:rPr lang="de-DE" sz="1400" b="1" dirty="0"/>
              <a:t>alle Geschäfte</a:t>
            </a:r>
            <a:r>
              <a:rPr lang="de-DE" sz="1400" dirty="0"/>
              <a:t>, die einem </a:t>
            </a:r>
            <a:r>
              <a:rPr lang="de-DE" sz="1400" b="1" dirty="0"/>
              <a:t>Fremdvergleich</a:t>
            </a:r>
            <a:r>
              <a:rPr lang="de-DE" sz="1400" dirty="0"/>
              <a:t> nicht standhalten, </a:t>
            </a:r>
            <a:r>
              <a:rPr lang="de-DE" sz="1400" dirty="0" err="1"/>
              <a:t>dh</a:t>
            </a:r>
            <a:r>
              <a:rPr lang="de-DE" sz="1400" dirty="0"/>
              <a:t> die nicht oder nicht so geschlossen worden wären, wenn kein Gesellschafter daraus seinen Vorteil zöge (RIS-Justiz RS0105540). </a:t>
            </a:r>
          </a:p>
          <a:p>
            <a:r>
              <a:rPr lang="de-DE" sz="1400" dirty="0"/>
              <a:t>Unter das Verbot der Einlagenrückgewähr fallen nicht nur </a:t>
            </a:r>
            <a:r>
              <a:rPr lang="de-DE" sz="1400" b="1" dirty="0"/>
              <a:t>offene</a:t>
            </a:r>
            <a:r>
              <a:rPr lang="de-DE" sz="1400" dirty="0"/>
              <a:t> Barzahlungen an die Gesellschafter, sondern auch im Gewand anderer Rechtsgeschäfte erfolgte </a:t>
            </a:r>
            <a:r>
              <a:rPr lang="de-DE" sz="1400" b="1" dirty="0"/>
              <a:t>verdeckte Leistungen </a:t>
            </a:r>
            <a:r>
              <a:rPr lang="de-DE" sz="1400" dirty="0"/>
              <a:t>(RIS-Justiz RS0105540 [T3]).</a:t>
            </a:r>
          </a:p>
        </p:txBody>
      </p:sp>
    </p:spTree>
    <p:extLst>
      <p:ext uri="{BB962C8B-B14F-4D97-AF65-F5344CB8AC3E}">
        <p14:creationId xmlns:p14="http://schemas.microsoft.com/office/powerpoint/2010/main" val="24187500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8</a:t>
            </a:fld>
            <a:endParaRPr lang="en-GB" dirty="0"/>
          </a:p>
        </p:txBody>
      </p:sp>
      <p:sp>
        <p:nvSpPr>
          <p:cNvPr id="5" name="Inhaltsplatzhalter 2">
            <a:extLst>
              <a:ext uri="{FF2B5EF4-FFF2-40B4-BE49-F238E27FC236}">
                <a16:creationId xmlns:a16="http://schemas.microsoft.com/office/drawing/2014/main" id="{1AA17088-9BCC-4C22-BF4F-89A854430907}"/>
              </a:ext>
            </a:extLst>
          </p:cNvPr>
          <p:cNvSpPr txBox="1">
            <a:spLocks/>
          </p:cNvSpPr>
          <p:nvPr/>
        </p:nvSpPr>
        <p:spPr>
          <a:xfrm>
            <a:off x="462019" y="1548483"/>
            <a:ext cx="7776048" cy="3656657"/>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t>Der Tatbestand der verbotenen Einlagenrückgewähr (§ 82 Abs 1 GmbHG) enthält </a:t>
            </a:r>
            <a:r>
              <a:rPr lang="de-DE" sz="1400" b="1" dirty="0"/>
              <a:t>keine subjektiven Tatbestandsmerkmale</a:t>
            </a:r>
            <a:r>
              <a:rPr lang="de-DE" sz="1400" dirty="0"/>
              <a:t>. </a:t>
            </a:r>
          </a:p>
          <a:p>
            <a:r>
              <a:rPr lang="de-DE" sz="1400" dirty="0"/>
              <a:t>Entscheidend ist, dass ein </a:t>
            </a:r>
            <a:r>
              <a:rPr lang="de-DE" sz="1400" b="1" dirty="0"/>
              <a:t>objektives Missverhältnis </a:t>
            </a:r>
            <a:r>
              <a:rPr lang="de-DE" sz="1400" dirty="0"/>
              <a:t>zwischen der vom Gesellschafter erbrachten Leistung und der bezogenen Gegenleistung vorliegt.</a:t>
            </a:r>
          </a:p>
          <a:p>
            <a:pPr lvl="1"/>
            <a:r>
              <a:rPr lang="de-DE" sz="1400" dirty="0"/>
              <a:t>6 Ob 171/15p; 6 Ob 72/16f</a:t>
            </a:r>
          </a:p>
          <a:p>
            <a:pPr lvl="1"/>
            <a:endParaRPr lang="de-DE" sz="1400" dirty="0"/>
          </a:p>
          <a:p>
            <a:r>
              <a:rPr lang="de-DE" sz="1400" dirty="0"/>
              <a:t>Ob ein Geschäft gegen das Verbot der Einlagenrückgewähr verstößt, hängt von den konkreten Umständen des </a:t>
            </a:r>
            <a:r>
              <a:rPr lang="de-DE" sz="1400" b="1" dirty="0"/>
              <a:t>Einzelfalls</a:t>
            </a:r>
            <a:r>
              <a:rPr lang="de-DE" sz="1400" dirty="0"/>
              <a:t> ab.</a:t>
            </a:r>
          </a:p>
          <a:p>
            <a:pPr lvl="1"/>
            <a:r>
              <a:rPr lang="de-DE" sz="1400" dirty="0"/>
              <a:t>7 Ob 12/24z</a:t>
            </a:r>
          </a:p>
          <a:p>
            <a:pPr lvl="1"/>
            <a:endParaRPr lang="de-DE" sz="1400" dirty="0"/>
          </a:p>
          <a:p>
            <a:endParaRPr lang="de-DE" sz="1500" dirty="0"/>
          </a:p>
        </p:txBody>
      </p:sp>
    </p:spTree>
    <p:extLst>
      <p:ext uri="{BB962C8B-B14F-4D97-AF65-F5344CB8AC3E}">
        <p14:creationId xmlns:p14="http://schemas.microsoft.com/office/powerpoint/2010/main" val="1415574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
        <p:nvSpPr>
          <p:cNvPr id="4" name="Foliennummernplatzhalter 3"/>
          <p:cNvSpPr>
            <a:spLocks noGrp="1"/>
          </p:cNvSpPr>
          <p:nvPr>
            <p:ph type="sldNum" sz="quarter" idx="4"/>
          </p:nvPr>
        </p:nvSpPr>
        <p:spPr/>
        <p:txBody>
          <a:bodyPr/>
          <a:lstStyle/>
          <a:p>
            <a:fld id="{BE3DC40E-DBBE-4E2D-9EEC-FBF0DA0E9179}" type="slidenum">
              <a:rPr lang="en-GB" smtClean="0"/>
              <a:pPr/>
              <a:t>9</a:t>
            </a:fld>
            <a:endParaRPr lang="en-GB" dirty="0"/>
          </a:p>
        </p:txBody>
      </p:sp>
      <p:sp>
        <p:nvSpPr>
          <p:cNvPr id="5" name="Inhaltsplatzhalter 2">
            <a:extLst>
              <a:ext uri="{FF2B5EF4-FFF2-40B4-BE49-F238E27FC236}">
                <a16:creationId xmlns:a16="http://schemas.microsoft.com/office/drawing/2014/main" id="{9005FFAF-79E0-4866-B8DB-B612CB3F81AF}"/>
              </a:ext>
            </a:extLst>
          </p:cNvPr>
          <p:cNvSpPr>
            <a:spLocks noGrp="1"/>
          </p:cNvSpPr>
          <p:nvPr>
            <p:ph idx="1"/>
          </p:nvPr>
        </p:nvSpPr>
        <p:spPr>
          <a:xfrm>
            <a:off x="462019" y="1548483"/>
            <a:ext cx="7776048" cy="3656657"/>
          </a:xfrm>
        </p:spPr>
        <p:txBody>
          <a:bodyPr>
            <a:normAutofit/>
          </a:bodyPr>
          <a:lstStyle/>
          <a:p>
            <a:r>
              <a:rPr lang="de-DE" sz="1400" dirty="0"/>
              <a:t>Eine Rückzahlungspflicht der Gesellschafter entfällt nur bei </a:t>
            </a:r>
            <a:r>
              <a:rPr lang="de-DE" sz="1400" b="1" dirty="0"/>
              <a:t>gutgläubigem Bezug von Gewinnanteilen </a:t>
            </a:r>
            <a:r>
              <a:rPr lang="de-DE" sz="1400" dirty="0"/>
              <a:t>(§ 83 Abs 1 Satz 1 GmbHG). Da unrechtmäßige Zahlungen das Gesellschaftsvermögen vermindern und dadurch der Haftungsfonds der Gläubiger geschmälert wird, ist die Pflicht zur Rückerstattung unrechtmäßig erlangter Zahlungen weit auszulegen und korrespondierend dazu die gesetzliche Enthaftung gutgläubiger Gesellschafter eng zu verstehen.</a:t>
            </a:r>
          </a:p>
          <a:p>
            <a:r>
              <a:rPr lang="de-DE" sz="1400" dirty="0"/>
              <a:t>Demgemäß gelten Gewinnanteile nur dann als gutgläubig erworben, wenn sie aufgrund eines </a:t>
            </a:r>
            <a:r>
              <a:rPr lang="de-DE" sz="1400" b="1" dirty="0"/>
              <a:t>regulären Gewinnverwendungsbeschlusses </a:t>
            </a:r>
            <a:r>
              <a:rPr lang="de-DE" sz="1400" dirty="0"/>
              <a:t>in Form einer Dividende empfangen worden sind.</a:t>
            </a:r>
          </a:p>
          <a:p>
            <a:r>
              <a:rPr lang="de-DE" sz="1400" dirty="0"/>
              <a:t>Bei einer verdeckten Einlagenrückgewähr ist diese Voraussetzung schon begrifflich nicht erfüllt.</a:t>
            </a:r>
          </a:p>
          <a:p>
            <a:pPr lvl="1"/>
            <a:r>
              <a:rPr lang="de-DE" sz="1400" dirty="0"/>
              <a:t>6 Ob 72/16f</a:t>
            </a:r>
          </a:p>
        </p:txBody>
      </p:sp>
    </p:spTree>
    <p:extLst>
      <p:ext uri="{BB962C8B-B14F-4D97-AF65-F5344CB8AC3E}">
        <p14:creationId xmlns:p14="http://schemas.microsoft.com/office/powerpoint/2010/main" val="3414727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Präsentationsvorlage 16x10 mit Bildern V1.potx" id="{27EA3921-B35D-48FC-AD0A-077C69AD54C7}" vid="{D95293DD-FC80-4AA0-B7CD-02F470AE4FE5}"/>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 xsi:nil="true"/>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Office 2007-2013</Forma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0dcebb7a579e7f029c72fac92e1dfe73">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b5ffb9764d314564f3e389d2af5484ad"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Office 2003"/>
              <xsd:enumeration value="Office 2007-2013"/>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F2B5E7-CB6F-4DBE-969F-DEA1F3D47BD3}">
  <ds:schemaRefs>
    <ds:schemaRef ds:uri="http://purl.org/dc/terms/"/>
    <ds:schemaRef ds:uri="http://schemas.microsoft.com/office/infopath/2007/PartnerControls"/>
    <ds:schemaRef ds:uri="http://schemas.microsoft.com/office/2006/documentManagement/types"/>
    <ds:schemaRef ds:uri="dde413db-0745-4f3a-8dca-564dc7ff6f7d"/>
    <ds:schemaRef ds:uri="http://purl.org/dc/elements/1.1/"/>
    <ds:schemaRef ds:uri="http://schemas.microsoft.com/office/2006/metadata/properties"/>
    <ds:schemaRef ds:uri="1a8d9a65-8471-4209-a900-f8e11db75e0a"/>
    <ds:schemaRef ds:uri="http://schemas.openxmlformats.org/package/2006/metadata/core-properties"/>
    <ds:schemaRef ds:uri="08b0a3ee-3d2a-451c-9a1a-7e5d5b0c9c77"/>
    <ds:schemaRef ds:uri="http://www.w3.org/XML/1998/namespace"/>
    <ds:schemaRef ds:uri="http://purl.org/dc/dcmitype/"/>
  </ds:schemaRefs>
</ds:datastoreItem>
</file>

<file path=customXml/itemProps2.xml><?xml version="1.0" encoding="utf-8"?>
<ds:datastoreItem xmlns:ds="http://schemas.openxmlformats.org/officeDocument/2006/customXml" ds:itemID="{A54565F3-7E39-4D9C-A95E-F7C828A5F009}">
  <ds:schemaRefs>
    <ds:schemaRef ds:uri="http://schemas.microsoft.com/sharepoint/v3/contenttype/forms"/>
  </ds:schemaRefs>
</ds:datastoreItem>
</file>

<file path=customXml/itemProps3.xml><?xml version="1.0" encoding="utf-8"?>
<ds:datastoreItem xmlns:ds="http://schemas.openxmlformats.org/officeDocument/2006/customXml" ds:itemID="{2586C171-0CFA-4DB1-9086-DEAAD0730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WU Vorlage DEUTSCH 16x10 mit Bildern V1</Template>
  <TotalTime>0</TotalTime>
  <Words>6391</Words>
  <Application>Microsoft Office PowerPoint</Application>
  <PresentationFormat>Bildschirmpräsentation (16:10)</PresentationFormat>
  <Paragraphs>482</Paragraphs>
  <Slides>68</Slides>
  <Notes>2</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68</vt:i4>
      </vt:variant>
    </vt:vector>
  </HeadingPairs>
  <TitlesOfParts>
    <vt:vector size="79" baseType="lpstr">
      <vt:lpstr>Arial</vt:lpstr>
      <vt:lpstr>Calibri</vt:lpstr>
      <vt:lpstr>Calibri Light</vt:lpstr>
      <vt:lpstr>Georgia</vt:lpstr>
      <vt:lpstr>Open Sans</vt:lpstr>
      <vt:lpstr>Times New Roman</vt:lpstr>
      <vt:lpstr>Verdana</vt:lpstr>
      <vt:lpstr>Wingdings</vt:lpstr>
      <vt:lpstr>WU 16:10</vt:lpstr>
      <vt:lpstr>Larissa-Design</vt:lpstr>
      <vt:lpstr>Benutzerdefiniertes Design</vt:lpstr>
      <vt:lpstr>Phantom Shares &amp; Co.  Moderne Modelle der Mitarbeiterbeteiligung  Michael Huetz</vt:lpstr>
      <vt:lpstr>Einlagenrückgewähr  mit besonderer Berücksichtigung des Unternehmenskaufs </vt:lpstr>
      <vt:lpstr>Übersicht</vt:lpstr>
      <vt:lpstr>1. Einleitung</vt:lpstr>
      <vt:lpstr>2. Tatbestand 2.1. Allgemeines </vt:lpstr>
      <vt:lpstr>PowerPoint-Präsentation</vt:lpstr>
      <vt:lpstr>PowerPoint-Präsentation</vt:lpstr>
      <vt:lpstr>PowerPoint-Präsentation</vt:lpstr>
      <vt:lpstr>PowerPoint-Präsentation</vt:lpstr>
      <vt:lpstr>PowerPoint-Präsentation</vt:lpstr>
      <vt:lpstr>2.2. Fremdvergleich</vt:lpstr>
      <vt:lpstr>2.3. Betriebliche Rechtfertigung</vt:lpstr>
      <vt:lpstr>PowerPoint-Präsentation</vt:lpstr>
      <vt:lpstr>2.4. Beweislast</vt:lpstr>
      <vt:lpstr>3. Rechtsfolgen 3.1. Allgemeines</vt:lpstr>
      <vt:lpstr>PowerPoint-Präsentation</vt:lpstr>
      <vt:lpstr>PowerPoint-Präsentation</vt:lpstr>
      <vt:lpstr>PowerPoint-Präsentation</vt:lpstr>
      <vt:lpstr>PowerPoint-Präsentation</vt:lpstr>
      <vt:lpstr>3.2. Sicherheiten des Gesellschafters</vt:lpstr>
      <vt:lpstr>3.3. Wahrnehmung</vt:lpstr>
      <vt:lpstr>PowerPoint-Präsentation</vt:lpstr>
      <vt:lpstr>3.4. Geltendmachung</vt:lpstr>
      <vt:lpstr>PowerPoint-Präsentation</vt:lpstr>
      <vt:lpstr>PowerPoint-Präsentation</vt:lpstr>
      <vt:lpstr>3.5. Gerichtsstandsvereinbarung</vt:lpstr>
      <vt:lpstr>3.6. Aufrechnung</vt:lpstr>
      <vt:lpstr>PowerPoint-Präsentation</vt:lpstr>
      <vt:lpstr>3.7. Abschlussprüfer</vt:lpstr>
      <vt:lpstr>3.8. Rechtsanwalt</vt:lpstr>
      <vt:lpstr>PowerPoint-Präsentation</vt:lpstr>
      <vt:lpstr>4. Unternehmenserwerb 4.1. OGH 20.3.2013, 6 Ob 48/12w</vt:lpstr>
      <vt:lpstr>PowerPoint-Präsentation</vt:lpstr>
      <vt:lpstr>PowerPoint-Präsentation</vt:lpstr>
      <vt:lpstr>PowerPoint-Präsentation</vt:lpstr>
      <vt:lpstr>4.2. OGH 17.7.2013, 3 Ob 50/13v</vt:lpstr>
      <vt:lpstr>PowerPoint-Präsentation</vt:lpstr>
      <vt:lpstr>PowerPoint-Präsentation</vt:lpstr>
      <vt:lpstr>4.3. OGH 15.12.2014, 6 Ob 14/14y</vt:lpstr>
      <vt:lpstr>PowerPoint-Präsentation</vt:lpstr>
      <vt:lpstr>PowerPoint-Präsentation</vt:lpstr>
      <vt:lpstr>4.4. 1 Ob 28/15x – Kneisz II</vt:lpstr>
      <vt:lpstr>4.5. Ausnahmsweise Wirksamkeit von Sicherheiten</vt:lpstr>
      <vt:lpstr>5. Umgründungen</vt:lpstr>
      <vt:lpstr>PowerPoint-Präsentation</vt:lpstr>
      <vt:lpstr>PowerPoint-Präsentation</vt:lpstr>
      <vt:lpstr>PowerPoint-Präsentation</vt:lpstr>
      <vt:lpstr>PowerPoint-Präsentation</vt:lpstr>
      <vt:lpstr>PowerPoint-Präsentation</vt:lpstr>
      <vt:lpstr>6. Auswirkungen für Dritte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7. IPR 7.1. Allgemeines</vt:lpstr>
      <vt:lpstr>7.2. Verhältnis zum Vertragsstatut </vt:lpstr>
      <vt:lpstr>PowerPoint-Präsentation</vt:lpstr>
      <vt:lpstr>EuGH 7.4.2016, Rs C-483/14 EuZW 2016, 321 [Stiegler] = GesRZ 2016, 228 [Klampfl]</vt:lpstr>
      <vt:lpstr>PowerPoint-Präsentation</vt:lpstr>
      <vt:lpstr>7.3. Haftung der begünstigten Gesellschaft</vt:lpstr>
      <vt:lpstr>8. Zwischenbilanz: Problemfelder</vt:lpstr>
      <vt:lpstr>9. Ausgewählte Literatur</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Selina Reichholf | CHG</dc:creator>
  <cp:lastModifiedBy>Selina Reichholf | CHG</cp:lastModifiedBy>
  <cp:revision>3</cp:revision>
  <dcterms:created xsi:type="dcterms:W3CDTF">2017-04-03T09:38:34Z</dcterms:created>
  <dcterms:modified xsi:type="dcterms:W3CDTF">2025-06-03T07:05:37Z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0x010100BCF651A35DF3154DB01328AF51148DAE</vt:lpwstr>
  </property>
  <property fmtid="{D5CDD505-2E9C-101B-9397-08002B2CF9AE}" pid="3" name="WU Thema">
    <vt:lpwstr>403;#Corporate Design|19895bcd-b158-45ae-ab7b-f5ca217dfcec</vt:lpwstr>
  </property>
  <property fmtid="{D5CDD505-2E9C-101B-9397-08002B2CF9AE}" pid="4" name="Dokumentenart">
    <vt:lpwstr>266;#Vorlagen|17fc50ed-8ad1-47be-ab12-04243fd74ddb</vt:lpwstr>
  </property>
</Properties>
</file>