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77" r:id="rId3"/>
    <p:sldId id="750" r:id="rId4"/>
    <p:sldId id="804" r:id="rId5"/>
    <p:sldId id="820" r:id="rId6"/>
    <p:sldId id="809" r:id="rId7"/>
    <p:sldId id="815" r:id="rId8"/>
    <p:sldId id="802" r:id="rId9"/>
    <p:sldId id="749" r:id="rId10"/>
    <p:sldId id="807" r:id="rId11"/>
    <p:sldId id="803" r:id="rId12"/>
    <p:sldId id="805" r:id="rId13"/>
    <p:sldId id="817" r:id="rId14"/>
    <p:sldId id="821" r:id="rId15"/>
    <p:sldId id="813" r:id="rId16"/>
    <p:sldId id="812" r:id="rId17"/>
    <p:sldId id="800" r:id="rId18"/>
    <p:sldId id="778" r:id="rId19"/>
    <p:sldId id="785" r:id="rId20"/>
    <p:sldId id="751" r:id="rId21"/>
    <p:sldId id="823" r:id="rId22"/>
    <p:sldId id="822" r:id="rId23"/>
    <p:sldId id="784" r:id="rId24"/>
    <p:sldId id="787" r:id="rId25"/>
    <p:sldId id="788" r:id="rId26"/>
    <p:sldId id="790" r:id="rId27"/>
    <p:sldId id="791" r:id="rId28"/>
    <p:sldId id="793" r:id="rId29"/>
    <p:sldId id="794" r:id="rId30"/>
    <p:sldId id="792" r:id="rId31"/>
    <p:sldId id="796" r:id="rId32"/>
    <p:sldId id="797" r:id="rId33"/>
    <p:sldId id="798" r:id="rId34"/>
    <p:sldId id="799" r:id="rId35"/>
    <p:sldId id="775" r:id="rId36"/>
    <p:sldId id="801"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p:cViewPr varScale="1">
        <p:scale>
          <a:sx n="122" d="100"/>
          <a:sy n="122" d="100"/>
        </p:scale>
        <p:origin x="45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77FE1-A573-44B8-9E33-0DD0A1D70DA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15330D4-73EC-49C7-8D7E-5A31D49E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pic>
        <p:nvPicPr>
          <p:cNvPr id="7" name="Grafik 6">
            <a:extLst>
              <a:ext uri="{FF2B5EF4-FFF2-40B4-BE49-F238E27FC236}">
                <a16:creationId xmlns:a16="http://schemas.microsoft.com/office/drawing/2014/main" id="{BB7EC15D-7C3C-4981-AAA8-178E8E871249}"/>
              </a:ext>
            </a:extLst>
          </p:cNvPr>
          <p:cNvPicPr>
            <a:picLocks noChangeAspect="1"/>
          </p:cNvPicPr>
          <p:nvPr userDrawn="1"/>
        </p:nvPicPr>
        <p:blipFill>
          <a:blip r:embed="rId2"/>
          <a:stretch>
            <a:fillRect/>
          </a:stretch>
        </p:blipFill>
        <p:spPr>
          <a:xfrm>
            <a:off x="8075523" y="111905"/>
            <a:ext cx="3449520" cy="1916400"/>
          </a:xfrm>
          <a:prstGeom prst="rect">
            <a:avLst/>
          </a:prstGeom>
        </p:spPr>
      </p:pic>
    </p:spTree>
    <p:extLst>
      <p:ext uri="{BB962C8B-B14F-4D97-AF65-F5344CB8AC3E}">
        <p14:creationId xmlns:p14="http://schemas.microsoft.com/office/powerpoint/2010/main" val="88853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5A2B3-439B-4C59-B774-57CB3C76EDD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58FFFB8-A1CF-4DAC-969F-402F4605A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93AAB245-55F0-40FF-A000-AB1768E73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7A57F07-B4A2-4446-86E0-1F1F96274777}"/>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6" name="Fußzeilenplatzhalter 5">
            <a:extLst>
              <a:ext uri="{FF2B5EF4-FFF2-40B4-BE49-F238E27FC236}">
                <a16:creationId xmlns:a16="http://schemas.microsoft.com/office/drawing/2014/main" id="{353B62BD-1B07-4794-9EDF-46E9B36F4EE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B88733-4DC9-4425-B614-0FBF20AF9004}"/>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172540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7A7DC-284E-41B0-8413-667663F676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0E02C5D-6ACF-497C-8EB2-87F5C2359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501B1B3-99E9-499E-A39C-66B07671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106781-30F1-42C4-8A1E-999B242A0290}"/>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6" name="Fußzeilenplatzhalter 5">
            <a:extLst>
              <a:ext uri="{FF2B5EF4-FFF2-40B4-BE49-F238E27FC236}">
                <a16:creationId xmlns:a16="http://schemas.microsoft.com/office/drawing/2014/main" id="{BB9044E5-605A-4320-BC77-DE7C77728FE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F74E469-F3FF-4F82-A221-611C557C2E92}"/>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3743308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9F6A7-FCEF-4DB6-93F6-BA652B51F44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71A8231-E6FA-49CE-9AEF-0A7BCEAF043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DF090BD-ED08-4599-B821-6DDDC0EB1FEE}"/>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5" name="Fußzeilenplatzhalter 4">
            <a:extLst>
              <a:ext uri="{FF2B5EF4-FFF2-40B4-BE49-F238E27FC236}">
                <a16:creationId xmlns:a16="http://schemas.microsoft.com/office/drawing/2014/main" id="{847A79B6-BC1D-4571-ABEB-F3DEAB458CA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307A9B7-C041-4411-B363-0720384A5B86}"/>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3288819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D7E6779-71D2-410E-9230-344A014569A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C98AF2A-F620-47AD-823F-0B9BCC639EF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1D61C8B-EECA-48CF-87BA-7F2C98EDF533}"/>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5" name="Fußzeilenplatzhalter 4">
            <a:extLst>
              <a:ext uri="{FF2B5EF4-FFF2-40B4-BE49-F238E27FC236}">
                <a16:creationId xmlns:a16="http://schemas.microsoft.com/office/drawing/2014/main" id="{E8768D5E-42A2-41FE-8CA9-0031705E407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882C6E5-6121-4616-9B90-9C445EB1C2F1}"/>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259729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B56F2-EE13-4B7B-8BDD-126F95674705}"/>
              </a:ext>
            </a:extLst>
          </p:cNvPr>
          <p:cNvSpPr>
            <a:spLocks noGrp="1"/>
          </p:cNvSpPr>
          <p:nvPr>
            <p:ph type="title"/>
          </p:nvPr>
        </p:nvSpPr>
        <p:spPr/>
        <p:txBody>
          <a:body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120EBCD4-8B6F-4686-BEDC-BA5EE3DD9784}"/>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a:extLst>
              <a:ext uri="{FF2B5EF4-FFF2-40B4-BE49-F238E27FC236}">
                <a16:creationId xmlns:a16="http://schemas.microsoft.com/office/drawing/2014/main" id="{CE0E6CF2-F9C2-4B3B-A2ED-85D49BBC5435}"/>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pic>
        <p:nvPicPr>
          <p:cNvPr id="8" name="Grafik 7">
            <a:extLst>
              <a:ext uri="{FF2B5EF4-FFF2-40B4-BE49-F238E27FC236}">
                <a16:creationId xmlns:a16="http://schemas.microsoft.com/office/drawing/2014/main" id="{7E12B393-9666-49A5-A7D2-F2B8BBEAE0C2}"/>
              </a:ext>
            </a:extLst>
          </p:cNvPr>
          <p:cNvPicPr>
            <a:picLocks noChangeAspect="1"/>
          </p:cNvPicPr>
          <p:nvPr userDrawn="1"/>
        </p:nvPicPr>
        <p:blipFill>
          <a:blip r:embed="rId2"/>
          <a:stretch>
            <a:fillRect/>
          </a:stretch>
        </p:blipFill>
        <p:spPr>
          <a:xfrm>
            <a:off x="9713769" y="0"/>
            <a:ext cx="2256559" cy="1253644"/>
          </a:xfrm>
          <a:prstGeom prst="rect">
            <a:avLst/>
          </a:prstGeom>
        </p:spPr>
      </p:pic>
    </p:spTree>
    <p:extLst>
      <p:ext uri="{BB962C8B-B14F-4D97-AF65-F5344CB8AC3E}">
        <p14:creationId xmlns:p14="http://schemas.microsoft.com/office/powerpoint/2010/main" val="52145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D70D4-5E24-4DAE-961F-0942BB06F22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790A82D-7CE9-4D2C-8526-62B7BCFDDF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8723101-F57D-4729-950D-8AD79D1259DE}"/>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5" name="Fußzeilenplatzhalter 4">
            <a:extLst>
              <a:ext uri="{FF2B5EF4-FFF2-40B4-BE49-F238E27FC236}">
                <a16:creationId xmlns:a16="http://schemas.microsoft.com/office/drawing/2014/main" id="{0449A56F-3A3D-44F6-824C-79A9E7D8C73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168A7DC-9592-4F68-89BC-E8008ED4BA01}"/>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60806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14CBB-EB4B-4732-8C4A-30958ED76C5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0839B82-B1C6-416B-AB77-3280A896DF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E6D9DF7-DA55-4AC1-8F25-6B3F48BDCB6A}"/>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5" name="Fußzeilenplatzhalter 4">
            <a:extLst>
              <a:ext uri="{FF2B5EF4-FFF2-40B4-BE49-F238E27FC236}">
                <a16:creationId xmlns:a16="http://schemas.microsoft.com/office/drawing/2014/main" id="{A051C8D3-773A-4881-B283-4AF8168A9E4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A48C6BC-AEAD-435C-82B9-72546C568230}"/>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177811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7E68-CF69-4466-8189-6C881177E3B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DB0A100D-A781-4D8B-9825-F0E986AEC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1ACBE7C-AA1D-447F-8CB9-65C3F93D41E4}"/>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5" name="Fußzeilenplatzhalter 4">
            <a:extLst>
              <a:ext uri="{FF2B5EF4-FFF2-40B4-BE49-F238E27FC236}">
                <a16:creationId xmlns:a16="http://schemas.microsoft.com/office/drawing/2014/main" id="{65564949-6CE4-48C4-AF77-0A48A691ADF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9F01BB-BAF5-4488-AC1C-5CDDD94B8C0C}"/>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264445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35730-6EC2-4222-A0A7-CD953057B5C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5811B42-879A-418B-B723-DC15A110649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E0A2727-6896-4BD5-A537-5E9FD0A923B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600F8BF-2317-460E-B58E-1EAF1DDCFC85}"/>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6" name="Fußzeilenplatzhalter 5">
            <a:extLst>
              <a:ext uri="{FF2B5EF4-FFF2-40B4-BE49-F238E27FC236}">
                <a16:creationId xmlns:a16="http://schemas.microsoft.com/office/drawing/2014/main" id="{05F13F99-934C-480C-83E4-1623C412F1B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5160C60-4D07-45BC-9C94-A3D21D7D3E07}"/>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293803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6646F-8CAC-43A4-9DB8-7A1EACA0CC9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962D5FAD-7DF8-4D2C-A970-4A90DFBCC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31FBF84-D740-4D54-9032-086E9BDD908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34D095A-E518-4014-B918-C40D3147B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9B09675-00FD-4497-B083-3C8E7E2D139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FF3DB7F-60B1-47CA-9355-9D69DF8420FB}"/>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8" name="Fußzeilenplatzhalter 7">
            <a:extLst>
              <a:ext uri="{FF2B5EF4-FFF2-40B4-BE49-F238E27FC236}">
                <a16:creationId xmlns:a16="http://schemas.microsoft.com/office/drawing/2014/main" id="{6FAC5043-63BC-4DC1-BCEC-FDF3C54D9B22}"/>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F3E90BB-0363-4280-9348-20AB0CE262E2}"/>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357758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D8C69-48F2-44D3-8573-68F4B5F040B2}"/>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421CC84-48C2-4CDE-B64A-93CFFD89074F}"/>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4" name="Fußzeilenplatzhalter 3">
            <a:extLst>
              <a:ext uri="{FF2B5EF4-FFF2-40B4-BE49-F238E27FC236}">
                <a16:creationId xmlns:a16="http://schemas.microsoft.com/office/drawing/2014/main" id="{9FD3424D-311D-46A2-8E49-296C393C126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B13BAF8B-D198-4FD1-B2D5-86A9854AC28E}"/>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89278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510E835-B949-4886-83C0-523DE99586E9}"/>
              </a:ext>
            </a:extLst>
          </p:cNvPr>
          <p:cNvSpPr>
            <a:spLocks noGrp="1"/>
          </p:cNvSpPr>
          <p:nvPr>
            <p:ph type="dt" sz="half" idx="10"/>
          </p:nvPr>
        </p:nvSpPr>
        <p:spPr/>
        <p:txBody>
          <a:bodyPr/>
          <a:lstStyle/>
          <a:p>
            <a:fld id="{8FA0A302-A2E9-408E-B8EF-B3378616DE4E}" type="datetimeFigureOut">
              <a:rPr lang="de-AT" smtClean="0"/>
              <a:t>25.09.2025</a:t>
            </a:fld>
            <a:endParaRPr lang="de-AT"/>
          </a:p>
        </p:txBody>
      </p:sp>
      <p:sp>
        <p:nvSpPr>
          <p:cNvPr id="3" name="Fußzeilenplatzhalter 2">
            <a:extLst>
              <a:ext uri="{FF2B5EF4-FFF2-40B4-BE49-F238E27FC236}">
                <a16:creationId xmlns:a16="http://schemas.microsoft.com/office/drawing/2014/main" id="{A20C0CE3-5E3B-4A81-8380-269DAA0CA6B8}"/>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76274951-4F19-477B-839D-3267A4071229}"/>
              </a:ext>
            </a:extLst>
          </p:cNvPr>
          <p:cNvSpPr>
            <a:spLocks noGrp="1"/>
          </p:cNvSpPr>
          <p:nvPr>
            <p:ph type="sldNum" sz="quarter" idx="12"/>
          </p:nvPr>
        </p:nvSpPr>
        <p:spPr/>
        <p:txBody>
          <a:bodyPr/>
          <a:lstStyle/>
          <a:p>
            <a:fld id="{156B62A9-718D-4EC0-95FD-5DCDBEBDE11E}" type="slidenum">
              <a:rPr lang="de-AT" smtClean="0"/>
              <a:t>‹Nr.›</a:t>
            </a:fld>
            <a:endParaRPr lang="de-AT"/>
          </a:p>
        </p:txBody>
      </p:sp>
    </p:spTree>
    <p:extLst>
      <p:ext uri="{BB962C8B-B14F-4D97-AF65-F5344CB8AC3E}">
        <p14:creationId xmlns:p14="http://schemas.microsoft.com/office/powerpoint/2010/main" val="172139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FF6FE09-6136-4960-9EF4-F2AE9D71C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A1A36375-F71B-49E4-9452-6D9E793F2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DD89E5-1EA6-492C-AA30-9A36D39D3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0A302-A2E9-408E-B8EF-B3378616DE4E}" type="datetimeFigureOut">
              <a:rPr lang="de-AT" smtClean="0"/>
              <a:t>25.09.2025</a:t>
            </a:fld>
            <a:endParaRPr lang="de-AT"/>
          </a:p>
        </p:txBody>
      </p:sp>
      <p:sp>
        <p:nvSpPr>
          <p:cNvPr id="5" name="Fußzeilenplatzhalter 4">
            <a:extLst>
              <a:ext uri="{FF2B5EF4-FFF2-40B4-BE49-F238E27FC236}">
                <a16:creationId xmlns:a16="http://schemas.microsoft.com/office/drawing/2014/main" id="{F714DA88-55F1-4044-8EB6-7395BDCE8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A0B2675F-7360-446A-84B6-1224DCF5E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B62A9-718D-4EC0-95FD-5DCDBEBDE11E}" type="slidenum">
              <a:rPr lang="de-AT" smtClean="0"/>
              <a:t>‹Nr.›</a:t>
            </a:fld>
            <a:endParaRPr lang="de-AT"/>
          </a:p>
        </p:txBody>
      </p:sp>
    </p:spTree>
    <p:extLst>
      <p:ext uri="{BB962C8B-B14F-4D97-AF65-F5344CB8AC3E}">
        <p14:creationId xmlns:p14="http://schemas.microsoft.com/office/powerpoint/2010/main" val="398016974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philipp.anzenberger@uibk.ac.a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7C91E2-5C3A-4E75-B80C-2C2B6655C041}"/>
              </a:ext>
            </a:extLst>
          </p:cNvPr>
          <p:cNvSpPr>
            <a:spLocks noGrp="1"/>
          </p:cNvSpPr>
          <p:nvPr>
            <p:ph type="ctrTitle"/>
          </p:nvPr>
        </p:nvSpPr>
        <p:spPr>
          <a:xfrm>
            <a:off x="580230" y="1781241"/>
            <a:ext cx="10908632" cy="3801979"/>
          </a:xfrm>
        </p:spPr>
        <p:txBody>
          <a:bodyPr>
            <a:normAutofit fontScale="90000"/>
          </a:bodyPr>
          <a:lstStyle/>
          <a:p>
            <a:br>
              <a:rPr lang="de-AT" sz="5800" b="1" dirty="0"/>
            </a:br>
            <a:br>
              <a:rPr lang="de-AT" sz="5800" b="1" dirty="0"/>
            </a:br>
            <a:br>
              <a:rPr lang="de-AT" sz="5800" b="1" dirty="0"/>
            </a:br>
            <a:r>
              <a:rPr lang="de-AT" sz="5800" b="1" dirty="0"/>
              <a:t>Kreditsicherungsrecht: Das Schicksal von Absonderungsrechten in der Insolvenz des Bankkunden</a:t>
            </a:r>
            <a:br>
              <a:rPr lang="de-AT" sz="5800" b="1" dirty="0"/>
            </a:br>
            <a:br>
              <a:rPr lang="de-AT" sz="6700" b="1" dirty="0"/>
            </a:br>
            <a:r>
              <a:rPr lang="de-AT" sz="2000" b="1" dirty="0"/>
              <a:t> </a:t>
            </a:r>
            <a:br>
              <a:rPr lang="de-AT" sz="6700" b="1" dirty="0"/>
            </a:br>
            <a:r>
              <a:rPr lang="de-AT" sz="4000" dirty="0"/>
              <a:t>Innsbrucker Bankrechtsgespräche</a:t>
            </a:r>
          </a:p>
        </p:txBody>
      </p:sp>
      <p:sp>
        <p:nvSpPr>
          <p:cNvPr id="5" name="Untertitel 4">
            <a:extLst>
              <a:ext uri="{FF2B5EF4-FFF2-40B4-BE49-F238E27FC236}">
                <a16:creationId xmlns:a16="http://schemas.microsoft.com/office/drawing/2014/main" id="{A5B60334-9F60-4923-A4EF-E0902A6EB005}"/>
              </a:ext>
            </a:extLst>
          </p:cNvPr>
          <p:cNvSpPr>
            <a:spLocks noGrp="1"/>
          </p:cNvSpPr>
          <p:nvPr>
            <p:ph type="subTitle" idx="1"/>
          </p:nvPr>
        </p:nvSpPr>
        <p:spPr>
          <a:xfrm>
            <a:off x="1524000" y="6154947"/>
            <a:ext cx="9144000" cy="703053"/>
          </a:xfrm>
        </p:spPr>
        <p:txBody>
          <a:bodyPr/>
          <a:lstStyle/>
          <a:p>
            <a:r>
              <a:rPr lang="de-AT" sz="2000" i="1" dirty="0"/>
              <a:t>Univ.-Prof. </a:t>
            </a:r>
            <a:r>
              <a:rPr lang="de-AT" sz="2000" i="1" dirty="0" err="1"/>
              <a:t>MMMag</a:t>
            </a:r>
            <a:r>
              <a:rPr lang="de-AT" sz="2000" i="1" dirty="0"/>
              <a:t>. Dr. Philipp Anzenberger</a:t>
            </a:r>
          </a:p>
          <a:p>
            <a:endParaRPr lang="de-AT" dirty="0"/>
          </a:p>
        </p:txBody>
      </p:sp>
    </p:spTree>
    <p:extLst>
      <p:ext uri="{BB962C8B-B14F-4D97-AF65-F5344CB8AC3E}">
        <p14:creationId xmlns:p14="http://schemas.microsoft.com/office/powerpoint/2010/main" val="265482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 Auswirkungen der Insolvenzeröffnung</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lnSpcReduction="10000"/>
          </a:bodyPr>
          <a:lstStyle/>
          <a:p>
            <a:r>
              <a:rPr lang="de-AT" b="1" dirty="0"/>
              <a:t>Zwangsstundung gem § 11 Abs 2 IO </a:t>
            </a:r>
          </a:p>
          <a:p>
            <a:pPr lvl="1"/>
            <a:r>
              <a:rPr lang="de-AT" dirty="0"/>
              <a:t>Die </a:t>
            </a:r>
            <a:r>
              <a:rPr lang="de-AT" b="1" dirty="0"/>
              <a:t>Durchsetzung</a:t>
            </a:r>
            <a:r>
              <a:rPr lang="de-AT" dirty="0"/>
              <a:t> eines Absonderungsanspruchs wird für </a:t>
            </a:r>
            <a:r>
              <a:rPr lang="de-AT" b="1" dirty="0"/>
              <a:t>6 Monate </a:t>
            </a:r>
            <a:r>
              <a:rPr lang="de-AT" dirty="0"/>
              <a:t>(ab Eröffnung des Insolvenzverfahrens) </a:t>
            </a:r>
            <a:r>
              <a:rPr lang="de-AT" b="1" dirty="0"/>
              <a:t>gehemmt</a:t>
            </a:r>
            <a:r>
              <a:rPr lang="de-AT" dirty="0"/>
              <a:t>, wenn andernfalls die </a:t>
            </a:r>
            <a:r>
              <a:rPr lang="de-AT" b="1" dirty="0"/>
              <a:t>Unternehmensfortführung</a:t>
            </a:r>
            <a:r>
              <a:rPr lang="de-AT" dirty="0"/>
              <a:t> des Schuldners gefährdet werden könnte</a:t>
            </a:r>
          </a:p>
          <a:p>
            <a:pPr lvl="2"/>
            <a:r>
              <a:rPr lang="de-AT" dirty="0"/>
              <a:t>Es sei denn: Durchsetzung ist zur Abwendung schwerer persönlicher oder wirtschaftlicher Nachteile des Berechtigten erforderlich und eine anderweitige Zwangsvollstreckung ist nicht erfolgversprechend</a:t>
            </a:r>
          </a:p>
          <a:p>
            <a:pPr lvl="2"/>
            <a:r>
              <a:rPr lang="de-AT" dirty="0"/>
              <a:t>Konsequenzen</a:t>
            </a:r>
          </a:p>
          <a:p>
            <a:pPr lvl="3"/>
            <a:r>
              <a:rPr lang="de-AT" dirty="0"/>
              <a:t>Erkenntnisverfahren: Nach wohl </a:t>
            </a:r>
            <a:r>
              <a:rPr lang="de-AT" dirty="0" err="1"/>
              <a:t>üA</a:t>
            </a:r>
            <a:r>
              <a:rPr lang="de-AT" dirty="0"/>
              <a:t> muss </a:t>
            </a:r>
            <a:r>
              <a:rPr lang="de-AT" dirty="0" err="1"/>
              <a:t>InsV</a:t>
            </a:r>
            <a:r>
              <a:rPr lang="de-AT" dirty="0"/>
              <a:t> Zwangsstundung einwenden → </a:t>
            </a:r>
            <a:r>
              <a:rPr lang="de-AT" dirty="0" err="1"/>
              <a:t>Klagsabweisung</a:t>
            </a:r>
            <a:r>
              <a:rPr lang="de-AT" dirty="0"/>
              <a:t> (strittig; </a:t>
            </a:r>
            <a:r>
              <a:rPr lang="de-AT" dirty="0" err="1"/>
              <a:t>mE</a:t>
            </a:r>
            <a:r>
              <a:rPr lang="de-AT" dirty="0"/>
              <a:t> deutet Abs 3 eher gegen eine </a:t>
            </a:r>
            <a:r>
              <a:rPr lang="de-AT" dirty="0" err="1"/>
              <a:t>Klagsabweisung</a:t>
            </a:r>
            <a:r>
              <a:rPr lang="de-AT" dirty="0"/>
              <a:t>)</a:t>
            </a:r>
          </a:p>
          <a:p>
            <a:pPr lvl="3"/>
            <a:r>
              <a:rPr lang="de-AT" dirty="0"/>
              <a:t>Exekution: auf Antrag </a:t>
            </a:r>
            <a:r>
              <a:rPr lang="de-AT" dirty="0" err="1"/>
              <a:t>InsV</a:t>
            </a:r>
            <a:r>
              <a:rPr lang="de-AT" dirty="0"/>
              <a:t>/Ersuchen Insolvenzgericht aufzuschieben (§ 11 Abs 3 IO)  </a:t>
            </a:r>
          </a:p>
          <a:p>
            <a:r>
              <a:rPr lang="de-AT" b="1" dirty="0"/>
              <a:t>Aufschiebungsrecht § 120a IO</a:t>
            </a:r>
          </a:p>
          <a:p>
            <a:pPr lvl="1"/>
            <a:r>
              <a:rPr lang="de-AT" dirty="0"/>
              <a:t>Insolvenzorgane können anhängiges </a:t>
            </a:r>
            <a:r>
              <a:rPr lang="de-AT" b="1" dirty="0"/>
              <a:t>Exekutionsverfahren</a:t>
            </a:r>
            <a:r>
              <a:rPr lang="de-AT" dirty="0"/>
              <a:t> auf </a:t>
            </a:r>
            <a:r>
              <a:rPr lang="de-AT" b="1" dirty="0"/>
              <a:t>höchstens 90 Tage aufschieben </a:t>
            </a:r>
            <a:r>
              <a:rPr lang="de-AT" dirty="0"/>
              <a:t>lassen, wenn freihändige Veräußerung in Aussicht steht</a:t>
            </a:r>
          </a:p>
          <a:p>
            <a:pPr lvl="2"/>
            <a:endParaRPr lang="de-AT" b="1" dirty="0"/>
          </a:p>
          <a:p>
            <a:pPr lvl="1"/>
            <a:endParaRPr lang="de-AT" b="1"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22807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65826"/>
            <a:ext cx="10515600" cy="5711137"/>
          </a:xfrm>
        </p:spPr>
        <p:txBody>
          <a:bodyPr anchor="ctr">
            <a:normAutofit/>
          </a:bodyPr>
          <a:lstStyle/>
          <a:p>
            <a:pPr marL="0" indent="0" algn="ctr">
              <a:buNone/>
            </a:pPr>
            <a:r>
              <a:rPr lang="de-AT" sz="4400" b="1" dirty="0">
                <a:latin typeface="+mj-lt"/>
              </a:rPr>
              <a:t>III. Durchsetzung von Absonderungsrechten</a:t>
            </a:r>
            <a:br>
              <a:rPr lang="de-AT" dirty="0"/>
            </a:br>
            <a:endParaRPr lang="de-AT" dirty="0"/>
          </a:p>
        </p:txBody>
      </p:sp>
      <p:sp>
        <p:nvSpPr>
          <p:cNvPr id="5" name="Fußzeilenplatzhalter 3">
            <a:extLst>
              <a:ext uri="{FF2B5EF4-FFF2-40B4-BE49-F238E27FC236}">
                <a16:creationId xmlns:a16="http://schemas.microsoft.com/office/drawing/2014/main" id="{FDF8497C-D601-4F6E-BCCD-F7587C22FA48}"/>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86337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III. Durchsetzung</a:t>
            </a:r>
            <a:br>
              <a:rPr lang="de-AT" sz="4000" b="1" dirty="0">
                <a:solidFill>
                  <a:srgbClr val="FF0000"/>
                </a:solidFill>
              </a:rPr>
            </a:br>
            <a:r>
              <a:rPr lang="de-AT" sz="3200" b="1" dirty="0"/>
              <a:t>1. Allgemeines </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901296"/>
            <a:ext cx="10515600" cy="4486275"/>
          </a:xfrm>
        </p:spPr>
        <p:txBody>
          <a:bodyPr>
            <a:normAutofit fontScale="92500" lnSpcReduction="20000"/>
          </a:bodyPr>
          <a:lstStyle/>
          <a:p>
            <a:r>
              <a:rPr lang="de-AT" dirty="0"/>
              <a:t>Aus § 11 Abs 1 IO wird einhellig abgeleitet, dass Absonderungsrechte im Insolvenzverfahren </a:t>
            </a:r>
            <a:r>
              <a:rPr lang="de-AT" b="1" dirty="0"/>
              <a:t>nicht angemeldet </a:t>
            </a:r>
            <a:r>
              <a:rPr lang="de-AT" dirty="0"/>
              <a:t>werden müssen</a:t>
            </a:r>
          </a:p>
          <a:p>
            <a:pPr lvl="1"/>
            <a:r>
              <a:rPr lang="de-AT" dirty="0"/>
              <a:t>„Ausnahme“ § 113a IO: Sicherungsrechte am Arbeitseinkommen erlöschen, wenn sie nicht spätestens bis zur Abstimmung über einen Zahlungsplan „geltend gemacht“ werden (hier genügt Anzeige beim Insolvenzgericht)</a:t>
            </a:r>
          </a:p>
          <a:p>
            <a:r>
              <a:rPr lang="de-AT" b="1" dirty="0"/>
              <a:t>Geltendmachung</a:t>
            </a:r>
            <a:r>
              <a:rPr lang="de-AT" dirty="0"/>
              <a:t> gegenüber dem Insolvenzverwalter </a:t>
            </a:r>
          </a:p>
          <a:p>
            <a:pPr lvl="1"/>
            <a:r>
              <a:rPr lang="de-AT" dirty="0"/>
              <a:t>§ 120 Abs 1 IO: </a:t>
            </a:r>
            <a:r>
              <a:rPr lang="de-AT" i="1" dirty="0"/>
              <a:t>„Sind Sachen des Schuldners mit Pfandrecht belastet, so kann der Insolvenzverwalter sie jederzeit </a:t>
            </a:r>
            <a:r>
              <a:rPr lang="de-AT" b="1" i="1" dirty="0"/>
              <a:t>durch Bezahlung der Pfandschuld einlösen</a:t>
            </a:r>
            <a:r>
              <a:rPr lang="de-AT" i="1" dirty="0"/>
              <a:t> und bei </a:t>
            </a:r>
            <a:r>
              <a:rPr lang="de-AT" b="1" i="1" dirty="0"/>
              <a:t>unbeweglichen</a:t>
            </a:r>
            <a:r>
              <a:rPr lang="de-AT" i="1" dirty="0"/>
              <a:t> Sachen durch Bezahlung der Pfandschuld </a:t>
            </a:r>
            <a:r>
              <a:rPr lang="de-AT" b="1" i="1" dirty="0"/>
              <a:t>in das Pfandrecht eintreten.</a:t>
            </a:r>
            <a:r>
              <a:rPr lang="de-AT" i="1" dirty="0"/>
              <a:t>“</a:t>
            </a:r>
          </a:p>
          <a:p>
            <a:pPr lvl="2"/>
            <a:r>
              <a:rPr lang="de-AT" dirty="0"/>
              <a:t>Hier ist Zahlung der </a:t>
            </a:r>
            <a:r>
              <a:rPr lang="de-AT" b="1" dirty="0"/>
              <a:t>vollen Pfandschuld </a:t>
            </a:r>
            <a:r>
              <a:rPr lang="de-AT" dirty="0"/>
              <a:t>erforderlich (Zahlung eines Teilbetrags entsprechend der Deckungskraft genügt nicht)</a:t>
            </a:r>
          </a:p>
          <a:p>
            <a:pPr lvl="2"/>
            <a:r>
              <a:rPr lang="de-AT" dirty="0"/>
              <a:t>Hypothek bleibt </a:t>
            </a:r>
            <a:r>
              <a:rPr lang="de-AT" b="1" dirty="0"/>
              <a:t>forderungsbekleidet; </a:t>
            </a:r>
            <a:r>
              <a:rPr lang="de-AT" dirty="0"/>
              <a:t>Nachhypothekare </a:t>
            </a:r>
            <a:r>
              <a:rPr lang="de-AT" b="1" dirty="0"/>
              <a:t>rücken nicht nach</a:t>
            </a:r>
          </a:p>
          <a:p>
            <a:pPr lvl="2"/>
            <a:r>
              <a:rPr lang="de-AT" dirty="0"/>
              <a:t>Nach herrschender Auffassung </a:t>
            </a:r>
            <a:r>
              <a:rPr lang="de-AT" b="1" dirty="0"/>
              <a:t>auch vor Fälligkeit </a:t>
            </a:r>
            <a:r>
              <a:rPr lang="de-AT" dirty="0"/>
              <a:t>der besicherten Forderung möglich (bei reiner Sachhaftung relevant, </a:t>
            </a:r>
            <a:r>
              <a:rPr lang="de-AT" i="1" dirty="0"/>
              <a:t>Jelinek</a:t>
            </a:r>
            <a:r>
              <a:rPr lang="de-AT" dirty="0"/>
              <a:t>, </a:t>
            </a:r>
            <a:r>
              <a:rPr lang="de-AT" i="1" dirty="0"/>
              <a:t>Kodek</a:t>
            </a:r>
            <a:r>
              <a:rPr lang="de-AT" dirty="0"/>
              <a:t>,</a:t>
            </a:r>
            <a:r>
              <a:rPr lang="de-AT" i="1" dirty="0"/>
              <a:t> Riel</a:t>
            </a:r>
            <a:r>
              <a:rPr lang="de-AT" dirty="0"/>
              <a:t>)</a:t>
            </a:r>
            <a:endParaRPr lang="de-AT" b="1" dirty="0"/>
          </a:p>
          <a:p>
            <a:pPr lvl="1"/>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36043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III. Durchsetzung</a:t>
            </a:r>
            <a:br>
              <a:rPr lang="de-AT" sz="4000" b="1" dirty="0">
                <a:solidFill>
                  <a:srgbClr val="FF0000"/>
                </a:solidFill>
              </a:rPr>
            </a:br>
            <a:r>
              <a:rPr lang="de-AT" sz="3200" b="1" dirty="0"/>
              <a:t>1. Allgemeines </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811602"/>
            <a:ext cx="10515600" cy="4486275"/>
          </a:xfrm>
        </p:spPr>
        <p:txBody>
          <a:bodyPr>
            <a:normAutofit/>
          </a:bodyPr>
          <a:lstStyle/>
          <a:p>
            <a:r>
              <a:rPr lang="de-AT" dirty="0"/>
              <a:t>Insolvenzverwalter kann </a:t>
            </a:r>
            <a:r>
              <a:rPr lang="de-AT" b="1" dirty="0"/>
              <a:t>Verwertungsprozess </a:t>
            </a:r>
            <a:r>
              <a:rPr lang="de-AT" dirty="0"/>
              <a:t>(im Interesse der Masse) steuern</a:t>
            </a:r>
          </a:p>
          <a:p>
            <a:pPr lvl="1"/>
            <a:r>
              <a:rPr lang="de-AT" b="1" dirty="0"/>
              <a:t>Gerichtliche Veräußerung </a:t>
            </a:r>
            <a:r>
              <a:rPr lang="de-AT" dirty="0"/>
              <a:t>gem § 119 Abs 1-4 IO</a:t>
            </a:r>
          </a:p>
          <a:p>
            <a:pPr lvl="2"/>
            <a:r>
              <a:rPr lang="de-AT" dirty="0"/>
              <a:t>Läuft grundsätzlich nach den Bestimmungen der EO (§ 119 Abs 2 IO)</a:t>
            </a:r>
          </a:p>
          <a:p>
            <a:pPr lvl="2"/>
            <a:r>
              <a:rPr lang="de-AT" dirty="0"/>
              <a:t>Exekutionsgericht hat die Veräußerung und Verteilung des Erlöses unter den Absonderungsgläubigern vorzunehmen (§ 119 Abs 3 IO)</a:t>
            </a:r>
          </a:p>
          <a:p>
            <a:pPr lvl="2"/>
            <a:r>
              <a:rPr lang="de-AT" dirty="0"/>
              <a:t>Insolvenzverwalter hat Stellung des betreibenden Gläubigers (§ 119 Abs 4 IO)</a:t>
            </a:r>
          </a:p>
          <a:p>
            <a:pPr lvl="1"/>
            <a:r>
              <a:rPr lang="de-AT" b="1" dirty="0"/>
              <a:t>Freihändige Verwertung </a:t>
            </a:r>
            <a:r>
              <a:rPr lang="de-AT" dirty="0"/>
              <a:t>gem § 120 Abs 2 IO</a:t>
            </a:r>
          </a:p>
          <a:p>
            <a:pPr lvl="2"/>
            <a:r>
              <a:rPr lang="de-AT" dirty="0"/>
              <a:t>Absonderungsgläubiger sind zu verständigen und haben ein 14-tägiges </a:t>
            </a:r>
            <a:r>
              <a:rPr lang="de-AT" b="1" dirty="0"/>
              <a:t>Widerspruchsrecht</a:t>
            </a:r>
          </a:p>
          <a:p>
            <a:pPr lvl="3"/>
            <a:r>
              <a:rPr lang="de-AT" dirty="0"/>
              <a:t>Im Widerspruch muss der Absonderungsgläubiger glaubhaft machen, dass die gerichtliche Veräußerung für ihn erheblich vorteilhafter wäre</a:t>
            </a:r>
          </a:p>
          <a:p>
            <a:pPr lvl="2"/>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14097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III. Durchsetzung</a:t>
            </a:r>
            <a:br>
              <a:rPr lang="de-AT" sz="4000" b="1" dirty="0">
                <a:solidFill>
                  <a:srgbClr val="FF0000"/>
                </a:solidFill>
              </a:rPr>
            </a:br>
            <a:r>
              <a:rPr lang="de-AT" sz="3200" b="1" dirty="0"/>
              <a:t>1. Allgemeines </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901296"/>
            <a:ext cx="10515600" cy="4486275"/>
          </a:xfrm>
        </p:spPr>
        <p:txBody>
          <a:bodyPr>
            <a:normAutofit/>
          </a:bodyPr>
          <a:lstStyle/>
          <a:p>
            <a:r>
              <a:rPr lang="de-AT" dirty="0"/>
              <a:t>Bestreitet der Insolvenzverwalter: </a:t>
            </a:r>
            <a:r>
              <a:rPr lang="de-AT" b="1" dirty="0"/>
              <a:t>Absonderungsklage</a:t>
            </a:r>
          </a:p>
          <a:p>
            <a:pPr lvl="1"/>
            <a:r>
              <a:rPr lang="de-AT" dirty="0"/>
              <a:t>Materieller „Fallstrick“: </a:t>
            </a:r>
            <a:r>
              <a:rPr lang="de-AT" b="1" dirty="0"/>
              <a:t>Fälligkeit </a:t>
            </a:r>
            <a:r>
              <a:rPr lang="de-AT" dirty="0"/>
              <a:t>ist hier sehr wohl erforderlich</a:t>
            </a:r>
          </a:p>
          <a:p>
            <a:pPr lvl="2"/>
            <a:r>
              <a:rPr lang="de-AT" dirty="0"/>
              <a:t>Bei reiner Sachhaftung relevant, weil hier § 14 IO nicht greift</a:t>
            </a:r>
          </a:p>
          <a:p>
            <a:pPr lvl="1"/>
            <a:r>
              <a:rPr lang="de-AT" dirty="0"/>
              <a:t>Wahlzuständigkeit des Insolvenzgerichts (§ 262 Z 1 IO)</a:t>
            </a:r>
          </a:p>
          <a:p>
            <a:pPr lvl="1"/>
            <a:r>
              <a:rPr lang="de-AT" b="1" dirty="0"/>
              <a:t>Klagebegehren</a:t>
            </a:r>
            <a:r>
              <a:rPr lang="de-AT" dirty="0"/>
              <a:t> umstritten; herrschend wohl „Duldung der Exekution in die Pfandsache“</a:t>
            </a:r>
          </a:p>
          <a:p>
            <a:pPr lvl="1"/>
            <a:r>
              <a:rPr lang="de-AT" dirty="0"/>
              <a:t>Prozesssperre gilt nicht (§ 6 Abs 2 IO) </a:t>
            </a:r>
          </a:p>
          <a:p>
            <a:pPr lvl="2"/>
            <a:r>
              <a:rPr lang="de-AT" b="1" dirty="0"/>
              <a:t>Laufende Prozesse </a:t>
            </a:r>
            <a:r>
              <a:rPr lang="de-AT" dirty="0"/>
              <a:t>werden aber sehr wohl gem § 7 Abs 1 IO unterbrochen (können allerdings sofort fortgesetzt werden, soweit Sachhaftung geltend gemacht wird)</a:t>
            </a:r>
          </a:p>
          <a:p>
            <a:pPr lvl="1"/>
            <a:r>
              <a:rPr lang="de-AT" dirty="0"/>
              <a:t>Exekutionssperre (§ 10 IO) gilt </a:t>
            </a:r>
            <a:r>
              <a:rPr lang="de-AT" b="1" dirty="0"/>
              <a:t>nicht </a:t>
            </a:r>
            <a:r>
              <a:rPr lang="de-AT" dirty="0"/>
              <a:t>(RS0064181)</a:t>
            </a:r>
          </a:p>
          <a:p>
            <a:pPr lvl="1"/>
            <a:r>
              <a:rPr lang="de-AT" dirty="0"/>
              <a:t>Anmerkung im Grundbuch bei Hypothekarklage gem § 60 GBG möglich</a:t>
            </a:r>
          </a:p>
          <a:p>
            <a:pPr lvl="1"/>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41846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III. Durchsetzung</a:t>
            </a:r>
            <a:br>
              <a:rPr lang="de-AT" sz="4000" b="1" dirty="0">
                <a:solidFill>
                  <a:srgbClr val="FF0000"/>
                </a:solidFill>
              </a:rPr>
            </a:br>
            <a:r>
              <a:rPr lang="de-AT" sz="3200" b="1" dirty="0"/>
              <a:t>2. Doppelstellung von Absonderungsgläubigern</a:t>
            </a:r>
            <a:endParaRPr lang="de-AT" sz="3200" b="1" dirty="0">
              <a:solidFill>
                <a:srgbClr val="FF0000"/>
              </a:solidFill>
            </a:endParaRP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a:bodyPr>
          <a:lstStyle/>
          <a:p>
            <a:r>
              <a:rPr lang="de-AT" b="1" dirty="0"/>
              <a:t>§ 48 Abs 3 IO: </a:t>
            </a:r>
            <a:r>
              <a:rPr lang="de-AT" i="1" dirty="0"/>
              <a:t>„Absonderungsgläubiger, denen zugleich ein persönlicher Anspruch gegen den Schuldner zusteht, können ihre Forderung gleichzeitig als Insolvenzgläubiger geltend machen.“ </a:t>
            </a:r>
          </a:p>
          <a:p>
            <a:pPr lvl="1"/>
            <a:r>
              <a:rPr lang="de-AT" b="1" dirty="0"/>
              <a:t>Grundsatz: Aus der Sache volle Haftung, aus der Person Ausfallshaftung</a:t>
            </a:r>
          </a:p>
          <a:p>
            <a:pPr lvl="1"/>
            <a:r>
              <a:rPr lang="de-AT" b="1" dirty="0"/>
              <a:t>Persönliche Haftung </a:t>
            </a:r>
            <a:r>
              <a:rPr lang="de-AT" dirty="0"/>
              <a:t>(Insolvenzforderung): Für Teilnahme am Insolvenzverfahren </a:t>
            </a:r>
            <a:r>
              <a:rPr lang="de-AT" b="1" dirty="0"/>
              <a:t>Anmeldung</a:t>
            </a:r>
            <a:r>
              <a:rPr lang="de-AT" dirty="0"/>
              <a:t> erforderlich </a:t>
            </a:r>
          </a:p>
          <a:p>
            <a:pPr lvl="2"/>
            <a:r>
              <a:rPr lang="de-AT" dirty="0"/>
              <a:t>Angabe des Haftungsobjekts und des Betrags der voraussichtlichen Deckung (§ 103 Abs 3 IO)</a:t>
            </a:r>
          </a:p>
          <a:p>
            <a:pPr lvl="3"/>
            <a:r>
              <a:rPr lang="de-AT" dirty="0"/>
              <a:t>Dient der Ermittlung des Stimmrechts (§ 93 Abs 2 und 3, § 143 Abs 2, § 193 Abs 1 IO) und des Ausfalls des Absonderungsberechtigten (§ 149 Abs 1 IO)</a:t>
            </a:r>
          </a:p>
          <a:p>
            <a:pPr lvl="2"/>
            <a:r>
              <a:rPr lang="de-AT" dirty="0"/>
              <a:t>Bei der Verteilung der Insolvenzmasse nur </a:t>
            </a:r>
            <a:r>
              <a:rPr lang="de-AT" b="1" dirty="0"/>
              <a:t>Berücksichtigung mit dem Ausfall</a:t>
            </a:r>
            <a:r>
              <a:rPr lang="de-AT" dirty="0"/>
              <a:t>! (vgl § 132 IO) </a:t>
            </a:r>
          </a:p>
          <a:p>
            <a:pPr lvl="2"/>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2981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III. Durchsetzung</a:t>
            </a:r>
            <a:br>
              <a:rPr lang="de-AT" sz="4000" b="1" dirty="0">
                <a:solidFill>
                  <a:srgbClr val="FF0000"/>
                </a:solidFill>
              </a:rPr>
            </a:br>
            <a:r>
              <a:rPr lang="de-AT" sz="3200" b="1" dirty="0"/>
              <a:t>2. Doppelstellung von Absonderungsgläubigern</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a:bodyPr>
          <a:lstStyle/>
          <a:p>
            <a:r>
              <a:rPr lang="de-AT" b="1" dirty="0"/>
              <a:t>Verteilung</a:t>
            </a:r>
          </a:p>
          <a:p>
            <a:pPr lvl="1"/>
            <a:r>
              <a:rPr lang="de-AT" dirty="0"/>
              <a:t>Verwertung und Verteilung der Sondermasse </a:t>
            </a:r>
            <a:r>
              <a:rPr lang="de-AT" b="1" dirty="0"/>
              <a:t>vor Verteilungen der allgemeinen Masse </a:t>
            </a:r>
            <a:r>
              <a:rPr lang="de-AT" dirty="0"/>
              <a:t>an Insolvenzgläubiger</a:t>
            </a:r>
            <a:endParaRPr lang="de-AT" b="1" dirty="0"/>
          </a:p>
          <a:p>
            <a:pPr lvl="2"/>
            <a:r>
              <a:rPr lang="de-AT" dirty="0"/>
              <a:t>Gläubiger bei Verteilung der allgemeinen Insolvenzmasse mit dem </a:t>
            </a:r>
            <a:r>
              <a:rPr lang="de-AT" b="1" dirty="0"/>
              <a:t>Ausfall</a:t>
            </a:r>
            <a:r>
              <a:rPr lang="de-AT" dirty="0"/>
              <a:t> zu berücksichtigen </a:t>
            </a:r>
          </a:p>
          <a:p>
            <a:pPr lvl="1"/>
            <a:r>
              <a:rPr lang="de-AT" b="1" dirty="0"/>
              <a:t>Zwischenverteilungen vor Verwertung der</a:t>
            </a:r>
            <a:r>
              <a:rPr lang="de-AT" dirty="0"/>
              <a:t> </a:t>
            </a:r>
            <a:r>
              <a:rPr lang="de-AT" b="1" dirty="0"/>
              <a:t>Sondermasse</a:t>
            </a:r>
            <a:r>
              <a:rPr lang="de-AT" dirty="0"/>
              <a:t> und Verteilung des Erlöses (</a:t>
            </a:r>
            <a:r>
              <a:rPr lang="de-AT" b="1" dirty="0"/>
              <a:t>Abschlagsverteilung</a:t>
            </a:r>
            <a:r>
              <a:rPr lang="de-AT" dirty="0"/>
              <a:t>): </a:t>
            </a:r>
          </a:p>
          <a:p>
            <a:pPr lvl="2"/>
            <a:r>
              <a:rPr lang="de-AT" dirty="0"/>
              <a:t>Absonderungsgläubiger sind bei Abschlagsverteilungen mit dem </a:t>
            </a:r>
            <a:r>
              <a:rPr lang="de-AT" b="1" dirty="0"/>
              <a:t>ganzen Betrag der Forderungen </a:t>
            </a:r>
            <a:r>
              <a:rPr lang="de-AT" dirty="0"/>
              <a:t>zu berücksichtigen § 132 Abs 1 IO </a:t>
            </a:r>
          </a:p>
          <a:p>
            <a:pPr lvl="3"/>
            <a:r>
              <a:rPr lang="de-AT" dirty="0"/>
              <a:t>Weil: Höhe des Ausfalls steht noch nicht fest</a:t>
            </a:r>
          </a:p>
          <a:p>
            <a:pPr lvl="2"/>
            <a:r>
              <a:rPr lang="de-AT" dirty="0"/>
              <a:t>Bei </a:t>
            </a:r>
            <a:r>
              <a:rPr lang="de-AT" b="1" dirty="0"/>
              <a:t>späterer Verwertung der Sondermasse </a:t>
            </a:r>
            <a:r>
              <a:rPr lang="de-AT" dirty="0"/>
              <a:t>steht dann erst </a:t>
            </a:r>
            <a:r>
              <a:rPr lang="de-AT" b="1" dirty="0"/>
              <a:t>tatsächlicher Ausfall </a:t>
            </a:r>
            <a:r>
              <a:rPr lang="de-AT" dirty="0"/>
              <a:t>fest </a:t>
            </a:r>
          </a:p>
          <a:p>
            <a:pPr lvl="3"/>
            <a:r>
              <a:rPr lang="de-AT" dirty="0"/>
              <a:t>Absonderungsgläubiger hat insoweit </a:t>
            </a:r>
            <a:r>
              <a:rPr lang="de-AT" b="1" dirty="0"/>
              <a:t>zu viel </a:t>
            </a:r>
            <a:r>
              <a:rPr lang="de-AT" dirty="0"/>
              <a:t>erhalten: Mehrbetrag ist aus der Sondermasse in die allgemeine Masse zurückzustellen (§ 132 Abs 2 IO)</a:t>
            </a:r>
          </a:p>
          <a:p>
            <a:pPr marL="0" indent="0">
              <a:buNone/>
            </a:pPr>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14140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65826"/>
            <a:ext cx="10515600" cy="5711137"/>
          </a:xfrm>
        </p:spPr>
        <p:txBody>
          <a:bodyPr anchor="ctr">
            <a:normAutofit/>
          </a:bodyPr>
          <a:lstStyle/>
          <a:p>
            <a:pPr marL="0" indent="0" algn="ctr">
              <a:buNone/>
            </a:pPr>
            <a:r>
              <a:rPr lang="de-AT" sz="4400" b="1" dirty="0">
                <a:latin typeface="+mj-lt"/>
              </a:rPr>
              <a:t>IV. Sanierungsplan und Absonderungsrechte</a:t>
            </a:r>
            <a:br>
              <a:rPr lang="de-AT" dirty="0"/>
            </a:br>
            <a:endParaRPr lang="de-AT" dirty="0"/>
          </a:p>
        </p:txBody>
      </p:sp>
      <p:sp>
        <p:nvSpPr>
          <p:cNvPr id="5" name="Fußzeilenplatzhalter 3">
            <a:extLst>
              <a:ext uri="{FF2B5EF4-FFF2-40B4-BE49-F238E27FC236}">
                <a16:creationId xmlns:a16="http://schemas.microsoft.com/office/drawing/2014/main" id="{FDF8497C-D601-4F6E-BCCD-F7587C22FA48}"/>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137115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IV. Sanierungsplan </a:t>
            </a:r>
            <a:br>
              <a:rPr lang="de-AT" sz="4000" b="1" dirty="0"/>
            </a:br>
            <a:r>
              <a:rPr lang="de-AT" sz="3200" b="1" dirty="0"/>
              <a:t>1. Einführung</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7"/>
            <a:ext cx="10515600" cy="4854491"/>
          </a:xfrm>
        </p:spPr>
        <p:txBody>
          <a:bodyPr>
            <a:normAutofit fontScale="92500" lnSpcReduction="10000"/>
          </a:bodyPr>
          <a:lstStyle/>
          <a:p>
            <a:r>
              <a:rPr lang="de-AT" b="1" dirty="0"/>
              <a:t>Problem vor Inkrafttreten des IRÄG 2010:</a:t>
            </a:r>
          </a:p>
          <a:p>
            <a:pPr lvl="1"/>
            <a:r>
              <a:rPr lang="de-AT" dirty="0"/>
              <a:t>Auch Absonderungsgläubiger in aussichtslosem Rang begehrten Zahlungen vom Schuldner unter Androhung der Verwertung des Absonderungsguts</a:t>
            </a:r>
          </a:p>
          <a:p>
            <a:pPr lvl="1"/>
            <a:r>
              <a:rPr lang="de-AT" dirty="0"/>
              <a:t>Wollte Schuldner Verwertung vermeiden, war er auch nach einem Zwangsausgleich teils gezwungen, die (an sich nicht mehr durchsetzbare) Forderung dennoch zu begleichen</a:t>
            </a:r>
          </a:p>
          <a:p>
            <a:r>
              <a:rPr lang="de-AT" b="1" dirty="0"/>
              <a:t>Einführung des § 149 Abs 1 Satz 2 IO:</a:t>
            </a:r>
          </a:p>
          <a:p>
            <a:pPr lvl="1"/>
            <a:r>
              <a:rPr lang="de-AT" i="1" dirty="0"/>
              <a:t>„Wird der Sanierungsplan bestätigt, so sind die gesicherten Forderungen mit dem Wert der Sache begrenzt, an der Absonderungsrechte bestehen.“</a:t>
            </a:r>
          </a:p>
          <a:p>
            <a:pPr lvl="1"/>
            <a:r>
              <a:rPr lang="de-AT" dirty="0"/>
              <a:t>Denn (</a:t>
            </a:r>
            <a:r>
              <a:rPr lang="de-AT" dirty="0" err="1"/>
              <a:t>ErläutRV</a:t>
            </a:r>
            <a:r>
              <a:rPr lang="de-AT" dirty="0"/>
              <a:t> 612 </a:t>
            </a:r>
            <a:r>
              <a:rPr lang="de-AT" dirty="0" err="1"/>
              <a:t>BlgNR</a:t>
            </a:r>
            <a:r>
              <a:rPr lang="de-AT" dirty="0"/>
              <a:t> 24. GP 23): </a:t>
            </a:r>
            <a:r>
              <a:rPr lang="de-AT" i="1" dirty="0"/>
              <a:t>„Bei einer </a:t>
            </a:r>
            <a:r>
              <a:rPr lang="de-AT" b="1" i="1" dirty="0"/>
              <a:t>Verwertung</a:t>
            </a:r>
            <a:r>
              <a:rPr lang="de-AT" i="1" dirty="0"/>
              <a:t> könnte der Gläubiger daher </a:t>
            </a:r>
            <a:r>
              <a:rPr lang="de-AT" b="1" i="1" dirty="0"/>
              <a:t>nicht mehr bekommen als die Sache wert ist. </a:t>
            </a:r>
            <a:r>
              <a:rPr lang="de-AT" i="1" dirty="0"/>
              <a:t>Insofern ist es nur konsequent, dass der Absonderungsgläubiger im Fall des Sanierungsplans (bei dem eine Verwertung kontraproduktiv wäre, insbesondere wenn die Sache zum Fortbetrieb benötigt wird) das Absonderungsgut </a:t>
            </a:r>
            <a:r>
              <a:rPr lang="de-AT" b="1" i="1" dirty="0"/>
              <a:t>freigeben</a:t>
            </a:r>
            <a:r>
              <a:rPr lang="de-AT" i="1" dirty="0"/>
              <a:t> muss, wenn die </a:t>
            </a:r>
            <a:r>
              <a:rPr lang="de-AT" b="1" i="1" dirty="0"/>
              <a:t>gesicherte Forderung bis zum Wert des Absonderungsguts beglichen </a:t>
            </a:r>
            <a:r>
              <a:rPr lang="de-AT" i="1" dirty="0"/>
              <a:t>wird.“</a:t>
            </a:r>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23387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IV. Sanierungsplan </a:t>
            </a:r>
            <a:br>
              <a:rPr lang="de-AT" sz="4000" b="1" dirty="0"/>
            </a:br>
            <a:r>
              <a:rPr lang="de-AT" sz="3200" b="1" dirty="0"/>
              <a:t>1. Einführung</a:t>
            </a:r>
            <a:endParaRPr lang="de-AT" sz="4000" b="1" dirty="0"/>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a:bodyPr>
          <a:lstStyle/>
          <a:p>
            <a:r>
              <a:rPr lang="de-AT" b="1" dirty="0"/>
              <a:t>Wirkungsweise des § 149 Abs 1 Satz 2 IO</a:t>
            </a:r>
          </a:p>
          <a:p>
            <a:pPr lvl="1"/>
            <a:r>
              <a:rPr lang="de-AT" b="1" dirty="0"/>
              <a:t>Unstrittig:</a:t>
            </a:r>
            <a:r>
              <a:rPr lang="de-AT" dirty="0"/>
              <a:t> Sachhaftung bleibt nur in jenem Umfang erhalten, in welchem die Forderung im Absonderungsgut Deckung findet</a:t>
            </a:r>
          </a:p>
          <a:p>
            <a:pPr lvl="2"/>
            <a:r>
              <a:rPr lang="de-AT" dirty="0"/>
              <a:t>Idee dahinter: Wenn die Sache im Insolvenzverfahren verwertet worden wäre, dann wäre genau dieses Ergebnis für die Absonderungsgläubiger herausgekommen</a:t>
            </a:r>
          </a:p>
          <a:p>
            <a:pPr lvl="1"/>
            <a:r>
              <a:rPr lang="de-AT" dirty="0"/>
              <a:t>Drei zentrale Streitfragen von </a:t>
            </a:r>
            <a:r>
              <a:rPr lang="de-AT" b="1" dirty="0"/>
              <a:t>Rechtsprechung</a:t>
            </a:r>
            <a:r>
              <a:rPr lang="de-AT" dirty="0"/>
              <a:t> geklärt</a:t>
            </a:r>
          </a:p>
          <a:p>
            <a:pPr lvl="2"/>
            <a:r>
              <a:rPr lang="de-AT" dirty="0"/>
              <a:t>Maßgeblicher Zeitpunkt der Wertermittlung (OGH 17 Ob 12/20v)</a:t>
            </a:r>
          </a:p>
          <a:p>
            <a:pPr lvl="2"/>
            <a:r>
              <a:rPr lang="de-AT" dirty="0"/>
              <a:t>Zeitpunkt des Erlöschens (OGH 17 Ob 12/20v; </a:t>
            </a:r>
            <a:r>
              <a:rPr lang="de-AT" b="1" dirty="0" err="1"/>
              <a:t>ggt</a:t>
            </a:r>
            <a:r>
              <a:rPr lang="de-AT" b="1" dirty="0"/>
              <a:t> </a:t>
            </a:r>
            <a:r>
              <a:rPr lang="de-AT" dirty="0"/>
              <a:t>noch OGH 9 Ob 17/15p)</a:t>
            </a:r>
          </a:p>
          <a:p>
            <a:pPr lvl="2"/>
            <a:r>
              <a:rPr lang="de-AT" dirty="0"/>
              <a:t>Exekutionsrechtliche Verteidigungsmittel (OGH 3 Ob 22/20m)</a:t>
            </a:r>
          </a:p>
          <a:p>
            <a:pPr lvl="1"/>
            <a:r>
              <a:rPr lang="de-AT" dirty="0"/>
              <a:t>Aber </a:t>
            </a:r>
            <a:r>
              <a:rPr lang="de-AT" b="1" dirty="0"/>
              <a:t>offene Folgefragen </a:t>
            </a:r>
            <a:r>
              <a:rPr lang="de-AT" dirty="0"/>
              <a:t>und Klärungsbedarf bei der Handhabung von Wertveränderungen</a:t>
            </a:r>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71106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4000" b="1" dirty="0"/>
              <a:t>Vortragsübersicht</a:t>
            </a:r>
          </a:p>
        </p:txBody>
      </p:sp>
      <p:sp>
        <p:nvSpPr>
          <p:cNvPr id="3" name="Inhaltsplatzhalter 2"/>
          <p:cNvSpPr>
            <a:spLocks noGrp="1"/>
          </p:cNvSpPr>
          <p:nvPr>
            <p:ph idx="1"/>
          </p:nvPr>
        </p:nvSpPr>
        <p:spPr>
          <a:xfrm>
            <a:off x="838200" y="1690688"/>
            <a:ext cx="10515600" cy="4486275"/>
          </a:xfrm>
        </p:spPr>
        <p:txBody>
          <a:bodyPr>
            <a:normAutofit fontScale="92500" lnSpcReduction="10000"/>
          </a:bodyPr>
          <a:lstStyle/>
          <a:p>
            <a:pPr marL="571500" indent="-571500">
              <a:buAutoNum type="romanUcPeriod"/>
            </a:pPr>
            <a:r>
              <a:rPr lang="de-AT" b="1" dirty="0"/>
              <a:t>Grundlagen</a:t>
            </a:r>
          </a:p>
          <a:p>
            <a:pPr marL="1028700" lvl="1" indent="-571500">
              <a:buFont typeface="+mj-lt"/>
              <a:buAutoNum type="arabicPeriod"/>
            </a:pPr>
            <a:r>
              <a:rPr lang="de-AT" dirty="0"/>
              <a:t>Das Pfandrecht</a:t>
            </a:r>
          </a:p>
          <a:p>
            <a:pPr marL="1028700" lvl="1" indent="-571500">
              <a:buFont typeface="+mj-lt"/>
              <a:buAutoNum type="arabicPeriod"/>
            </a:pPr>
            <a:r>
              <a:rPr lang="de-AT" dirty="0"/>
              <a:t>Das Absonderungsrecht  </a:t>
            </a:r>
          </a:p>
          <a:p>
            <a:pPr marL="0" indent="0">
              <a:buNone/>
            </a:pPr>
            <a:r>
              <a:rPr lang="de-DE" b="1" dirty="0"/>
              <a:t>II. Auswirkungen der Insolvenzeröffnung auf Absonderungsrechte </a:t>
            </a:r>
          </a:p>
          <a:p>
            <a:pPr marL="0" indent="0">
              <a:buNone/>
            </a:pPr>
            <a:r>
              <a:rPr lang="de-DE" b="1" dirty="0"/>
              <a:t>III. Durchsetzung von Absonderungsrechten in der Insolvenz</a:t>
            </a:r>
          </a:p>
          <a:p>
            <a:pPr marL="971550" lvl="1" indent="-514350">
              <a:buFont typeface="+mj-lt"/>
              <a:buAutoNum type="arabicPeriod"/>
            </a:pPr>
            <a:r>
              <a:rPr lang="de-DE" dirty="0"/>
              <a:t>Allgemeines</a:t>
            </a:r>
          </a:p>
          <a:p>
            <a:pPr marL="971550" lvl="1" indent="-514350">
              <a:buFont typeface="+mj-lt"/>
              <a:buAutoNum type="arabicPeriod"/>
            </a:pPr>
            <a:r>
              <a:rPr lang="de-DE" dirty="0"/>
              <a:t>Doppelstellung von Absonderungsgläubigern </a:t>
            </a:r>
          </a:p>
          <a:p>
            <a:pPr marL="0" indent="0">
              <a:buNone/>
            </a:pPr>
            <a:r>
              <a:rPr lang="de-AT" b="1" dirty="0"/>
              <a:t>IV. Sanierungsplan und Absonderungsrechte</a:t>
            </a:r>
          </a:p>
          <a:p>
            <a:pPr marL="971550" lvl="1" indent="-514350">
              <a:buFont typeface="+mj-lt"/>
              <a:buAutoNum type="arabicPeriod"/>
            </a:pPr>
            <a:r>
              <a:rPr lang="de-AT" dirty="0"/>
              <a:t>Einführung</a:t>
            </a:r>
          </a:p>
          <a:p>
            <a:pPr marL="971550" lvl="1" indent="-514350">
              <a:buFont typeface="+mj-lt"/>
              <a:buAutoNum type="arabicPeriod"/>
            </a:pPr>
            <a:r>
              <a:rPr lang="de-AT" dirty="0"/>
              <a:t>Wertermittlung </a:t>
            </a:r>
          </a:p>
          <a:p>
            <a:pPr marL="971550" lvl="1" indent="-514350">
              <a:buFont typeface="+mj-lt"/>
              <a:buAutoNum type="arabicPeriod"/>
            </a:pPr>
            <a:r>
              <a:rPr lang="de-AT" dirty="0"/>
              <a:t>Erlöschen des Pfandrechts</a:t>
            </a:r>
          </a:p>
          <a:p>
            <a:pPr marL="971550" lvl="1" indent="-514350">
              <a:buFont typeface="+mj-lt"/>
              <a:buAutoNum type="arabicPeriod"/>
            </a:pPr>
            <a:r>
              <a:rPr lang="de-AT" dirty="0"/>
              <a:t>Handhabung bei Wertänderungen nach Sanierungsplanbestätigung</a:t>
            </a:r>
          </a:p>
        </p:txBody>
      </p:sp>
      <p:sp>
        <p:nvSpPr>
          <p:cNvPr id="4" name="Fußzeilenplatzhalter 3"/>
          <p:cNvSpPr>
            <a:spLocks noGrp="1"/>
          </p:cNvSpPr>
          <p:nvPr>
            <p:ph type="ftr" sz="quarter" idx="11"/>
          </p:nvPr>
        </p:nvSpPr>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283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t>IV. Sanierungsplan </a:t>
            </a:r>
            <a:br>
              <a:rPr lang="de-AT" sz="4000" b="1" dirty="0"/>
            </a:br>
            <a:r>
              <a:rPr lang="de-AT" sz="3200" b="1" dirty="0"/>
              <a:t>2. Wertermittlung</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92500" lnSpcReduction="20000"/>
          </a:bodyPr>
          <a:lstStyle/>
          <a:p>
            <a:r>
              <a:rPr lang="de-AT" b="1" dirty="0"/>
              <a:t>Wert</a:t>
            </a:r>
            <a:r>
              <a:rPr lang="de-AT" dirty="0"/>
              <a:t> des Absonderungsguts: </a:t>
            </a:r>
            <a:r>
              <a:rPr lang="de-AT" b="1" dirty="0"/>
              <a:t>Verkehrswert </a:t>
            </a:r>
            <a:r>
              <a:rPr lang="de-AT" dirty="0"/>
              <a:t>(RS0130517; herrschende Lehre)</a:t>
            </a:r>
          </a:p>
          <a:p>
            <a:pPr lvl="1"/>
            <a:r>
              <a:rPr lang="de-AT" dirty="0"/>
              <a:t>Bei Bewertung: </a:t>
            </a:r>
            <a:r>
              <a:rPr lang="de-AT" dirty="0" err="1"/>
              <a:t>Going</a:t>
            </a:r>
            <a:r>
              <a:rPr lang="de-AT" dirty="0"/>
              <a:t>-</a:t>
            </a:r>
            <a:r>
              <a:rPr lang="de-AT" dirty="0" err="1"/>
              <a:t>concern</a:t>
            </a:r>
            <a:r>
              <a:rPr lang="de-AT" dirty="0"/>
              <a:t>-Prinzip</a:t>
            </a:r>
          </a:p>
          <a:p>
            <a:r>
              <a:rPr lang="de-AT" b="1" dirty="0"/>
              <a:t>Zeitpunkt der Wertermittlung</a:t>
            </a:r>
          </a:p>
          <a:p>
            <a:pPr lvl="1"/>
            <a:r>
              <a:rPr lang="de-AT" dirty="0" err="1"/>
              <a:t>hA</a:t>
            </a:r>
            <a:r>
              <a:rPr lang="de-AT" dirty="0"/>
              <a:t>: Zeitpunkt der </a:t>
            </a:r>
            <a:r>
              <a:rPr lang="de-AT" b="1" dirty="0"/>
              <a:t>Rechtskraft der Bestätigung des Sanierungsplans </a:t>
            </a:r>
            <a:r>
              <a:rPr lang="de-AT" dirty="0"/>
              <a:t>(OGH 17 Ob 12/20v; </a:t>
            </a:r>
            <a:r>
              <a:rPr lang="de-AT" i="1" dirty="0"/>
              <a:t>Csoklich; Konecny; Nunner-Krautgasser/Anzenberger; Mohr; </a:t>
            </a:r>
            <a:r>
              <a:rPr lang="de-AT" i="1" dirty="0" err="1"/>
              <a:t>Reckenzaun</a:t>
            </a:r>
            <a:r>
              <a:rPr lang="de-AT" dirty="0"/>
              <a:t>)</a:t>
            </a:r>
          </a:p>
          <a:p>
            <a:pPr lvl="1"/>
            <a:r>
              <a:rPr lang="de-AT" dirty="0"/>
              <a:t>OGH 17 Ob 12/20v</a:t>
            </a:r>
            <a:endParaRPr lang="de-AT" b="1" dirty="0"/>
          </a:p>
          <a:p>
            <a:pPr lvl="2"/>
            <a:r>
              <a:rPr lang="de-AT" dirty="0"/>
              <a:t>Wortlaut würde zwar auch andere Deutung zulassen</a:t>
            </a:r>
          </a:p>
          <a:p>
            <a:pPr lvl="2"/>
            <a:r>
              <a:rPr lang="de-AT" dirty="0"/>
              <a:t>Aber Materialien sprächen eindeutig für Bestätigungszeitpunkt (arg: </a:t>
            </a:r>
            <a:r>
              <a:rPr lang="de-AT" i="1" dirty="0"/>
              <a:t>„Wird der Sanierungsplan bestätigt, können die gesicherten Forderungen daher nicht höher sein als der Wert des Absonderungsguts zum Zeitpunkt der Bestätigung.“</a:t>
            </a:r>
            <a:r>
              <a:rPr lang="de-AT" dirty="0"/>
              <a:t>)</a:t>
            </a:r>
          </a:p>
          <a:p>
            <a:pPr lvl="2"/>
            <a:r>
              <a:rPr lang="de-AT" dirty="0"/>
              <a:t>Rechtssicherheitserwägungen: </a:t>
            </a:r>
          </a:p>
          <a:p>
            <a:pPr lvl="3"/>
            <a:r>
              <a:rPr lang="de-AT" dirty="0"/>
              <a:t>Auf diese Weise können Zufälligkeiten vermieden werden, die sich durch Wertänderungen der Sache ergeben könnten (Berechtigten werden weder besser noch schlechter gestellt, als bei Verwertung im Insolvenzverfahren)</a:t>
            </a:r>
          </a:p>
          <a:p>
            <a:pPr lvl="3"/>
            <a:r>
              <a:rPr lang="de-AT" dirty="0"/>
              <a:t>(Zumindest eingeschränkte) Rechtssicherheit durch Verfahren nach § 156b IO</a:t>
            </a:r>
          </a:p>
          <a:p>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39046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t>IV. Sanierungsplan </a:t>
            </a:r>
            <a:br>
              <a:rPr lang="de-AT" sz="4000" b="1" dirty="0"/>
            </a:br>
            <a:r>
              <a:rPr lang="de-AT" sz="3200" b="1" dirty="0"/>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a:bodyPr>
          <a:lstStyle/>
          <a:p>
            <a:r>
              <a:rPr lang="de-AT" b="1" dirty="0"/>
              <a:t>Entstehen des materiellen Löschungsanspruchs</a:t>
            </a:r>
          </a:p>
          <a:p>
            <a:pPr lvl="1"/>
            <a:r>
              <a:rPr lang="de-AT" dirty="0"/>
              <a:t>Im </a:t>
            </a:r>
            <a:r>
              <a:rPr lang="de-AT" b="1" dirty="0"/>
              <a:t>Schrifttum </a:t>
            </a:r>
            <a:r>
              <a:rPr lang="de-AT" dirty="0"/>
              <a:t>zunächst im Wesentlichen </a:t>
            </a:r>
            <a:r>
              <a:rPr lang="de-AT" b="1" dirty="0"/>
              <a:t>zwei</a:t>
            </a:r>
            <a:r>
              <a:rPr lang="de-AT" dirty="0"/>
              <a:t> </a:t>
            </a:r>
            <a:r>
              <a:rPr lang="de-AT" b="1" dirty="0"/>
              <a:t>Auffassungen</a:t>
            </a:r>
            <a:r>
              <a:rPr lang="de-AT" dirty="0"/>
              <a:t> (immer unter Annahme der Zahlung des von der Sachhaftung gedeckten Teils der Forderung):</a:t>
            </a:r>
          </a:p>
          <a:p>
            <a:pPr lvl="2"/>
            <a:r>
              <a:rPr lang="de-AT" dirty="0"/>
              <a:t>Ab Bestätigung des Sanierungsplans (</a:t>
            </a:r>
            <a:r>
              <a:rPr lang="de-AT" i="1" dirty="0"/>
              <a:t>Mohr; Mohr/Riel; </a:t>
            </a:r>
            <a:r>
              <a:rPr lang="de-AT" i="1" dirty="0" err="1"/>
              <a:t>Reckenzaun</a:t>
            </a:r>
            <a:r>
              <a:rPr lang="de-AT" dirty="0"/>
              <a:t>)</a:t>
            </a:r>
          </a:p>
          <a:p>
            <a:pPr lvl="2"/>
            <a:r>
              <a:rPr lang="de-AT" dirty="0"/>
              <a:t>Ab Zahlung eines dem Liegenschaftswert entsprechenden Betrags an die gedeckten Absonderungsgläubiger (</a:t>
            </a:r>
            <a:r>
              <a:rPr lang="de-AT" i="1" dirty="0"/>
              <a:t>Hämmerle; Konecny</a:t>
            </a:r>
            <a:r>
              <a:rPr lang="de-AT" dirty="0"/>
              <a:t>)</a:t>
            </a:r>
          </a:p>
          <a:p>
            <a:pPr lvl="2"/>
            <a:endParaRPr lang="de-AT" dirty="0"/>
          </a:p>
          <a:p>
            <a:pPr lvl="2"/>
            <a:endParaRPr lang="de-AT" i="1" dirty="0"/>
          </a:p>
          <a:p>
            <a:pPr lvl="2"/>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217976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t>IV. Sanierungsplan </a:t>
            </a:r>
            <a:br>
              <a:rPr lang="de-AT" sz="4000" b="1" dirty="0"/>
            </a:br>
            <a:r>
              <a:rPr lang="de-AT" sz="3200" b="1" dirty="0"/>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77500" lnSpcReduction="20000"/>
          </a:bodyPr>
          <a:lstStyle/>
          <a:p>
            <a:r>
              <a:rPr lang="de-AT" b="1" dirty="0"/>
              <a:t>Entstehen des materiellen Löschungsanspruchs</a:t>
            </a:r>
          </a:p>
          <a:p>
            <a:pPr lvl="1"/>
            <a:r>
              <a:rPr lang="de-AT" dirty="0"/>
              <a:t>Erste Entscheidung </a:t>
            </a:r>
            <a:r>
              <a:rPr lang="de-AT" b="1" dirty="0"/>
              <a:t>OGH 9 Ob 17/15p</a:t>
            </a:r>
          </a:p>
          <a:p>
            <a:pPr lvl="2"/>
            <a:r>
              <a:rPr lang="de-AT" dirty="0"/>
              <a:t>Anlassfall war eine Hypothekarklage, keine Löschungsklage. Die Beklagten wandten § 149 Abs 1 Satz 2 IO ein, unterlagen aber in allen drei Instanzen</a:t>
            </a:r>
          </a:p>
          <a:p>
            <a:pPr lvl="2"/>
            <a:r>
              <a:rPr lang="de-AT" dirty="0"/>
              <a:t>§ 149 Abs 1 Satz 2 IO spreche </a:t>
            </a:r>
            <a:r>
              <a:rPr lang="de-AT" i="1" dirty="0"/>
              <a:t>„von ‚gesicherten Forderungen‘ in der Mehrzahl“</a:t>
            </a:r>
          </a:p>
          <a:p>
            <a:pPr lvl="3"/>
            <a:r>
              <a:rPr lang="de-AT" dirty="0"/>
              <a:t>Diese Bestimmung stelle also nicht nur auf die Forderungen einzelner Gläubiger ab, sondern wolle dem Schuldner eine Lastenfreistellung gegenüber allen Absonderungsgläubigern ermöglichen</a:t>
            </a:r>
          </a:p>
          <a:p>
            <a:pPr lvl="3"/>
            <a:r>
              <a:rPr lang="de-AT" dirty="0"/>
              <a:t>Dies könne er tun, indem er insgesamt einen Betrag leiste, der </a:t>
            </a:r>
            <a:r>
              <a:rPr lang="de-AT" b="1" dirty="0"/>
              <a:t>dem Wert der Sache </a:t>
            </a:r>
            <a:r>
              <a:rPr lang="de-AT" dirty="0"/>
              <a:t>entspreche, um </a:t>
            </a:r>
            <a:r>
              <a:rPr lang="de-AT" b="1" dirty="0"/>
              <a:t>gegenüber allen Absonderungsgläubigern eine Lastenfreistellung </a:t>
            </a:r>
            <a:r>
              <a:rPr lang="de-AT" dirty="0"/>
              <a:t>erreichen zu können </a:t>
            </a:r>
          </a:p>
          <a:p>
            <a:pPr lvl="3"/>
            <a:r>
              <a:rPr lang="de-AT" dirty="0"/>
              <a:t>Im </a:t>
            </a:r>
            <a:r>
              <a:rPr lang="de-AT" b="1" dirty="0"/>
              <a:t>Ergebnis </a:t>
            </a:r>
            <a:r>
              <a:rPr lang="de-AT" dirty="0"/>
              <a:t>bestehe der materielle Einwand der mangelnden Deckung erst ab diesem Zeitpunkt</a:t>
            </a:r>
          </a:p>
          <a:p>
            <a:pPr lvl="1"/>
            <a:r>
              <a:rPr lang="de-AT" dirty="0"/>
              <a:t>Im Schrifttum einhellig kritisiert</a:t>
            </a:r>
          </a:p>
          <a:p>
            <a:pPr lvl="2"/>
            <a:r>
              <a:rPr lang="de-AT" i="1" dirty="0"/>
              <a:t>Konecny</a:t>
            </a:r>
            <a:r>
              <a:rPr lang="de-AT" dirty="0"/>
              <a:t>: Der unzureichende Sachwert begrenzt die gesicherten Forderungen, nicht erst die Zahlung gedeckter Ansprüche oder gar die Löschung von Pfandrechten</a:t>
            </a:r>
          </a:p>
          <a:p>
            <a:pPr lvl="2"/>
            <a:r>
              <a:rPr lang="de-AT" i="1" dirty="0" err="1"/>
              <a:t>Reckenzaun</a:t>
            </a:r>
            <a:r>
              <a:rPr lang="de-AT" dirty="0"/>
              <a:t>: Der ungesicherte Absonderungsberechtigte muss völlig unabhängig von der Befriedigung des gesicherten, vorrangigen Absonderungsberechtigten die Sache freigeben, wenn er - gemessen am Wert der Pfandsache - im nicht gesicherten Rang sichergestellt ist</a:t>
            </a:r>
          </a:p>
          <a:p>
            <a:pPr lvl="2"/>
            <a:r>
              <a:rPr lang="de-AT" i="1" dirty="0"/>
              <a:t>Widhalm-Budak/Riel</a:t>
            </a:r>
            <a:r>
              <a:rPr lang="de-AT" dirty="0"/>
              <a:t>: Zum Schluss der Verhandlung über die Hypothekarklage ist zu überprüfen, ob eingeklagte Forderung durch (Teil-)Zahlungen oder weil sie mangels Deckung „null“ ist, mit dem nach § 149 Abs 1 Satz 2 IO zu ermittelnden Wert zu befriedigen ist </a:t>
            </a:r>
          </a:p>
          <a:p>
            <a:pPr lvl="3"/>
            <a:r>
              <a:rPr lang="de-AT" dirty="0"/>
              <a:t>Davon ist aber der Löschungsanspruch zu unterscheiden </a:t>
            </a:r>
            <a:endParaRPr lang="de-AT" i="1" dirty="0"/>
          </a:p>
          <a:p>
            <a:pPr lvl="2"/>
            <a:endParaRPr lang="de-AT" dirty="0"/>
          </a:p>
          <a:p>
            <a:pPr lvl="2"/>
            <a:endParaRPr lang="de-AT" i="1" dirty="0"/>
          </a:p>
          <a:p>
            <a:pPr lvl="2"/>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405753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t>IV. Sanierungsplan </a:t>
            </a:r>
            <a:br>
              <a:rPr lang="de-AT" sz="4000" b="1" dirty="0"/>
            </a:br>
            <a:r>
              <a:rPr lang="de-AT" sz="3200" b="1" dirty="0"/>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a:bodyPr>
          <a:lstStyle/>
          <a:p>
            <a:r>
              <a:rPr lang="de-AT" b="1" dirty="0"/>
              <a:t>Entstehen des materiellen Löschungsanspruchs</a:t>
            </a:r>
          </a:p>
          <a:p>
            <a:pPr lvl="1"/>
            <a:r>
              <a:rPr lang="de-AT" dirty="0"/>
              <a:t>In der Folge mehren sich die Auffassungen im </a:t>
            </a:r>
            <a:r>
              <a:rPr lang="de-AT" b="1" dirty="0"/>
              <a:t>Schrifttum</a:t>
            </a:r>
            <a:r>
              <a:rPr lang="de-AT" dirty="0"/>
              <a:t>:</a:t>
            </a:r>
          </a:p>
          <a:p>
            <a:pPr lvl="2"/>
            <a:r>
              <a:rPr lang="de-AT" dirty="0"/>
              <a:t>Ab Bestätigung des Sanierungsplans (</a:t>
            </a:r>
            <a:r>
              <a:rPr lang="de-AT" i="1" dirty="0"/>
              <a:t>Jelinek; Mohr; Mohr/Riel; </a:t>
            </a:r>
            <a:r>
              <a:rPr lang="de-AT" i="1" dirty="0" err="1"/>
              <a:t>Nunner-Krautgasser</a:t>
            </a:r>
            <a:r>
              <a:rPr lang="de-AT" i="1" dirty="0"/>
              <a:t>/Anzenberger; </a:t>
            </a:r>
            <a:r>
              <a:rPr lang="de-AT" i="1" dirty="0" err="1"/>
              <a:t>Reckenzaun</a:t>
            </a:r>
            <a:r>
              <a:rPr lang="de-AT" i="1" dirty="0"/>
              <a:t>; </a:t>
            </a:r>
            <a:r>
              <a:rPr lang="de-AT" i="1" dirty="0" err="1"/>
              <a:t>Widhalm</a:t>
            </a:r>
            <a:r>
              <a:rPr lang="de-AT" i="1" dirty="0"/>
              <a:t>-Budak/Riel</a:t>
            </a:r>
            <a:r>
              <a:rPr lang="de-AT" dirty="0"/>
              <a:t>)</a:t>
            </a:r>
          </a:p>
          <a:p>
            <a:pPr lvl="2"/>
            <a:r>
              <a:rPr lang="de-AT" dirty="0"/>
              <a:t>Ab Zahlung eines dem Liegenschaftswert entsprechenden Betrags an die gedeckten Absonderungsgläubiger (</a:t>
            </a:r>
            <a:r>
              <a:rPr lang="de-AT" i="1" dirty="0"/>
              <a:t>Hämmerle; Konecny</a:t>
            </a:r>
            <a:r>
              <a:rPr lang="de-AT" dirty="0"/>
              <a:t>)</a:t>
            </a:r>
          </a:p>
          <a:p>
            <a:pPr lvl="2"/>
            <a:r>
              <a:rPr lang="de-AT" dirty="0"/>
              <a:t>Ab Zahlung des Liegenschaftswerts an die gedeckten Absonderungsgläubiger und der Sanierungsplanquote an den jeweils nicht gedeckten Absonderungsgläubiger (</a:t>
            </a:r>
            <a:r>
              <a:rPr lang="de-AT" i="1" dirty="0"/>
              <a:t>Csoklich</a:t>
            </a:r>
            <a:r>
              <a:rPr lang="de-AT" dirty="0"/>
              <a:t>)</a:t>
            </a:r>
          </a:p>
          <a:p>
            <a:pPr lvl="2"/>
            <a:endParaRPr lang="de-AT" dirty="0"/>
          </a:p>
          <a:p>
            <a:pPr lvl="2"/>
            <a:endParaRPr lang="de-AT" i="1" dirty="0"/>
          </a:p>
          <a:p>
            <a:pPr lvl="2"/>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8885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92500" lnSpcReduction="10000"/>
          </a:bodyPr>
          <a:lstStyle/>
          <a:p>
            <a:r>
              <a:rPr lang="de-AT" b="1" dirty="0"/>
              <a:t>Entstehen des materiellen Löschungsanspruchs</a:t>
            </a:r>
          </a:p>
          <a:p>
            <a:pPr lvl="1"/>
            <a:r>
              <a:rPr lang="de-AT" dirty="0"/>
              <a:t>Entscheidung </a:t>
            </a:r>
            <a:r>
              <a:rPr lang="de-AT" b="1" dirty="0"/>
              <a:t>OGH 17 Ob 12/20v</a:t>
            </a:r>
          </a:p>
          <a:p>
            <a:pPr lvl="2"/>
            <a:r>
              <a:rPr lang="de-AT" dirty="0"/>
              <a:t>Ausgangssachverhalt</a:t>
            </a:r>
          </a:p>
          <a:p>
            <a:pPr lvl="3"/>
            <a:r>
              <a:rPr lang="de-AT" dirty="0"/>
              <a:t>Die Liegenschaft des Klägers ist mit zwei Hypotheken belastet, nämlich von der R-Bank im dritten Rang (Forderungshöhe </a:t>
            </a:r>
            <a:r>
              <a:rPr lang="de-AT" dirty="0" err="1"/>
              <a:t>ca</a:t>
            </a:r>
            <a:r>
              <a:rPr lang="de-AT" dirty="0"/>
              <a:t> 270.000 EUR; Höchstbetrag 200.00 EUR) und der Beklagten im vierten und siebten Rang (Forderungshöhe </a:t>
            </a:r>
            <a:r>
              <a:rPr lang="de-AT" dirty="0" err="1"/>
              <a:t>ca</a:t>
            </a:r>
            <a:r>
              <a:rPr lang="de-AT" dirty="0"/>
              <a:t> 475.000 EUR; Höchstbeträge 150.000 und 50.000 EUR)</a:t>
            </a:r>
          </a:p>
          <a:p>
            <a:pPr lvl="3"/>
            <a:r>
              <a:rPr lang="de-AT" dirty="0"/>
              <a:t>Über das Vermögen des Klägers wird ein Insolvenzverfahren eröffnet und in weiterer Folge ein  Sanierungsplan mit 20%-Quote angenommen. Der Kläger bleibt mit den Zahlungen allerdings teilweise im Verzug, sodass es zu einem aliquoten Wiederaufleben kommt</a:t>
            </a:r>
          </a:p>
          <a:p>
            <a:pPr lvl="3"/>
            <a:r>
              <a:rPr lang="de-AT" dirty="0"/>
              <a:t>Der Kläger begehrt in weiterer Folge Einwilligung in die Löschung der Hypotheken der nachrangigen Beklagten; der Wert der Liegenschaft wurde in einem Versteigerungsverfahren mit 168.000 EUR geschätzt und im erstinstanzlichen Verfahren auch so festgestellt</a:t>
            </a:r>
          </a:p>
          <a:p>
            <a:pPr lvl="3"/>
            <a:r>
              <a:rPr lang="de-AT" dirty="0"/>
              <a:t>Das Erstgericht wies die Klage ab. Die Sachhaftung sei zwar „gehemmt“ gewesen, zu einem endgültigen Erlöschen sei es aber nicht gekommen, weil die unterbliebene Quotenzahlung zu einem Wiederaufleben der Forderungen geführt habe. Dies stehe einer Löschung entgegen. Das Berufungsgericht bestätigt das Urteil</a:t>
            </a:r>
          </a:p>
          <a:p>
            <a:pPr lvl="2"/>
            <a:endParaRPr lang="de-AT" i="1" dirty="0"/>
          </a:p>
          <a:p>
            <a:pPr lvl="2"/>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39950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92500" lnSpcReduction="20000"/>
          </a:bodyPr>
          <a:lstStyle/>
          <a:p>
            <a:r>
              <a:rPr lang="de-AT" b="1" dirty="0"/>
              <a:t>Entstehen des materiellen Löschungsanspruchs</a:t>
            </a:r>
          </a:p>
          <a:p>
            <a:pPr lvl="1"/>
            <a:r>
              <a:rPr lang="de-AT" dirty="0"/>
              <a:t>Entscheidung </a:t>
            </a:r>
            <a:r>
              <a:rPr lang="de-AT" b="1" dirty="0"/>
              <a:t>OGH 17 Ob 12/20v</a:t>
            </a:r>
          </a:p>
          <a:p>
            <a:pPr lvl="2"/>
            <a:r>
              <a:rPr lang="de-AT" dirty="0"/>
              <a:t>Rechtliche Beurteilung</a:t>
            </a:r>
          </a:p>
          <a:p>
            <a:pPr lvl="3"/>
            <a:r>
              <a:rPr lang="de-AT" dirty="0"/>
              <a:t>Regelungszweck des § 149 Abs 1 Satz 2 IO erfordere, dass die </a:t>
            </a:r>
            <a:r>
              <a:rPr lang="de-AT" b="1" dirty="0"/>
              <a:t>Durchsetzung </a:t>
            </a:r>
            <a:r>
              <a:rPr lang="de-AT" dirty="0"/>
              <a:t>einer durch ein Absonderungsrecht gesicherten Forderung </a:t>
            </a:r>
            <a:r>
              <a:rPr lang="de-AT" b="1" dirty="0"/>
              <a:t>ausgeschlossen </a:t>
            </a:r>
            <a:r>
              <a:rPr lang="de-AT" dirty="0"/>
              <a:t>sei, soweit sie aufgrund des Werts der Sache nicht zur Befriedigung führen könne.</a:t>
            </a:r>
          </a:p>
          <a:p>
            <a:pPr lvl="3"/>
            <a:r>
              <a:rPr lang="de-AT" dirty="0"/>
              <a:t>Aus dem Regelungszweck könne weiters geschlossen werden, dass es </a:t>
            </a:r>
            <a:r>
              <a:rPr lang="de-AT" b="1" dirty="0"/>
              <a:t>unerheblich</a:t>
            </a:r>
            <a:r>
              <a:rPr lang="de-AT" dirty="0"/>
              <a:t> sein müsse, ob </a:t>
            </a:r>
            <a:r>
              <a:rPr lang="de-AT" b="1" dirty="0"/>
              <a:t>vorrangige Forderungen tatsächlich beglichen </a:t>
            </a:r>
            <a:r>
              <a:rPr lang="de-AT" dirty="0"/>
              <a:t>wurden. Andernfalls wäre ein wirtschaftlicher Neubeginn deutlich erschwert</a:t>
            </a:r>
          </a:p>
          <a:p>
            <a:pPr lvl="3"/>
            <a:r>
              <a:rPr lang="de-AT" dirty="0"/>
              <a:t>Die Materialien ließen zwar auf ein gänzliches Erlöschen des Pfandrechts schließen. Aus der </a:t>
            </a:r>
            <a:r>
              <a:rPr lang="de-AT" b="1" dirty="0"/>
              <a:t>Wertung des § 156a IO </a:t>
            </a:r>
            <a:r>
              <a:rPr lang="de-AT" dirty="0"/>
              <a:t>sei aber abzuleiten, dass auch die Sachhaftung wieder durchgesetzt werden können müsse, ansonsten wäre das ein </a:t>
            </a:r>
            <a:r>
              <a:rPr lang="de-AT" i="1" dirty="0"/>
              <a:t>„nicht aufzulösender Widerspruch“</a:t>
            </a:r>
          </a:p>
          <a:p>
            <a:pPr lvl="4"/>
            <a:r>
              <a:rPr lang="de-AT" dirty="0"/>
              <a:t>Denn bei Scheitern der Sanierung käme in einem allfälligen Folgekonkurs eine Wertsteigerung des Absonderungsguts der Gläubigergemeinschaft zugute. Der insolvenzrechtliche Gleichbehandlungsgrundsatz könne eine so weitgehende Aushöhlung der Sachhaftung aber nicht rechtfertigen</a:t>
            </a:r>
          </a:p>
          <a:p>
            <a:pPr lvl="3"/>
            <a:r>
              <a:rPr lang="de-AT" dirty="0"/>
              <a:t>Aus § 156a Abs 1 IO sei daher abzuleiten, dass § 149 Abs 1 Satz 2 IO </a:t>
            </a:r>
            <a:r>
              <a:rPr lang="de-AT" b="1" dirty="0"/>
              <a:t>zunächst nur eine Hemmung </a:t>
            </a:r>
            <a:r>
              <a:rPr lang="de-AT" dirty="0"/>
              <a:t>„des Anspruchs“ bewirke. Die Löschung des Pfandrechts sei demgegenüber erst dann möglich, wenn die dem Pfandgläubiger zustehende Quote zur Gänze erfüllt sei</a:t>
            </a:r>
          </a:p>
          <a:p>
            <a:pPr lvl="2"/>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4019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85000" lnSpcReduction="10000"/>
          </a:bodyPr>
          <a:lstStyle/>
          <a:p>
            <a:r>
              <a:rPr lang="de-AT" b="1" dirty="0"/>
              <a:t>Entstehen des materiellen Löschungsanspruchs</a:t>
            </a:r>
          </a:p>
          <a:p>
            <a:pPr lvl="1"/>
            <a:r>
              <a:rPr lang="de-AT" dirty="0"/>
              <a:t>Entscheidung </a:t>
            </a:r>
            <a:r>
              <a:rPr lang="de-AT" b="1" dirty="0"/>
              <a:t>OGH 17 Ob 12/20v</a:t>
            </a:r>
          </a:p>
          <a:p>
            <a:pPr lvl="2"/>
            <a:r>
              <a:rPr lang="de-AT" dirty="0"/>
              <a:t>Reaktion im Schrifttum gemischt (</a:t>
            </a:r>
            <a:r>
              <a:rPr lang="de-AT" b="1" dirty="0" err="1"/>
              <a:t>zust</a:t>
            </a:r>
            <a:r>
              <a:rPr lang="de-AT" b="1" dirty="0"/>
              <a:t> </a:t>
            </a:r>
            <a:r>
              <a:rPr lang="de-AT" i="1" dirty="0" err="1"/>
              <a:t>Csoklich</a:t>
            </a:r>
            <a:r>
              <a:rPr lang="de-AT" i="1" dirty="0"/>
              <a:t>, Markowetz</a:t>
            </a:r>
            <a:r>
              <a:rPr lang="de-AT" dirty="0"/>
              <a:t>; </a:t>
            </a:r>
            <a:r>
              <a:rPr lang="de-AT" b="1" dirty="0" err="1"/>
              <a:t>krit</a:t>
            </a:r>
            <a:r>
              <a:rPr lang="de-AT" b="1" dirty="0"/>
              <a:t> </a:t>
            </a:r>
            <a:r>
              <a:rPr lang="de-AT" i="1" dirty="0"/>
              <a:t>Konecny</a:t>
            </a:r>
            <a:r>
              <a:rPr lang="de-AT" dirty="0"/>
              <a:t>; </a:t>
            </a:r>
            <a:r>
              <a:rPr lang="de-AT" b="1" dirty="0" err="1"/>
              <a:t>abl</a:t>
            </a:r>
            <a:r>
              <a:rPr lang="de-AT" b="1" i="1" dirty="0"/>
              <a:t> </a:t>
            </a:r>
            <a:r>
              <a:rPr lang="de-AT" i="1" dirty="0"/>
              <a:t>Anzenberger, Harnoncourt/Riel, Jelinek</a:t>
            </a:r>
            <a:r>
              <a:rPr lang="de-AT" dirty="0"/>
              <a:t>)</a:t>
            </a:r>
            <a:endParaRPr lang="de-AT" i="1" dirty="0"/>
          </a:p>
          <a:p>
            <a:pPr lvl="2"/>
            <a:r>
              <a:rPr lang="de-AT" dirty="0"/>
              <a:t>Kritische Würdigung</a:t>
            </a:r>
          </a:p>
          <a:p>
            <a:pPr lvl="3"/>
            <a:r>
              <a:rPr lang="de-AT" dirty="0"/>
              <a:t>OGH beschreitet im Ergebnis einen Mittelweg aus den angebotenen Positionen</a:t>
            </a:r>
          </a:p>
          <a:p>
            <a:pPr lvl="4"/>
            <a:r>
              <a:rPr lang="de-AT" dirty="0"/>
              <a:t>Starke Betonung der Sachhaftung</a:t>
            </a:r>
          </a:p>
          <a:p>
            <a:pPr lvl="3"/>
            <a:r>
              <a:rPr lang="de-AT" dirty="0"/>
              <a:t>Argument der </a:t>
            </a:r>
            <a:r>
              <a:rPr lang="de-AT" b="1" dirty="0"/>
              <a:t>unnötigen Erschwerung des wirtschaftlichen Neubeginns </a:t>
            </a:r>
            <a:r>
              <a:rPr lang="de-AT" dirty="0"/>
              <a:t>lässt sich auch auf vorherige Zahlung der Sanierungsplanquote übertragen:</a:t>
            </a:r>
          </a:p>
          <a:p>
            <a:pPr lvl="4"/>
            <a:r>
              <a:rPr lang="de-AT" dirty="0"/>
              <a:t>Solange die Liegenschaft mit solchen Pfandrechten belastet ist, wäre sie wohl am Markt deutlich schwerer verwertbar -&gt; Sanierungszweck des § 149 Abs 1 Satz 2 IO spricht also gegen dieses Ergebnis</a:t>
            </a:r>
          </a:p>
          <a:p>
            <a:pPr lvl="3"/>
            <a:r>
              <a:rPr lang="de-AT" dirty="0"/>
              <a:t>Argument der </a:t>
            </a:r>
            <a:r>
              <a:rPr lang="de-AT" b="1" dirty="0"/>
              <a:t>Gläubigergleichbehandlung</a:t>
            </a:r>
            <a:r>
              <a:rPr lang="de-AT" dirty="0"/>
              <a:t> </a:t>
            </a:r>
            <a:r>
              <a:rPr lang="de-AT" dirty="0" err="1"/>
              <a:t>mE</a:t>
            </a:r>
            <a:r>
              <a:rPr lang="de-AT" dirty="0"/>
              <a:t> in die andere Richtung problematisch: Was passiert, wenn der Schuldner die Gläubiger in den werthaltigen Rängen bereits ausbezahlt hat und die Hypotheken gelöscht sind?</a:t>
            </a:r>
          </a:p>
          <a:p>
            <a:pPr lvl="4"/>
            <a:r>
              <a:rPr lang="de-AT" dirty="0"/>
              <a:t>Hier hätte ein nachrangiger Gläubiger plötzlich ein erhebliches Interesse an der Nichtzahlung der Quote, weil damit auch die Sachhaftung wieder durchsetzbar wäre </a:t>
            </a:r>
          </a:p>
          <a:p>
            <a:pPr lvl="4"/>
            <a:r>
              <a:rPr lang="de-AT" dirty="0"/>
              <a:t>Vergleich mit dem Fall, dass der entsprechende Barbetrag noch vorhanden ist (der in der Anschlussinsolvenz aliquot auszuschütten wäre) zeigt die Zufälligkeit, mit welcher hier nachrangige Absonderungsgläubiger bevorzugt werden</a:t>
            </a:r>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8596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85000" lnSpcReduction="20000"/>
          </a:bodyPr>
          <a:lstStyle/>
          <a:p>
            <a:r>
              <a:rPr lang="de-AT" b="1" dirty="0"/>
              <a:t>Entstehen des materiellen Löschungsanspruchs</a:t>
            </a:r>
          </a:p>
          <a:p>
            <a:pPr lvl="1"/>
            <a:r>
              <a:rPr lang="de-AT" dirty="0"/>
              <a:t>Entscheidung </a:t>
            </a:r>
            <a:r>
              <a:rPr lang="de-AT" b="1" dirty="0"/>
              <a:t>OGH 17 Ob 12/20v - Folgefragen</a:t>
            </a:r>
          </a:p>
          <a:p>
            <a:pPr lvl="2"/>
            <a:r>
              <a:rPr lang="de-AT" dirty="0"/>
              <a:t>Bewirkt </a:t>
            </a:r>
            <a:r>
              <a:rPr lang="de-AT" b="1" dirty="0"/>
              <a:t>jedes</a:t>
            </a:r>
            <a:r>
              <a:rPr lang="de-AT" dirty="0"/>
              <a:t> </a:t>
            </a:r>
            <a:r>
              <a:rPr lang="de-AT" b="1" dirty="0"/>
              <a:t>Wiederaufleben der persönlichen Haftung </a:t>
            </a:r>
            <a:r>
              <a:rPr lang="de-AT" dirty="0"/>
              <a:t>nach § 156a Abs 1 IO eine erneute „gänzliche Sachhaftung“ nach § 149 Abs 1 Satz 2 IO?</a:t>
            </a:r>
          </a:p>
          <a:p>
            <a:pPr lvl="3"/>
            <a:r>
              <a:rPr lang="de-AT" b="1" dirty="0"/>
              <a:t>Beispiel: </a:t>
            </a:r>
            <a:r>
              <a:rPr lang="de-AT" dirty="0"/>
              <a:t>Eine Insolvenzforderung </a:t>
            </a:r>
            <a:r>
              <a:rPr lang="de-AT" dirty="0" err="1"/>
              <a:t>iHv</a:t>
            </a:r>
            <a:r>
              <a:rPr lang="de-AT" dirty="0"/>
              <a:t> 1 </a:t>
            </a:r>
            <a:r>
              <a:rPr lang="de-AT" dirty="0" err="1"/>
              <a:t>Mio</a:t>
            </a:r>
            <a:r>
              <a:rPr lang="de-AT" dirty="0"/>
              <a:t> EUR war zusätzlich (in aussichtslosem Rang) mit einer Hypothek an einer Liegenschaft (Wert: ebenfalls 1 </a:t>
            </a:r>
            <a:r>
              <a:rPr lang="de-AT" dirty="0" err="1"/>
              <a:t>Mio</a:t>
            </a:r>
            <a:r>
              <a:rPr lang="de-AT" dirty="0"/>
              <a:t> EUR) besichert. Der Schuldner schafft es nach Abschluss eines Sanierungsplans, 19% der 20%-</a:t>
            </a:r>
            <a:r>
              <a:rPr lang="de-AT" dirty="0" err="1"/>
              <a:t>igen</a:t>
            </a:r>
            <a:r>
              <a:rPr lang="de-AT" dirty="0"/>
              <a:t> Quote zu bezahlen, für das restliche 1% kommt es zu einem quotenmäßigen Wiederaufleben </a:t>
            </a:r>
          </a:p>
          <a:p>
            <a:pPr lvl="4"/>
            <a:r>
              <a:rPr lang="de-AT" b="1" dirty="0"/>
              <a:t>Zwischenbilanz:</a:t>
            </a:r>
            <a:r>
              <a:rPr lang="de-AT" dirty="0"/>
              <a:t> Von der ursprünglichen 1 </a:t>
            </a:r>
            <a:r>
              <a:rPr lang="de-AT" dirty="0" err="1"/>
              <a:t>Mio</a:t>
            </a:r>
            <a:r>
              <a:rPr lang="de-AT" dirty="0"/>
              <a:t> EUR sind daher 190.000 durch Zahlung erloschen, für 50.000 besteht jetzt auch wieder eine persönliche Haftung, für 760.000 gibt es zwar noch die Schuld, aber (aufgrund des Sanierungsplans und dem bloß aliquoten Aufleben) keine persönliche Haftung mehr</a:t>
            </a:r>
          </a:p>
          <a:p>
            <a:pPr lvl="4"/>
            <a:r>
              <a:rPr lang="de-AT" b="1" dirty="0"/>
              <a:t>Frage: </a:t>
            </a:r>
            <a:r>
              <a:rPr lang="de-AT" dirty="0"/>
              <a:t>Ist für die gesamten (noch nicht getilgten) 810.000 die Sachhaftung an der Liegenschaft jetzt wieder durchsetzbar?</a:t>
            </a:r>
          </a:p>
          <a:p>
            <a:pPr lvl="3"/>
            <a:r>
              <a:rPr lang="de-AT" dirty="0"/>
              <a:t>Eine echte </a:t>
            </a:r>
            <a:r>
              <a:rPr lang="de-AT" b="1" dirty="0"/>
              <a:t>Übertragung der Wertung des § 156a IO </a:t>
            </a:r>
            <a:r>
              <a:rPr lang="de-AT" dirty="0"/>
              <a:t>würde vielleicht für ein (wie immer geartetes) bloß aliquotes Wiederaufleben der (Durchsetzbarkeit der) Sachhaftung sprechen; aber wie soll das funktionieren?</a:t>
            </a:r>
          </a:p>
          <a:p>
            <a:pPr lvl="4"/>
            <a:r>
              <a:rPr lang="de-AT" dirty="0"/>
              <a:t>Eine zur persönlichen Haftung aliquote Vernichtung der Sachhaftung würde allenfalls bei Höchstbetragshypotheken halbwegs plausible Ergebnisse liefern, aber ist nicht allgemein tragfähig</a:t>
            </a:r>
          </a:p>
          <a:p>
            <a:pPr lvl="3"/>
            <a:r>
              <a:rPr lang="de-AT" dirty="0"/>
              <a:t>Ergebnis (wohl): Jegliches noch so unbedeutendes Wiederaufleben der persönlichen Haftung führt zu einer </a:t>
            </a:r>
            <a:r>
              <a:rPr lang="de-AT" b="1" dirty="0"/>
              <a:t>erneuten Durchsetzbarkeit der gesamten Sachhaftung</a:t>
            </a:r>
            <a:r>
              <a:rPr lang="de-AT" dirty="0"/>
              <a:t> </a:t>
            </a:r>
          </a:p>
          <a:p>
            <a:pPr lvl="4"/>
            <a:r>
              <a:rPr lang="de-AT" dirty="0"/>
              <a:t>Aber: unbefriedigend und zeigt, dass die Verquickung von persönlicher Haftung und Sachhaftung problematisch ist</a:t>
            </a:r>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30397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92500" lnSpcReduction="20000"/>
          </a:bodyPr>
          <a:lstStyle/>
          <a:p>
            <a:r>
              <a:rPr lang="de-AT" b="1" dirty="0"/>
              <a:t>Entstehen des materiellen Löschungsanspruchs</a:t>
            </a:r>
          </a:p>
          <a:p>
            <a:pPr lvl="1"/>
            <a:r>
              <a:rPr lang="de-AT" dirty="0"/>
              <a:t>Entscheidung </a:t>
            </a:r>
            <a:r>
              <a:rPr lang="de-AT" b="1" dirty="0"/>
              <a:t>OGH 17 Ob 12/20v - Folgefragen</a:t>
            </a:r>
          </a:p>
          <a:p>
            <a:pPr lvl="2"/>
            <a:r>
              <a:rPr lang="de-AT" dirty="0"/>
              <a:t>Was passiert, wenn dem Absonderungsgläubiger nur die vom Absonderungsrecht betroffene Sache, </a:t>
            </a:r>
            <a:r>
              <a:rPr lang="de-AT" b="1" dirty="0"/>
              <a:t>nicht hingegen der Schuldner persönlich </a:t>
            </a:r>
            <a:r>
              <a:rPr lang="de-AT" dirty="0"/>
              <a:t>haftet (etwa hypothekarische Besicherung einer fremden Schuld)?</a:t>
            </a:r>
          </a:p>
          <a:p>
            <a:pPr lvl="3"/>
            <a:r>
              <a:rPr lang="de-AT" dirty="0"/>
              <a:t>Meines Erachtens muss hier § 149 Abs 1 Satz 2 IO im Grundsatz greifen (sowohl offener Wortlaut als auch </a:t>
            </a:r>
            <a:r>
              <a:rPr lang="de-AT" i="1" dirty="0" err="1"/>
              <a:t>ratio</a:t>
            </a:r>
            <a:r>
              <a:rPr lang="de-AT" dirty="0"/>
              <a:t> legen dies nahe)</a:t>
            </a:r>
          </a:p>
          <a:p>
            <a:pPr lvl="4"/>
            <a:r>
              <a:rPr lang="de-AT" dirty="0"/>
              <a:t>Also auch die </a:t>
            </a:r>
            <a:r>
              <a:rPr lang="de-AT" b="1" dirty="0"/>
              <a:t>Sachhaftung für eine fremde Schuld </a:t>
            </a:r>
            <a:r>
              <a:rPr lang="de-AT" dirty="0"/>
              <a:t>kann (zunächst?) nicht mehr durchgesetzt werden</a:t>
            </a:r>
          </a:p>
          <a:p>
            <a:pPr lvl="3"/>
            <a:r>
              <a:rPr lang="de-AT" dirty="0"/>
              <a:t>Aber kann der Schuldner dann </a:t>
            </a:r>
            <a:r>
              <a:rPr lang="de-AT" b="1" dirty="0"/>
              <a:t>sofort auf Löschung </a:t>
            </a:r>
            <a:r>
              <a:rPr lang="de-AT" dirty="0"/>
              <a:t>dringen, wenn der Absonderungsgläubiger in aussichtslosem Rang ist?</a:t>
            </a:r>
          </a:p>
          <a:p>
            <a:pPr lvl="4"/>
            <a:r>
              <a:rPr lang="de-AT" dirty="0"/>
              <a:t>Wohl ja. Die Wertung des § 156a IO kann hiergegen nicht angeführt werden, weil der Schuldner ja gar nicht persönlich haftet, und damit auch ein Wiederaufleben nach § 156a IO nicht denkbar ist</a:t>
            </a:r>
          </a:p>
          <a:p>
            <a:pPr lvl="5"/>
            <a:r>
              <a:rPr lang="de-AT" dirty="0"/>
              <a:t>Verblüffende Schlechterbehandlung des Absonderungsgläubigers, dem der Schuldner nur mit seiner Sache aber nicht persönlich haftet</a:t>
            </a:r>
          </a:p>
          <a:p>
            <a:pPr lvl="5"/>
            <a:r>
              <a:rPr lang="de-AT" dirty="0"/>
              <a:t>Aber wenn man es anders sehen wollte: Wann kann er denn dann auf Löschung dringen? Wenn der gesamte Sanierungsplan erfüllt ist? Mit welcher Begründung?</a:t>
            </a:r>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138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77500" lnSpcReduction="20000"/>
          </a:bodyPr>
          <a:lstStyle/>
          <a:p>
            <a:r>
              <a:rPr lang="de-AT" b="1" dirty="0"/>
              <a:t>Entstehen des materiellen Löschungsanspruchs</a:t>
            </a:r>
          </a:p>
          <a:p>
            <a:pPr lvl="1"/>
            <a:r>
              <a:rPr lang="de-AT" dirty="0"/>
              <a:t>Entscheidung </a:t>
            </a:r>
            <a:r>
              <a:rPr lang="de-AT" b="1" dirty="0"/>
              <a:t>OGH 17 Ob 12/20v - Folgefragen</a:t>
            </a:r>
          </a:p>
          <a:p>
            <a:pPr lvl="2"/>
            <a:r>
              <a:rPr lang="de-AT" dirty="0"/>
              <a:t>Letzte (provokante) Frage in diesem Zusammenhang: Gem § 143 Abs 1 gebührt „Gläubigern, deren Rechte durch den Inhalt des Sanierungsplans keinen Abbruch erleiden“ kein Stimmrecht bei der Abstimmung über den Sanierungsplan. Was passiert mit </a:t>
            </a:r>
            <a:r>
              <a:rPr lang="de-AT" b="1" dirty="0"/>
              <a:t>bloßen Hypothekargläubigern </a:t>
            </a:r>
            <a:r>
              <a:rPr lang="de-AT" dirty="0"/>
              <a:t>(also wieder bei Besicherung einer fremden Schuld)?</a:t>
            </a:r>
          </a:p>
          <a:p>
            <a:pPr lvl="3"/>
            <a:r>
              <a:rPr lang="de-AT" dirty="0"/>
              <a:t>Absonderungsgläubiger sind nach bisher </a:t>
            </a:r>
            <a:r>
              <a:rPr lang="de-AT" dirty="0" err="1"/>
              <a:t>hA</a:t>
            </a:r>
            <a:r>
              <a:rPr lang="de-AT" dirty="0"/>
              <a:t> nicht stimmberechtigt, weil ihre </a:t>
            </a:r>
            <a:r>
              <a:rPr lang="de-AT" b="1" dirty="0"/>
              <a:t>Rechte durch den Sanierungsplan </a:t>
            </a:r>
            <a:r>
              <a:rPr lang="de-AT" dirty="0"/>
              <a:t>ja </a:t>
            </a:r>
            <a:r>
              <a:rPr lang="de-AT" b="1" dirty="0"/>
              <a:t>keinen Abbruch </a:t>
            </a:r>
            <a:r>
              <a:rPr lang="de-AT" dirty="0"/>
              <a:t>erleiden (im Fall einer Doppelstellung oder Nachrangigkeit sind sie als Insolvenzgläubiger natürlich stimmberechtigt)</a:t>
            </a:r>
          </a:p>
          <a:p>
            <a:pPr lvl="4"/>
            <a:r>
              <a:rPr lang="de-AT" dirty="0"/>
              <a:t>OGH sagt in der Anlassentscheidung zum Wortlaut des § 156a Abs 1 IO </a:t>
            </a:r>
            <a:r>
              <a:rPr lang="de-AT" i="1" dirty="0"/>
              <a:t>(„Der Nachlass und die sonstigen Begünstigungen, die der Sanierungsplan gewährt</a:t>
            </a:r>
            <a:r>
              <a:rPr lang="de-AT" dirty="0"/>
              <a:t>“): </a:t>
            </a:r>
            <a:r>
              <a:rPr lang="de-AT" i="1" dirty="0"/>
              <a:t>„Dass Erstere sich nicht aus dem Inhalt des Sanierungsplans, sondern unmittelbar aus dem Gesetz ergibt, begründet keinen tragfähigen Unterschied, da die Rechtsfolge des § 149 Abs 1 Satz 2 IO zwingend vom Vorliegen eines bestätigten Sanierungsplans abhängt.“</a:t>
            </a:r>
          </a:p>
          <a:p>
            <a:pPr lvl="4"/>
            <a:r>
              <a:rPr lang="de-AT" dirty="0"/>
              <a:t>Dieses Argument lässt sich aber auch auf die (bisher wohl einhellig verneinten) Stimmrechtsbefugnisse des bloßen Hypothekargläubigers umlegen</a:t>
            </a:r>
          </a:p>
          <a:p>
            <a:pPr lvl="3"/>
            <a:r>
              <a:rPr lang="de-AT" dirty="0"/>
              <a:t>Ergebnis einer </a:t>
            </a:r>
            <a:r>
              <a:rPr lang="de-AT" b="1" dirty="0"/>
              <a:t>Stimmrechtseinräumung</a:t>
            </a:r>
            <a:r>
              <a:rPr lang="de-AT" dirty="0"/>
              <a:t> würde hier wohl </a:t>
            </a:r>
            <a:r>
              <a:rPr lang="de-AT" b="1" dirty="0"/>
              <a:t>über das Ziel hinausschießen </a:t>
            </a:r>
            <a:r>
              <a:rPr lang="de-AT" dirty="0"/>
              <a:t>(und unzählige systematische Probleme aufwerfen)</a:t>
            </a:r>
          </a:p>
          <a:p>
            <a:pPr lvl="3"/>
            <a:r>
              <a:rPr lang="de-AT" dirty="0"/>
              <a:t>Aber: Ehrlicherweise nicht ganz unproblematisch, dass Sanierungsplan in die Rechte nachrangiger bloßer Hypothekargläubiger eingreift, ohne diesen ein Mitspracherecht zuzugestehen (sogar gewisses Missbrauchspotential)</a:t>
            </a:r>
          </a:p>
          <a:p>
            <a:pPr lvl="4"/>
            <a:r>
              <a:rPr lang="de-AT" dirty="0"/>
              <a:t>Konsequenz: Zumindest </a:t>
            </a:r>
            <a:r>
              <a:rPr lang="de-AT" dirty="0" err="1"/>
              <a:t>Rekursrecht</a:t>
            </a:r>
            <a:r>
              <a:rPr lang="de-AT" dirty="0"/>
              <a:t> nach § 155 Abs 1 IO („Beteiligte“)</a:t>
            </a:r>
          </a:p>
          <a:p>
            <a:pPr lvl="4"/>
            <a:r>
              <a:rPr lang="de-AT" dirty="0"/>
              <a:t>Vielleicht induktives Argument für die Frage der Handhabung des Erlöschens (in Richtung: Erlöschen erst bei gänzlicher Sanierungsplanerfüllung </a:t>
            </a:r>
            <a:r>
              <a:rPr lang="de-AT" dirty="0" err="1"/>
              <a:t>oÄ</a:t>
            </a:r>
            <a:r>
              <a:rPr lang="de-AT" dirty="0"/>
              <a:t>)</a:t>
            </a:r>
          </a:p>
          <a:p>
            <a:pPr lvl="4"/>
            <a:endParaRPr lang="de-AT" dirty="0"/>
          </a:p>
          <a:p>
            <a:pPr lvl="4"/>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38224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65826"/>
            <a:ext cx="10515600" cy="5711137"/>
          </a:xfrm>
        </p:spPr>
        <p:txBody>
          <a:bodyPr anchor="ctr">
            <a:normAutofit/>
          </a:bodyPr>
          <a:lstStyle/>
          <a:p>
            <a:pPr marL="0" indent="0" algn="ctr">
              <a:buNone/>
            </a:pPr>
            <a:r>
              <a:rPr lang="de-AT" sz="4400" b="1" dirty="0">
                <a:latin typeface="+mj-lt"/>
              </a:rPr>
              <a:t>I. Grundlagen</a:t>
            </a:r>
            <a:br>
              <a:rPr lang="de-AT" dirty="0"/>
            </a:br>
            <a:endParaRPr lang="de-AT" dirty="0"/>
          </a:p>
        </p:txBody>
      </p:sp>
      <p:sp>
        <p:nvSpPr>
          <p:cNvPr id="5" name="Fußzeilenplatzhalter 3">
            <a:extLst>
              <a:ext uri="{FF2B5EF4-FFF2-40B4-BE49-F238E27FC236}">
                <a16:creationId xmlns:a16="http://schemas.microsoft.com/office/drawing/2014/main" id="{FDF8497C-D601-4F6E-BCCD-F7587C22FA48}"/>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56678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4000" b="1" dirty="0">
                <a:solidFill>
                  <a:prstClr val="black"/>
                </a:solidFill>
              </a:rPr>
            </a:br>
            <a:r>
              <a:rPr lang="de-AT" sz="3200" b="1" dirty="0">
                <a:solidFill>
                  <a:prstClr val="black"/>
                </a:solidFill>
              </a:rPr>
              <a:t>3. Erlöschen des Pfandrechts </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fontScale="70000" lnSpcReduction="20000"/>
          </a:bodyPr>
          <a:lstStyle/>
          <a:p>
            <a:r>
              <a:rPr lang="de-AT" b="1" dirty="0"/>
              <a:t>Abwehr der Durchsetzung des erloschenen oder sistierten Pfandrechts</a:t>
            </a:r>
          </a:p>
          <a:p>
            <a:pPr lvl="1"/>
            <a:r>
              <a:rPr lang="de-AT" dirty="0"/>
              <a:t>Entscheidung </a:t>
            </a:r>
            <a:r>
              <a:rPr lang="de-AT" b="1" dirty="0"/>
              <a:t>OGH 3 Ob 22/20m</a:t>
            </a:r>
          </a:p>
          <a:p>
            <a:pPr lvl="2"/>
            <a:r>
              <a:rPr lang="de-AT" dirty="0"/>
              <a:t>Ausgangssachverhalt</a:t>
            </a:r>
          </a:p>
          <a:p>
            <a:pPr lvl="3"/>
            <a:r>
              <a:rPr lang="de-AT" dirty="0"/>
              <a:t>Zwangsweises Pfandrecht an der Liegenschaft des (späteren) Schuldners aus dem Jahr 2010; im Rang davor ist eine Forderung </a:t>
            </a:r>
            <a:r>
              <a:rPr lang="de-AT" dirty="0" err="1"/>
              <a:t>iHv</a:t>
            </a:r>
            <a:r>
              <a:rPr lang="de-AT" dirty="0"/>
              <a:t> 550.000 EUR hypothekarisch besichert</a:t>
            </a:r>
          </a:p>
          <a:p>
            <a:pPr lvl="3"/>
            <a:r>
              <a:rPr lang="de-AT" dirty="0"/>
              <a:t>Eröffnung eines Insolvenzverfahrens im Jahr 2011; Abschluss eines Sanierungsplans im Jahr 2012; dieser wird auch fristgerecht erfüllt</a:t>
            </a:r>
          </a:p>
          <a:p>
            <a:pPr lvl="3"/>
            <a:r>
              <a:rPr lang="de-AT" dirty="0"/>
              <a:t>Im Jahr 2019 beantragt der Schuldner (Verpflichtete) </a:t>
            </a:r>
            <a:r>
              <a:rPr lang="de-AT" dirty="0" err="1"/>
              <a:t>gem</a:t>
            </a:r>
            <a:r>
              <a:rPr lang="de-AT" dirty="0"/>
              <a:t> § 39 Abs 1 Z 6 EO die Einstellung der Exekution, weil der Wert der Liegenschaft „zum Insolvenzzeitpunkt“ 316.000 EUR betragen habe</a:t>
            </a:r>
          </a:p>
          <a:p>
            <a:pPr lvl="3"/>
            <a:r>
              <a:rPr lang="de-AT" dirty="0"/>
              <a:t>Erstgericht gibt dem Antrag (ohne Anhörung des Betreibenden) statt; Rekursgericht hebt auf</a:t>
            </a:r>
          </a:p>
          <a:p>
            <a:pPr lvl="4"/>
            <a:r>
              <a:rPr lang="de-AT" dirty="0"/>
              <a:t>§ 39 Abs 1 Z 6 EO korrespondiere mit der Dispositionsbefugnis des betreibenden Gläubigers und komme daher als Grundlage eines Einstellungsantrags des Verpflichteten ohne Behauptung einer entsprechenden Disposition des Betreibenden nicht in Betracht</a:t>
            </a:r>
          </a:p>
          <a:p>
            <a:pPr lvl="3"/>
            <a:r>
              <a:rPr lang="de-AT" dirty="0"/>
              <a:t>Dagegen Revisionsrekurs (Argument: Es hätte Umdeutung in Oppositionsantrag oder Oppositionsklage stattfinden müssen)</a:t>
            </a:r>
          </a:p>
          <a:p>
            <a:pPr lvl="2"/>
            <a:r>
              <a:rPr lang="de-AT" dirty="0"/>
              <a:t>Rechtliche Beurteilung</a:t>
            </a:r>
          </a:p>
          <a:p>
            <a:pPr lvl="3"/>
            <a:r>
              <a:rPr lang="de-AT" dirty="0"/>
              <a:t>Kein Oppositionsantrag möglich: Erlöschen der Sachhaftung (des Absonderungsrechts) </a:t>
            </a:r>
            <a:r>
              <a:rPr lang="de-AT" dirty="0" err="1"/>
              <a:t>iSd</a:t>
            </a:r>
            <a:r>
              <a:rPr lang="de-AT" dirty="0"/>
              <a:t> § 149 IO fällt nicht unter den Begriff der Erfüllung </a:t>
            </a:r>
            <a:r>
              <a:rPr lang="de-AT" dirty="0" err="1"/>
              <a:t>iSd</a:t>
            </a:r>
            <a:r>
              <a:rPr lang="de-AT" dirty="0"/>
              <a:t> § 40 EO</a:t>
            </a:r>
          </a:p>
          <a:p>
            <a:pPr lvl="3"/>
            <a:r>
              <a:rPr lang="de-AT" dirty="0"/>
              <a:t>Keine Umdeutung in Oppositionsklage: Dem (an sich verfehlten) Einstellungsantrag wäre bei Zustimmung des Gegners stattzugeben gewesen. Der Antragsteller hat sich für eine kostengünstigere Variante entschieden und soll nicht von Amts wegen (per Umdeutung) in den streitigen Rechtsweg „gezwungen“ werden</a:t>
            </a:r>
          </a:p>
          <a:p>
            <a:pPr lvl="2"/>
            <a:r>
              <a:rPr lang="de-AT" dirty="0"/>
              <a:t>Kritik aus dem Schrifttum: </a:t>
            </a:r>
            <a:r>
              <a:rPr lang="de-AT" i="1" dirty="0" err="1"/>
              <a:t>Reckenzaun</a:t>
            </a:r>
            <a:endParaRPr lang="de-AT" i="1" dirty="0"/>
          </a:p>
          <a:p>
            <a:pPr lvl="3"/>
            <a:r>
              <a:rPr lang="de-AT" dirty="0"/>
              <a:t>Einstellungsantrag des Verpflichteten nach § 39 Abs 1 Z 6 EO sei sehr wohl zulässig; jedenfalls bei Nichtäußerung des Betreibenden sei </a:t>
            </a:r>
            <a:r>
              <a:rPr lang="de-AT" dirty="0" err="1"/>
              <a:t>gem</a:t>
            </a:r>
            <a:r>
              <a:rPr lang="de-AT" dirty="0"/>
              <a:t> § 56 Abs 2 EO einzustellen</a:t>
            </a:r>
          </a:p>
          <a:p>
            <a:pPr lvl="3"/>
            <a:endParaRPr lang="de-AT" dirty="0"/>
          </a:p>
          <a:p>
            <a:pPr lvl="3"/>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22362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fontScale="90000"/>
          </a:bodyPr>
          <a:lstStyle/>
          <a:p>
            <a:r>
              <a:rPr lang="de-AT" b="1" dirty="0">
                <a:solidFill>
                  <a:prstClr val="black"/>
                </a:solidFill>
              </a:rPr>
              <a:t>IV. Sanierungsplan </a:t>
            </a:r>
            <a:br>
              <a:rPr lang="de-AT" sz="4000" b="1" dirty="0">
                <a:solidFill>
                  <a:prstClr val="black"/>
                </a:solidFill>
              </a:rPr>
            </a:br>
            <a:r>
              <a:rPr lang="de-AT" sz="3100" b="1" dirty="0">
                <a:solidFill>
                  <a:prstClr val="black"/>
                </a:solidFill>
              </a:rPr>
              <a:t>4. Handhabung bei Wertänderungen nach Sanierungsplanbestätigung</a:t>
            </a:r>
            <a:endParaRPr lang="de-AT" sz="31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a:bodyPr>
          <a:lstStyle/>
          <a:p>
            <a:r>
              <a:rPr lang="de-AT" b="1" dirty="0"/>
              <a:t>Vier Fallkonstellationen</a:t>
            </a:r>
          </a:p>
          <a:p>
            <a:pPr lvl="1"/>
            <a:r>
              <a:rPr lang="de-AT" dirty="0"/>
              <a:t>Veränderung des </a:t>
            </a:r>
            <a:r>
              <a:rPr lang="de-AT" b="1" dirty="0"/>
              <a:t>Werts des Absonderungsguts</a:t>
            </a:r>
          </a:p>
          <a:p>
            <a:pPr lvl="2"/>
            <a:r>
              <a:rPr lang="de-AT" dirty="0"/>
              <a:t>Absonderungsgut steigt im Wert</a:t>
            </a:r>
          </a:p>
          <a:p>
            <a:pPr lvl="2"/>
            <a:r>
              <a:rPr lang="de-AT" dirty="0"/>
              <a:t>Absonderungsgut fällt im Wert</a:t>
            </a:r>
          </a:p>
          <a:p>
            <a:pPr lvl="1"/>
            <a:r>
              <a:rPr lang="de-AT" dirty="0"/>
              <a:t>Veränderung der </a:t>
            </a:r>
            <a:r>
              <a:rPr lang="de-AT" b="1" dirty="0"/>
              <a:t>Höhe der Forderung</a:t>
            </a:r>
          </a:p>
          <a:p>
            <a:pPr lvl="2"/>
            <a:r>
              <a:rPr lang="de-AT" dirty="0"/>
              <a:t>Forderung wird verringert</a:t>
            </a:r>
          </a:p>
          <a:p>
            <a:pPr lvl="2"/>
            <a:r>
              <a:rPr lang="de-AT" dirty="0"/>
              <a:t>Forderung steigt an</a:t>
            </a:r>
          </a:p>
          <a:p>
            <a:pPr lvl="1"/>
            <a:endParaRPr lang="de-AT" dirty="0"/>
          </a:p>
          <a:p>
            <a:pPr lvl="3"/>
            <a:endParaRPr lang="de-AT" dirty="0"/>
          </a:p>
          <a:p>
            <a:pPr lvl="3"/>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9896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3600" b="1" dirty="0">
                <a:solidFill>
                  <a:prstClr val="black"/>
                </a:solidFill>
              </a:rPr>
            </a:br>
            <a:r>
              <a:rPr lang="de-AT" sz="2800" b="1" dirty="0">
                <a:solidFill>
                  <a:prstClr val="black"/>
                </a:solidFill>
              </a:rPr>
              <a:t>4. Handhabung bei Wertänderungen nach Sanierungsplanbestätigung</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p:txBody>
          <a:bodyPr>
            <a:normAutofit/>
          </a:bodyPr>
          <a:lstStyle/>
          <a:p>
            <a:r>
              <a:rPr lang="de-AT" dirty="0"/>
              <a:t>Veränderung des </a:t>
            </a:r>
            <a:r>
              <a:rPr lang="de-AT" b="1" dirty="0"/>
              <a:t>Werts des Absonderungsguts</a:t>
            </a:r>
          </a:p>
          <a:p>
            <a:pPr lvl="1"/>
            <a:r>
              <a:rPr lang="de-AT" dirty="0"/>
              <a:t>Absonderungsgut </a:t>
            </a:r>
            <a:r>
              <a:rPr lang="de-AT" b="1" dirty="0"/>
              <a:t>steigt im Wert</a:t>
            </a:r>
          </a:p>
          <a:p>
            <a:pPr lvl="2"/>
            <a:r>
              <a:rPr lang="de-AT" dirty="0"/>
              <a:t>Anstieg des Werts der Sache hat auf die Zuordnung einer Forderung zu den Haftungsfonds keine Auswirkungen</a:t>
            </a:r>
          </a:p>
          <a:p>
            <a:pPr lvl="2"/>
            <a:r>
              <a:rPr lang="de-AT" dirty="0"/>
              <a:t>Selbst bei gerichtlicher Veräußerung der Sache fließt die </a:t>
            </a:r>
            <a:r>
              <a:rPr lang="de-AT" dirty="0" err="1"/>
              <a:t>Hyperocha</a:t>
            </a:r>
            <a:r>
              <a:rPr lang="de-AT" dirty="0"/>
              <a:t> in die Masse (anders könnte der Zweck des § 149 Abs 1 Satz 2 IO nicht erreicht werden), soweit die gesicherten Forderungen im Ausmaß der Sicherung bedient wurden</a:t>
            </a:r>
          </a:p>
          <a:p>
            <a:pPr lvl="1"/>
            <a:r>
              <a:rPr lang="de-AT" dirty="0"/>
              <a:t>Absonderungsgut </a:t>
            </a:r>
            <a:r>
              <a:rPr lang="de-AT" b="1" dirty="0"/>
              <a:t>sinkt im Wert</a:t>
            </a:r>
          </a:p>
          <a:p>
            <a:pPr lvl="2"/>
            <a:r>
              <a:rPr lang="de-AT" dirty="0"/>
              <a:t>Manche der bisher gedeckten Gläubiger können insoweit nicht mehr (oder nicht mehr voll) befriedigt werden</a:t>
            </a:r>
          </a:p>
          <a:p>
            <a:pPr lvl="3"/>
            <a:r>
              <a:rPr lang="de-AT" dirty="0"/>
              <a:t>In dem Ausmaß, in dem die Deckung wegfällt, können die Gläubiger aber dennoch quotenmäßige Befriedigung verlangen (sie sind dann </a:t>
            </a:r>
            <a:r>
              <a:rPr lang="de-AT" b="1" dirty="0"/>
              <a:t>wie Insolvenzgläubiger </a:t>
            </a:r>
            <a:r>
              <a:rPr lang="de-AT" dirty="0"/>
              <a:t>zu behandeln und befriedigen)</a:t>
            </a:r>
          </a:p>
          <a:p>
            <a:pPr lvl="1"/>
            <a:endParaRPr lang="de-AT" dirty="0"/>
          </a:p>
          <a:p>
            <a:pPr lvl="3"/>
            <a:endParaRPr lang="de-AT" dirty="0"/>
          </a:p>
          <a:p>
            <a:pPr lvl="3"/>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41380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3600" b="1" dirty="0">
                <a:solidFill>
                  <a:prstClr val="black"/>
                </a:solidFill>
              </a:rPr>
            </a:br>
            <a:r>
              <a:rPr lang="de-AT" sz="2800" b="1" dirty="0">
                <a:solidFill>
                  <a:prstClr val="black"/>
                </a:solidFill>
              </a:rPr>
              <a:t>4. Handhabung bei Wertänderungen nach Sanierungsplanbestätigung</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a:xfrm>
            <a:off x="838200" y="1825625"/>
            <a:ext cx="10515600" cy="4445866"/>
          </a:xfrm>
        </p:spPr>
        <p:txBody>
          <a:bodyPr>
            <a:normAutofit fontScale="92500" lnSpcReduction="10000"/>
          </a:bodyPr>
          <a:lstStyle/>
          <a:p>
            <a:r>
              <a:rPr lang="de-AT" dirty="0"/>
              <a:t>Veränderung der </a:t>
            </a:r>
            <a:r>
              <a:rPr lang="de-AT" b="1" dirty="0"/>
              <a:t>Höhe der Forderung</a:t>
            </a:r>
          </a:p>
          <a:p>
            <a:pPr lvl="1"/>
            <a:r>
              <a:rPr lang="de-AT" b="1" dirty="0"/>
              <a:t>Höhe </a:t>
            </a:r>
            <a:r>
              <a:rPr lang="de-AT" dirty="0"/>
              <a:t>der Forderung </a:t>
            </a:r>
            <a:r>
              <a:rPr lang="de-AT" b="1" dirty="0"/>
              <a:t>sinkt </a:t>
            </a:r>
            <a:r>
              <a:rPr lang="de-AT" dirty="0"/>
              <a:t>(</a:t>
            </a:r>
            <a:r>
              <a:rPr lang="de-AT" dirty="0" err="1"/>
              <a:t>zB</a:t>
            </a:r>
            <a:r>
              <a:rPr lang="de-AT" dirty="0"/>
              <a:t> durch Tilgung)</a:t>
            </a:r>
            <a:endParaRPr lang="de-AT" b="1" dirty="0"/>
          </a:p>
          <a:p>
            <a:pPr lvl="2"/>
            <a:r>
              <a:rPr lang="de-AT" dirty="0"/>
              <a:t>Unproblematisch; kein „Nachrücken“ von nachrangigen Hypothekargläubigern, die im Bestätigungszeitpunkt keine Deckung mehr hatten</a:t>
            </a:r>
          </a:p>
          <a:p>
            <a:pPr lvl="1"/>
            <a:r>
              <a:rPr lang="de-AT" b="1" dirty="0"/>
              <a:t>Höhe </a:t>
            </a:r>
            <a:r>
              <a:rPr lang="de-AT" dirty="0"/>
              <a:t>der Forderung </a:t>
            </a:r>
            <a:r>
              <a:rPr lang="de-AT" b="1" dirty="0"/>
              <a:t>steigt </a:t>
            </a:r>
            <a:r>
              <a:rPr lang="de-AT" dirty="0"/>
              <a:t>(</a:t>
            </a:r>
            <a:r>
              <a:rPr lang="de-AT" dirty="0" err="1"/>
              <a:t>insb</a:t>
            </a:r>
            <a:r>
              <a:rPr lang="de-AT" dirty="0"/>
              <a:t> durch Zinsenlauf)</a:t>
            </a:r>
            <a:endParaRPr lang="de-AT" b="1" dirty="0"/>
          </a:p>
          <a:p>
            <a:pPr lvl="2"/>
            <a:r>
              <a:rPr lang="de-AT" dirty="0" err="1"/>
              <a:t>ErläutRV</a:t>
            </a:r>
            <a:r>
              <a:rPr lang="de-AT" dirty="0"/>
              <a:t> IRÄG 2010: </a:t>
            </a:r>
            <a:r>
              <a:rPr lang="de-AT" i="1" dirty="0"/>
              <a:t>„Ein neuerliches Ansteigen der gesicherten Forderungen (ausgehend vom bereinigten, mit dem Wert des Absonderungsguts begrenzten Stand) wird dadurch nicht gehindert.“</a:t>
            </a:r>
          </a:p>
          <a:p>
            <a:pPr lvl="2"/>
            <a:r>
              <a:rPr lang="de-AT" dirty="0"/>
              <a:t>Das bedeutet: Ab dem Bewertungsstichtag können die Lasten den Wert des Absonderungsguts auch wieder übersteigen </a:t>
            </a:r>
          </a:p>
          <a:p>
            <a:pPr lvl="2"/>
            <a:r>
              <a:rPr lang="de-AT" dirty="0"/>
              <a:t>Bei </a:t>
            </a:r>
            <a:r>
              <a:rPr lang="de-AT" b="1" dirty="0"/>
              <a:t>Verwertung:</a:t>
            </a:r>
            <a:endParaRPr lang="de-AT" dirty="0"/>
          </a:p>
          <a:p>
            <a:pPr lvl="3"/>
            <a:r>
              <a:rPr lang="de-AT" dirty="0"/>
              <a:t>Wenn der Wert des Absonderungsguts </a:t>
            </a:r>
            <a:r>
              <a:rPr lang="de-AT" b="1" dirty="0"/>
              <a:t>höher </a:t>
            </a:r>
            <a:r>
              <a:rPr lang="de-AT" dirty="0"/>
              <a:t>ist </a:t>
            </a:r>
            <a:r>
              <a:rPr lang="de-AT" b="1" dirty="0"/>
              <a:t>als zum Bewertungsstichtag, </a:t>
            </a:r>
            <a:r>
              <a:rPr lang="de-AT" dirty="0"/>
              <a:t>dann kommt diese Wertsteigerung </a:t>
            </a:r>
            <a:r>
              <a:rPr lang="de-AT" dirty="0" err="1"/>
              <a:t>mE</a:t>
            </a:r>
            <a:r>
              <a:rPr lang="de-AT" dirty="0"/>
              <a:t> den gesicherten Gläubigern zugute, die dann auch ihre Zinsen befriedigen können</a:t>
            </a:r>
          </a:p>
          <a:p>
            <a:pPr lvl="4"/>
            <a:r>
              <a:rPr lang="de-AT" dirty="0"/>
              <a:t>Dafür spricht </a:t>
            </a:r>
            <a:r>
              <a:rPr lang="de-AT" dirty="0" err="1"/>
              <a:t>insb</a:t>
            </a:r>
            <a:r>
              <a:rPr lang="de-AT" dirty="0"/>
              <a:t> eine historische Interpretation</a:t>
            </a:r>
          </a:p>
          <a:p>
            <a:pPr lvl="6"/>
            <a:endParaRPr lang="de-AT" dirty="0"/>
          </a:p>
          <a:p>
            <a:pPr lvl="1"/>
            <a:endParaRPr lang="de-AT" dirty="0"/>
          </a:p>
          <a:p>
            <a:pPr lvl="3"/>
            <a:endParaRPr lang="de-AT" dirty="0"/>
          </a:p>
          <a:p>
            <a:pPr lvl="3"/>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11764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CC498-D2C2-4D4D-A705-A19A3E148DEA}"/>
              </a:ext>
            </a:extLst>
          </p:cNvPr>
          <p:cNvSpPr>
            <a:spLocks noGrp="1"/>
          </p:cNvSpPr>
          <p:nvPr>
            <p:ph type="title"/>
          </p:nvPr>
        </p:nvSpPr>
        <p:spPr/>
        <p:txBody>
          <a:bodyPr>
            <a:normAutofit/>
          </a:bodyPr>
          <a:lstStyle/>
          <a:p>
            <a:r>
              <a:rPr lang="de-AT" sz="4000" b="1" dirty="0">
                <a:solidFill>
                  <a:prstClr val="black"/>
                </a:solidFill>
              </a:rPr>
              <a:t>IV. Sanierungsplan </a:t>
            </a:r>
            <a:br>
              <a:rPr lang="de-AT" sz="3600" b="1" dirty="0">
                <a:solidFill>
                  <a:prstClr val="black"/>
                </a:solidFill>
              </a:rPr>
            </a:br>
            <a:r>
              <a:rPr lang="de-AT" sz="2800" b="1" dirty="0">
                <a:solidFill>
                  <a:prstClr val="black"/>
                </a:solidFill>
              </a:rPr>
              <a:t>4. Handhabung bei Wertänderungen nach Sanierungsplanbestätigung</a:t>
            </a:r>
            <a:endParaRPr lang="de-AT" sz="4000" b="1" dirty="0"/>
          </a:p>
        </p:txBody>
      </p:sp>
      <p:sp>
        <p:nvSpPr>
          <p:cNvPr id="3" name="Inhaltsplatzhalter 2">
            <a:extLst>
              <a:ext uri="{FF2B5EF4-FFF2-40B4-BE49-F238E27FC236}">
                <a16:creationId xmlns:a16="http://schemas.microsoft.com/office/drawing/2014/main" id="{0561A4B1-1FFF-44A1-BD39-DD45F253401D}"/>
              </a:ext>
            </a:extLst>
          </p:cNvPr>
          <p:cNvSpPr>
            <a:spLocks noGrp="1"/>
          </p:cNvSpPr>
          <p:nvPr>
            <p:ph idx="1"/>
          </p:nvPr>
        </p:nvSpPr>
        <p:spPr>
          <a:xfrm>
            <a:off x="838200" y="1825625"/>
            <a:ext cx="10515600" cy="4445866"/>
          </a:xfrm>
        </p:spPr>
        <p:txBody>
          <a:bodyPr>
            <a:normAutofit fontScale="62500" lnSpcReduction="20000"/>
          </a:bodyPr>
          <a:lstStyle/>
          <a:p>
            <a:r>
              <a:rPr lang="de-AT" dirty="0"/>
              <a:t>Veränderung der </a:t>
            </a:r>
            <a:r>
              <a:rPr lang="de-AT" b="1" dirty="0"/>
              <a:t>Höhe der Forderung</a:t>
            </a:r>
          </a:p>
          <a:p>
            <a:pPr lvl="1"/>
            <a:r>
              <a:rPr lang="de-AT" b="1" dirty="0"/>
              <a:t>Höhe </a:t>
            </a:r>
            <a:r>
              <a:rPr lang="de-AT" dirty="0"/>
              <a:t>der Forderung </a:t>
            </a:r>
            <a:r>
              <a:rPr lang="de-AT" b="1" dirty="0"/>
              <a:t>steigt </a:t>
            </a:r>
            <a:r>
              <a:rPr lang="de-AT" dirty="0"/>
              <a:t>(</a:t>
            </a:r>
            <a:r>
              <a:rPr lang="de-AT" dirty="0" err="1"/>
              <a:t>insb</a:t>
            </a:r>
            <a:r>
              <a:rPr lang="de-AT" dirty="0"/>
              <a:t> durch Zinsenlauf)</a:t>
            </a:r>
            <a:endParaRPr lang="de-AT" b="1" dirty="0"/>
          </a:p>
          <a:p>
            <a:pPr lvl="2"/>
            <a:r>
              <a:rPr lang="de-AT" dirty="0"/>
              <a:t>Bei </a:t>
            </a:r>
            <a:r>
              <a:rPr lang="de-AT" b="1" dirty="0"/>
              <a:t>Verwertung:</a:t>
            </a:r>
            <a:endParaRPr lang="de-AT" dirty="0"/>
          </a:p>
          <a:p>
            <a:pPr lvl="3"/>
            <a:r>
              <a:rPr lang="de-AT" dirty="0"/>
              <a:t>Wenn </a:t>
            </a:r>
            <a:r>
              <a:rPr lang="de-AT" b="1" dirty="0"/>
              <a:t>nicht</a:t>
            </a:r>
            <a:r>
              <a:rPr lang="de-AT" dirty="0"/>
              <a:t> </a:t>
            </a:r>
            <a:r>
              <a:rPr lang="de-AT" b="1" dirty="0"/>
              <a:t>alle gesicherten Forderungen </a:t>
            </a:r>
            <a:r>
              <a:rPr lang="de-AT" dirty="0"/>
              <a:t>(samt Zinsen) im Verwertungserlös </a:t>
            </a:r>
            <a:r>
              <a:rPr lang="de-AT" b="1" dirty="0"/>
              <a:t>Deckung finden, </a:t>
            </a:r>
            <a:r>
              <a:rPr lang="de-AT" dirty="0"/>
              <a:t>fallen die Gläubiger in den hinteren Rängen aus der Deckung hinaus</a:t>
            </a:r>
            <a:endParaRPr lang="de-AT" b="1" dirty="0"/>
          </a:p>
          <a:p>
            <a:pPr lvl="4"/>
            <a:r>
              <a:rPr lang="de-AT" dirty="0"/>
              <a:t>Ihre </a:t>
            </a:r>
            <a:r>
              <a:rPr lang="de-AT" b="1" dirty="0"/>
              <a:t>Hauptforderungen</a:t>
            </a:r>
            <a:r>
              <a:rPr lang="de-AT" dirty="0"/>
              <a:t> sind quotenmäßig zu bedienen (sie sind wie Insolvenzgläubiger zu behandeln)</a:t>
            </a:r>
          </a:p>
          <a:p>
            <a:pPr lvl="4"/>
            <a:r>
              <a:rPr lang="de-AT" dirty="0"/>
              <a:t>Was passiert mit den </a:t>
            </a:r>
            <a:r>
              <a:rPr lang="de-AT" b="1" dirty="0"/>
              <a:t>Zinsen? </a:t>
            </a:r>
            <a:r>
              <a:rPr lang="de-AT" dirty="0"/>
              <a:t>Drei denkbare Möglichkeiten</a:t>
            </a:r>
            <a:endParaRPr lang="de-AT" b="1" dirty="0"/>
          </a:p>
          <a:p>
            <a:pPr lvl="5"/>
            <a:r>
              <a:rPr lang="de-AT" dirty="0"/>
              <a:t>Entweder auch </a:t>
            </a:r>
            <a:r>
              <a:rPr lang="de-AT" b="1" dirty="0"/>
              <a:t>quotenmäßig</a:t>
            </a:r>
            <a:r>
              <a:rPr lang="de-AT" dirty="0"/>
              <a:t> zu befriedigen </a:t>
            </a:r>
          </a:p>
          <a:p>
            <a:pPr lvl="6"/>
            <a:r>
              <a:rPr lang="de-AT" dirty="0"/>
              <a:t>Dafür könnte sprechen, dass Zinsen zumindest in manchen Aspekten das Schicksal der Hauptforderung teilen</a:t>
            </a:r>
          </a:p>
          <a:p>
            <a:pPr lvl="6"/>
            <a:r>
              <a:rPr lang="de-AT" dirty="0"/>
              <a:t>Aber eigenartiges Ergebnis, weil die Zinsen ja nach Verfahrenseröffnung (sogar: nach Verfahrensaufhebung) angefallen sind, und insoweit gerade </a:t>
            </a:r>
            <a:r>
              <a:rPr lang="de-AT" b="1" dirty="0"/>
              <a:t>keine Insolvenzforderungen </a:t>
            </a:r>
            <a:r>
              <a:rPr lang="de-AT" dirty="0"/>
              <a:t>darstellen</a:t>
            </a:r>
          </a:p>
          <a:p>
            <a:pPr lvl="5"/>
            <a:r>
              <a:rPr lang="de-AT" dirty="0"/>
              <a:t>Keine Stundungswirkung für Absonderungsansprüche nach Aufhebung des Insolvenzverfahrens, daher </a:t>
            </a:r>
            <a:r>
              <a:rPr lang="de-AT" b="1" dirty="0"/>
              <a:t>volle Haftung des Schuldners, </a:t>
            </a:r>
            <a:r>
              <a:rPr lang="de-AT" dirty="0"/>
              <a:t>wenn die Zinsen (nicht aber die Hauptansprüche) aus der Deckung im Absonderungsgut fallen</a:t>
            </a:r>
          </a:p>
          <a:p>
            <a:pPr lvl="6"/>
            <a:r>
              <a:rPr lang="de-AT" dirty="0"/>
              <a:t>Materiell-rechtlich insofern plausibel, als der Zinsenlauf </a:t>
            </a:r>
            <a:r>
              <a:rPr lang="de-AT" dirty="0" err="1"/>
              <a:t>gem</a:t>
            </a:r>
            <a:r>
              <a:rPr lang="de-AT" dirty="0"/>
              <a:t> § 48 Abs 1 IO zunächst im Insolvenzverfahren und mangels Stundungswirkung des Sanierungsplans auch nach Aufhebung weiterläuft</a:t>
            </a:r>
          </a:p>
          <a:p>
            <a:pPr lvl="6"/>
            <a:r>
              <a:rPr lang="de-AT" dirty="0"/>
              <a:t>Aber auch eigenartig, weil damit die Zinsen voll zu befriedigen wären, die Hauptschuld aber nur quotenmäßig</a:t>
            </a:r>
          </a:p>
          <a:p>
            <a:pPr lvl="5"/>
            <a:r>
              <a:rPr lang="de-AT" dirty="0"/>
              <a:t>Oder </a:t>
            </a:r>
            <a:r>
              <a:rPr lang="de-AT" b="1" dirty="0"/>
              <a:t>keine persönliche Haftung </a:t>
            </a:r>
            <a:r>
              <a:rPr lang="de-AT" dirty="0"/>
              <a:t>für die Zinsen (meines Erachtens am plausibelsten)</a:t>
            </a:r>
          </a:p>
          <a:p>
            <a:pPr lvl="6"/>
            <a:r>
              <a:rPr lang="de-AT" dirty="0"/>
              <a:t>Wäre die Forderung eine bloße Insolvenzforderung gewesen, dann hätten vor Verfahrensaufhebung angelaufene Zinsen gem       § 156 Abs 5 IO nicht mehr geltend gemacht werden können und nach Verfahrensaufhebung wären aufgrund der Stundungswirkung des Sanierungsplans gar keine Zinsen angefallen. </a:t>
            </a:r>
          </a:p>
          <a:p>
            <a:pPr lvl="6"/>
            <a:r>
              <a:rPr lang="de-AT" dirty="0"/>
              <a:t>Anders als bei einer Insolvenzforderung </a:t>
            </a:r>
            <a:r>
              <a:rPr lang="de-AT" b="1" dirty="0"/>
              <a:t>gibt es die Zinsen hier materiell-rechtlich </a:t>
            </a:r>
            <a:r>
              <a:rPr lang="de-AT" dirty="0"/>
              <a:t>zwar (der frühere Schuldner schuldet sie daher)</a:t>
            </a:r>
            <a:endParaRPr lang="de-AT" b="1" dirty="0"/>
          </a:p>
          <a:p>
            <a:pPr lvl="7"/>
            <a:r>
              <a:rPr lang="de-AT" dirty="0"/>
              <a:t>Wenn sie bezahlt werden, können sie auch nicht zurückgefordert werden</a:t>
            </a:r>
          </a:p>
          <a:p>
            <a:pPr lvl="6"/>
            <a:r>
              <a:rPr lang="de-AT" dirty="0"/>
              <a:t>Wenn die </a:t>
            </a:r>
            <a:r>
              <a:rPr lang="de-AT" b="1" dirty="0"/>
              <a:t>Sachhaftung </a:t>
            </a:r>
            <a:r>
              <a:rPr lang="de-AT" dirty="0"/>
              <a:t>für die Zinsen </a:t>
            </a:r>
            <a:r>
              <a:rPr lang="de-AT" b="1" dirty="0"/>
              <a:t>nicht ausreicht, </a:t>
            </a:r>
            <a:r>
              <a:rPr lang="de-AT" dirty="0"/>
              <a:t>sind sie </a:t>
            </a:r>
            <a:r>
              <a:rPr lang="de-AT" dirty="0" err="1"/>
              <a:t>mE</a:t>
            </a:r>
            <a:r>
              <a:rPr lang="de-AT" dirty="0"/>
              <a:t> so zu behandeln, als wären sie wegen einer Insolvenzforderung angefallen</a:t>
            </a:r>
          </a:p>
          <a:p>
            <a:pPr lvl="7"/>
            <a:r>
              <a:rPr lang="de-AT" dirty="0"/>
              <a:t>Damit kann eine Situation hergestellt werden, die am ehesten den Wertungen des § 156 IO sowie des § 48 IO entspricht</a:t>
            </a:r>
          </a:p>
          <a:p>
            <a:pPr lvl="6"/>
            <a:endParaRPr lang="de-AT" dirty="0"/>
          </a:p>
          <a:p>
            <a:pPr lvl="1"/>
            <a:endParaRPr lang="de-AT" dirty="0"/>
          </a:p>
          <a:p>
            <a:pPr lvl="3"/>
            <a:endParaRPr lang="de-AT" dirty="0"/>
          </a:p>
          <a:p>
            <a:pPr lvl="3"/>
            <a:endParaRPr lang="de-AT" dirty="0"/>
          </a:p>
          <a:p>
            <a:pPr lvl="1"/>
            <a:endParaRPr lang="de-AT" dirty="0"/>
          </a:p>
        </p:txBody>
      </p:sp>
      <p:sp>
        <p:nvSpPr>
          <p:cNvPr id="4" name="Fußzeilenplatzhalter 3">
            <a:extLst>
              <a:ext uri="{FF2B5EF4-FFF2-40B4-BE49-F238E27FC236}">
                <a16:creationId xmlns:a16="http://schemas.microsoft.com/office/drawing/2014/main" id="{B86A3A70-845A-4505-A105-2CD624A24390}"/>
              </a:ext>
            </a:extLst>
          </p:cNvPr>
          <p:cNvSpPr>
            <a:spLocks noGrp="1"/>
          </p:cNvSpPr>
          <p:nvPr>
            <p:ph type="ftr" sz="quarter" idx="11"/>
          </p:nvPr>
        </p:nvSpPr>
        <p:spPr>
          <a:xfrm>
            <a:off x="838200" y="6356350"/>
            <a:ext cx="10515600" cy="365125"/>
          </a:xfrm>
        </p:spPr>
        <p:txBody>
          <a:bodyPr/>
          <a:lstStyle/>
          <a:p>
            <a:r>
              <a:rPr lang="de-AT"/>
              <a:t>Univ.-Prof. MMMag. Dr. Philipp Anzenberger</a:t>
            </a:r>
            <a:endParaRPr lang="de-AT" dirty="0"/>
          </a:p>
        </p:txBody>
      </p:sp>
    </p:spTree>
    <p:extLst>
      <p:ext uri="{BB962C8B-B14F-4D97-AF65-F5344CB8AC3E}">
        <p14:creationId xmlns:p14="http://schemas.microsoft.com/office/powerpoint/2010/main" val="24090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7C91E2-5C3A-4E75-B80C-2C2B6655C041}"/>
              </a:ext>
            </a:extLst>
          </p:cNvPr>
          <p:cNvSpPr>
            <a:spLocks noGrp="1"/>
          </p:cNvSpPr>
          <p:nvPr>
            <p:ph type="ctrTitle"/>
          </p:nvPr>
        </p:nvSpPr>
        <p:spPr>
          <a:xfrm>
            <a:off x="1524000" y="2251494"/>
            <a:ext cx="9144000" cy="2355011"/>
          </a:xfrm>
        </p:spPr>
        <p:txBody>
          <a:bodyPr anchor="ctr">
            <a:normAutofit/>
          </a:bodyPr>
          <a:lstStyle/>
          <a:p>
            <a:r>
              <a:rPr lang="de-AT" sz="4800" b="1" dirty="0"/>
              <a:t>Vielen Dank für Ihre Aufmerksamkeit!</a:t>
            </a:r>
          </a:p>
        </p:txBody>
      </p:sp>
    </p:spTree>
    <p:extLst>
      <p:ext uri="{BB962C8B-B14F-4D97-AF65-F5344CB8AC3E}">
        <p14:creationId xmlns:p14="http://schemas.microsoft.com/office/powerpoint/2010/main" val="3634513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663020" y="848930"/>
            <a:ext cx="10865960" cy="477837"/>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4800" b="1" dirty="0"/>
              <a:t>Kontakt</a:t>
            </a:r>
          </a:p>
        </p:txBody>
      </p:sp>
      <p:pic>
        <p:nvPicPr>
          <p:cNvPr id="5" name="Grafik 4"/>
          <p:cNvPicPr>
            <a:picLocks noChangeAspect="1"/>
          </p:cNvPicPr>
          <p:nvPr/>
        </p:nvPicPr>
        <p:blipFill rotWithShape="1">
          <a:blip r:embed="rId2"/>
          <a:srcRect l="10458" t="1275" r="-3509" b="5127"/>
          <a:stretch/>
        </p:blipFill>
        <p:spPr>
          <a:xfrm>
            <a:off x="1689667" y="2451833"/>
            <a:ext cx="2912964" cy="1954332"/>
          </a:xfrm>
          <a:prstGeom prst="rect">
            <a:avLst/>
          </a:prstGeom>
        </p:spPr>
      </p:pic>
      <p:sp>
        <p:nvSpPr>
          <p:cNvPr id="7" name="Textfeld 8">
            <a:extLst>
              <a:ext uri="{FF2B5EF4-FFF2-40B4-BE49-F238E27FC236}">
                <a16:creationId xmlns:a16="http://schemas.microsoft.com/office/drawing/2014/main" id="{4609AC94-BE9A-EC0B-D8A0-ACBEA5605F81}"/>
              </a:ext>
            </a:extLst>
          </p:cNvPr>
          <p:cNvSpPr txBox="1"/>
          <p:nvPr/>
        </p:nvSpPr>
        <p:spPr>
          <a:xfrm>
            <a:off x="4779585" y="2451833"/>
            <a:ext cx="5832648" cy="400110"/>
          </a:xfrm>
          <a:prstGeom prst="rect">
            <a:avLst/>
          </a:prstGeom>
          <a:noFill/>
        </p:spPr>
        <p:txBody>
          <a:bodyPr wrap="square" rtlCol="0" anchor="b">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20000"/>
              </a:spcBef>
              <a:buClr>
                <a:srgbClr val="071C43"/>
              </a:buClr>
              <a:buSzPct val="50000"/>
            </a:pPr>
            <a:r>
              <a:rPr lang="fr-FR" sz="2000" dirty="0" err="1">
                <a:latin typeface="+mn-lt"/>
              </a:rPr>
              <a:t>Univ</a:t>
            </a:r>
            <a:r>
              <a:rPr lang="fr-FR" sz="2000" dirty="0">
                <a:latin typeface="+mn-lt"/>
              </a:rPr>
              <a:t>.-Prof. </a:t>
            </a:r>
            <a:r>
              <a:rPr lang="fr-FR" sz="2000" dirty="0" err="1">
                <a:latin typeface="+mn-lt"/>
              </a:rPr>
              <a:t>MMMag</a:t>
            </a:r>
            <a:r>
              <a:rPr lang="fr-FR" sz="2000" dirty="0">
                <a:latin typeface="+mn-lt"/>
              </a:rPr>
              <a:t>. Dr. Philipp Anzenberger </a:t>
            </a:r>
          </a:p>
        </p:txBody>
      </p:sp>
      <p:sp>
        <p:nvSpPr>
          <p:cNvPr id="8" name="Textfeld 7"/>
          <p:cNvSpPr txBox="1"/>
          <p:nvPr/>
        </p:nvSpPr>
        <p:spPr>
          <a:xfrm>
            <a:off x="4779585" y="2891904"/>
            <a:ext cx="2797498" cy="1514261"/>
          </a:xfrm>
          <a:prstGeom prst="rect">
            <a:avLst/>
          </a:prstGeom>
          <a:noFill/>
        </p:spPr>
        <p:txBody>
          <a:bodyPr wrap="square" rtlCol="0">
            <a:spAutoFit/>
          </a:bodyPr>
          <a:lstStyle/>
          <a:p>
            <a:pPr lvl="0">
              <a:buClr>
                <a:srgbClr val="071C43"/>
              </a:buClr>
              <a:buSzPct val="50000"/>
            </a:pPr>
            <a:r>
              <a:rPr lang="fr-FR" sz="1400" dirty="0" err="1">
                <a:solidFill>
                  <a:srgbClr val="343433"/>
                </a:solidFill>
              </a:rPr>
              <a:t>Universität</a:t>
            </a:r>
            <a:r>
              <a:rPr lang="fr-FR" sz="1400" dirty="0">
                <a:solidFill>
                  <a:srgbClr val="343433"/>
                </a:solidFill>
              </a:rPr>
              <a:t> Innsbruck</a:t>
            </a:r>
          </a:p>
          <a:p>
            <a:pPr lvl="0">
              <a:buClr>
                <a:srgbClr val="071C43"/>
              </a:buClr>
              <a:buSzPct val="50000"/>
            </a:pPr>
            <a:r>
              <a:rPr lang="fr-FR" sz="1400" dirty="0">
                <a:solidFill>
                  <a:srgbClr val="343433"/>
                </a:solidFill>
              </a:rPr>
              <a:t>Institut </a:t>
            </a:r>
            <a:r>
              <a:rPr lang="fr-FR" sz="1400" dirty="0" err="1">
                <a:solidFill>
                  <a:srgbClr val="343433"/>
                </a:solidFill>
              </a:rPr>
              <a:t>für</a:t>
            </a:r>
            <a:r>
              <a:rPr lang="fr-FR" sz="1400" dirty="0">
                <a:solidFill>
                  <a:srgbClr val="343433"/>
                </a:solidFill>
              </a:rPr>
              <a:t> </a:t>
            </a:r>
            <a:r>
              <a:rPr lang="fr-FR" sz="1400" dirty="0" err="1">
                <a:solidFill>
                  <a:srgbClr val="343433"/>
                </a:solidFill>
              </a:rPr>
              <a:t>Zivilgerichtliches</a:t>
            </a:r>
            <a:r>
              <a:rPr lang="fr-FR" sz="1400" dirty="0">
                <a:solidFill>
                  <a:srgbClr val="343433"/>
                </a:solidFill>
              </a:rPr>
              <a:t> </a:t>
            </a:r>
            <a:r>
              <a:rPr lang="fr-FR" sz="1400" dirty="0" err="1">
                <a:solidFill>
                  <a:srgbClr val="343433"/>
                </a:solidFill>
              </a:rPr>
              <a:t>Verfahrensrecht</a:t>
            </a:r>
            <a:endParaRPr lang="fr-FR" sz="1400" dirty="0">
              <a:solidFill>
                <a:srgbClr val="343433"/>
              </a:solidFill>
            </a:endParaRPr>
          </a:p>
          <a:p>
            <a:pPr lvl="0">
              <a:spcBef>
                <a:spcPct val="20000"/>
              </a:spcBef>
              <a:buClr>
                <a:srgbClr val="071C43"/>
              </a:buClr>
              <a:buSzPct val="50000"/>
            </a:pPr>
            <a:r>
              <a:rPr lang="fr-FR" sz="1400" dirty="0">
                <a:solidFill>
                  <a:srgbClr val="343433"/>
                </a:solidFill>
              </a:rPr>
              <a:t>A-6020 Innsbruck, </a:t>
            </a:r>
            <a:r>
              <a:rPr lang="fr-FR" sz="1400" dirty="0" err="1">
                <a:solidFill>
                  <a:srgbClr val="343433"/>
                </a:solidFill>
              </a:rPr>
              <a:t>Innrain</a:t>
            </a:r>
            <a:r>
              <a:rPr lang="fr-FR" sz="1400" dirty="0">
                <a:solidFill>
                  <a:srgbClr val="343433"/>
                </a:solidFill>
              </a:rPr>
              <a:t> 52</a:t>
            </a:r>
          </a:p>
          <a:p>
            <a:pPr lvl="0">
              <a:spcBef>
                <a:spcPct val="20000"/>
              </a:spcBef>
              <a:buClr>
                <a:srgbClr val="071C43"/>
              </a:buClr>
              <a:buSzPct val="50000"/>
            </a:pPr>
            <a:r>
              <a:rPr lang="fr-FR" sz="1400" dirty="0">
                <a:solidFill>
                  <a:srgbClr val="343433"/>
                </a:solidFill>
              </a:rPr>
              <a:t>Tel +43 512 507-80470</a:t>
            </a:r>
          </a:p>
          <a:p>
            <a:pPr lvl="0">
              <a:spcBef>
                <a:spcPct val="20000"/>
              </a:spcBef>
              <a:buClr>
                <a:srgbClr val="071C43"/>
              </a:buClr>
              <a:buSzPct val="50000"/>
            </a:pPr>
            <a:r>
              <a:rPr lang="fr-FR" sz="1400" dirty="0">
                <a:solidFill>
                  <a:srgbClr val="343433"/>
                </a:solidFill>
                <a:hlinkClick r:id="rId3"/>
              </a:rPr>
              <a:t>philipp.anzenberger@uibk.ac.at</a:t>
            </a:r>
            <a:r>
              <a:rPr lang="fr-FR" sz="1400" dirty="0">
                <a:solidFill>
                  <a:srgbClr val="343433"/>
                </a:solidFill>
              </a:rPr>
              <a:t> </a:t>
            </a:r>
          </a:p>
        </p:txBody>
      </p:sp>
    </p:spTree>
    <p:extLst>
      <p:ext uri="{BB962C8B-B14F-4D97-AF65-F5344CB8AC3E}">
        <p14:creationId xmlns:p14="http://schemas.microsoft.com/office/powerpoint/2010/main" val="86646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 Grundlagen</a:t>
            </a:r>
            <a:br>
              <a:rPr lang="de-AT" sz="4000" b="1" dirty="0"/>
            </a:br>
            <a:r>
              <a:rPr lang="de-AT" sz="3200" b="1" dirty="0"/>
              <a:t>1. Das Pfandrecht (§§ 447 ff ABGB)</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2058458"/>
            <a:ext cx="10515600" cy="3995209"/>
          </a:xfrm>
        </p:spPr>
        <p:txBody>
          <a:bodyPr>
            <a:normAutofit/>
          </a:bodyPr>
          <a:lstStyle/>
          <a:p>
            <a:r>
              <a:rPr lang="de-AT" b="1" dirty="0"/>
              <a:t>Pfandrecht:</a:t>
            </a:r>
            <a:r>
              <a:rPr lang="de-AT" dirty="0"/>
              <a:t> </a:t>
            </a:r>
            <a:r>
              <a:rPr lang="de-AT" b="1" dirty="0"/>
              <a:t>Beschränktes dingliches Recht, </a:t>
            </a:r>
            <a:r>
              <a:rPr lang="de-AT" dirty="0"/>
              <a:t>das den Gläubiger berechtigt, sich im Fall der nicht rechtzeitigen Erfüllung seiner Forderung („Pfandreife“) aus einer bestimmten, mit dem Pfandrecht belasteten Sache (vorzugsweise)</a:t>
            </a:r>
            <a:r>
              <a:rPr lang="de-AT" b="1" dirty="0"/>
              <a:t> zu befriedigen</a:t>
            </a:r>
          </a:p>
          <a:p>
            <a:r>
              <a:rPr lang="de-AT" dirty="0"/>
              <a:t>Das Pfandrecht bewirkt eine </a:t>
            </a:r>
            <a:r>
              <a:rPr lang="de-AT" b="1" dirty="0"/>
              <a:t>Sachhaftung</a:t>
            </a:r>
            <a:r>
              <a:rPr lang="de-AT" dirty="0"/>
              <a:t> </a:t>
            </a:r>
          </a:p>
          <a:p>
            <a:pPr lvl="1"/>
            <a:r>
              <a:rPr lang="de-AT" dirty="0"/>
              <a:t>Dahinter steht in vielen Fällen auch eine persönliche Haftung des Schuldners, das ist aber nicht zwingend</a:t>
            </a:r>
          </a:p>
          <a:p>
            <a:pPr lvl="1"/>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42493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 Grundlagen</a:t>
            </a:r>
            <a:br>
              <a:rPr lang="de-AT" sz="4000" b="1" dirty="0"/>
            </a:br>
            <a:r>
              <a:rPr lang="de-AT" sz="3200" b="1" dirty="0"/>
              <a:t>1. Das Pfandrecht (§§ 447 ff ABGB)</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2052637"/>
            <a:ext cx="10515600" cy="4486275"/>
          </a:xfrm>
        </p:spPr>
        <p:txBody>
          <a:bodyPr>
            <a:normAutofit/>
          </a:bodyPr>
          <a:lstStyle/>
          <a:p>
            <a:r>
              <a:rPr lang="de-AT" b="1" dirty="0"/>
              <a:t>Grundsätze</a:t>
            </a:r>
            <a:r>
              <a:rPr lang="de-AT" dirty="0"/>
              <a:t> des Pfandrechts</a:t>
            </a:r>
          </a:p>
          <a:p>
            <a:pPr lvl="1"/>
            <a:r>
              <a:rPr lang="de-AT" b="1" dirty="0"/>
              <a:t>Akzessorietät </a:t>
            </a:r>
            <a:r>
              <a:rPr lang="de-AT" dirty="0"/>
              <a:t>(§ 469 ABGB): „Durch Tilgung der Schuld hört das Pfandrecht auf“</a:t>
            </a:r>
          </a:p>
          <a:p>
            <a:pPr lvl="2"/>
            <a:r>
              <a:rPr lang="de-AT" dirty="0"/>
              <a:t>Gewisse Ausnahmen (etwa forderungsentkleidete Eigentümerhypothek)</a:t>
            </a:r>
          </a:p>
          <a:p>
            <a:pPr lvl="1"/>
            <a:r>
              <a:rPr lang="de-AT" b="1" dirty="0"/>
              <a:t>Spezialität </a:t>
            </a:r>
            <a:r>
              <a:rPr lang="de-AT" dirty="0"/>
              <a:t>und </a:t>
            </a:r>
            <a:r>
              <a:rPr lang="de-AT" b="1" dirty="0"/>
              <a:t>Bestimmtheit der Forderung</a:t>
            </a:r>
          </a:p>
          <a:p>
            <a:pPr lvl="2"/>
            <a:r>
              <a:rPr lang="de-AT" dirty="0"/>
              <a:t>Das Pfandrecht kann nur an bestimmten, einzelnen Sachen oder Rechten begründet werden</a:t>
            </a:r>
          </a:p>
          <a:p>
            <a:pPr lvl="2"/>
            <a:r>
              <a:rPr lang="de-AT" dirty="0"/>
              <a:t>Die durch das Pfandrecht gesicherte Forderung muss bestimmt sein</a:t>
            </a:r>
          </a:p>
          <a:p>
            <a:pPr lvl="1"/>
            <a:r>
              <a:rPr lang="de-AT" dirty="0"/>
              <a:t>Weitere Grundsätze, etwa </a:t>
            </a:r>
            <a:r>
              <a:rPr lang="de-AT" b="1" dirty="0"/>
              <a:t>Faustpfandprinzip</a:t>
            </a:r>
            <a:r>
              <a:rPr lang="de-AT" dirty="0"/>
              <a:t> bei Fahrnissen, </a:t>
            </a:r>
            <a:r>
              <a:rPr lang="de-AT" b="1" dirty="0"/>
              <a:t>Vorrückungsprinzip</a:t>
            </a:r>
            <a:r>
              <a:rPr lang="de-AT" dirty="0"/>
              <a:t> bei der Hypothek</a:t>
            </a:r>
            <a:endParaRPr lang="de-AT" b="1" dirty="0"/>
          </a:p>
          <a:p>
            <a:pPr lvl="1"/>
            <a:endParaRPr lang="de-AT" dirty="0"/>
          </a:p>
          <a:p>
            <a:pPr lvl="1"/>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40756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 Grundlagen</a:t>
            </a:r>
            <a:br>
              <a:rPr lang="de-AT" sz="4000" b="1" dirty="0"/>
            </a:br>
            <a:r>
              <a:rPr lang="de-AT" sz="3200" b="1" dirty="0"/>
              <a:t>1. Das Pfandrecht (§§ 447 ff ABGB)</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fontScale="85000" lnSpcReduction="20000"/>
          </a:bodyPr>
          <a:lstStyle/>
          <a:p>
            <a:r>
              <a:rPr lang="de-AT" b="1" dirty="0"/>
              <a:t>Umfang der Sicherung: </a:t>
            </a:r>
            <a:r>
              <a:rPr lang="de-AT" dirty="0"/>
              <a:t>Die Pfandsache haftet für die gesicherte </a:t>
            </a:r>
            <a:r>
              <a:rPr lang="de-AT" b="1" dirty="0"/>
              <a:t>Hauptforderung</a:t>
            </a:r>
            <a:r>
              <a:rPr lang="de-AT" dirty="0"/>
              <a:t> und für bestimmte </a:t>
            </a:r>
            <a:r>
              <a:rPr lang="de-AT" b="1" dirty="0"/>
              <a:t>Nebenforderungen</a:t>
            </a:r>
            <a:r>
              <a:rPr lang="de-AT" dirty="0"/>
              <a:t>, </a:t>
            </a:r>
            <a:r>
              <a:rPr lang="de-AT" dirty="0" err="1"/>
              <a:t>zB</a:t>
            </a:r>
            <a:endParaRPr lang="de-AT" dirty="0"/>
          </a:p>
          <a:p>
            <a:pPr lvl="1"/>
            <a:r>
              <a:rPr lang="de-AT" dirty="0"/>
              <a:t>Gesetzliche und vertragliche </a:t>
            </a:r>
            <a:r>
              <a:rPr lang="de-AT" b="1" dirty="0"/>
              <a:t>Zinsen</a:t>
            </a:r>
            <a:r>
              <a:rPr lang="de-AT" dirty="0"/>
              <a:t> </a:t>
            </a:r>
          </a:p>
          <a:p>
            <a:pPr lvl="2"/>
            <a:r>
              <a:rPr lang="de-AT" dirty="0"/>
              <a:t>Besonderheiten in der </a:t>
            </a:r>
            <a:r>
              <a:rPr lang="de-AT" b="1" dirty="0"/>
              <a:t>Insolvenz, </a:t>
            </a:r>
            <a:r>
              <a:rPr lang="de-AT" dirty="0"/>
              <a:t>etwa</a:t>
            </a:r>
            <a:endParaRPr lang="de-AT" b="1" dirty="0"/>
          </a:p>
          <a:p>
            <a:pPr lvl="3"/>
            <a:r>
              <a:rPr lang="de-AT" b="1" dirty="0"/>
              <a:t>Zinsen nach Verfahrenseröffnung </a:t>
            </a:r>
            <a:r>
              <a:rPr lang="de-AT" dirty="0"/>
              <a:t>können nicht als Insolvenzforderungen geltend gemacht werden (§ 58 Z 1 IO) -&gt; Gilt nicht für gesicherte Zinsforderungen (das Absonderungsgut haftet auch für die Zinsen)</a:t>
            </a:r>
          </a:p>
          <a:p>
            <a:pPr lvl="3"/>
            <a:r>
              <a:rPr lang="de-AT" b="1" dirty="0"/>
              <a:t>Beschränkungen der Zinshöhe </a:t>
            </a:r>
            <a:r>
              <a:rPr lang="de-AT" dirty="0"/>
              <a:t>für sechs Monate nach Verfahrenseröffnung (§ 48 Abs 1 IO)</a:t>
            </a:r>
          </a:p>
          <a:p>
            <a:pPr lvl="4"/>
            <a:r>
              <a:rPr lang="de-AT" b="1" dirty="0"/>
              <a:t>Beschränkung der Zinshöhe </a:t>
            </a:r>
            <a:r>
              <a:rPr lang="de-AT" dirty="0"/>
              <a:t>auf vertraglich vereinbarte bzw gesetzliche Zinsen, die auch </a:t>
            </a:r>
            <a:r>
              <a:rPr lang="de-AT" b="1" dirty="0"/>
              <a:t>bei vertragsgemäßer Zahlung </a:t>
            </a:r>
            <a:r>
              <a:rPr lang="de-AT" dirty="0"/>
              <a:t>anfallen würden (§ 48 Abs 1 S 2 und 3 IO)</a:t>
            </a:r>
          </a:p>
          <a:p>
            <a:pPr lvl="4"/>
            <a:r>
              <a:rPr lang="de-AT" dirty="0"/>
              <a:t>Nach </a:t>
            </a:r>
            <a:r>
              <a:rPr lang="de-AT" b="1" dirty="0"/>
              <a:t>sechs Monaten </a:t>
            </a:r>
            <a:r>
              <a:rPr lang="de-AT" dirty="0"/>
              <a:t>können </a:t>
            </a:r>
            <a:r>
              <a:rPr lang="de-AT" b="1" dirty="0"/>
              <a:t>Verzugszinsen</a:t>
            </a:r>
            <a:r>
              <a:rPr lang="de-AT" dirty="0"/>
              <a:t> (erneut) geltend gemacht werden </a:t>
            </a:r>
          </a:p>
          <a:p>
            <a:pPr lvl="1"/>
            <a:r>
              <a:rPr lang="de-AT" b="1" dirty="0"/>
              <a:t>Prozess- und Exekutionskosten </a:t>
            </a:r>
            <a:r>
              <a:rPr lang="de-AT" dirty="0"/>
              <a:t>(</a:t>
            </a:r>
            <a:r>
              <a:rPr lang="de-AT" dirty="0" err="1"/>
              <a:t>vgl</a:t>
            </a:r>
            <a:r>
              <a:rPr lang="de-AT" dirty="0"/>
              <a:t> § 16 GBG, § 216 EO)</a:t>
            </a:r>
          </a:p>
          <a:p>
            <a:pPr lvl="2"/>
            <a:r>
              <a:rPr lang="de-AT" dirty="0"/>
              <a:t>Umfasst sind Kosten des Titelverfahrens (</a:t>
            </a:r>
            <a:r>
              <a:rPr lang="de-AT" dirty="0" err="1"/>
              <a:t>zB</a:t>
            </a:r>
            <a:r>
              <a:rPr lang="de-AT" dirty="0"/>
              <a:t> Hypothekarklage) und Exekutionskosten bis zur Erteilung des Zuschlags </a:t>
            </a:r>
          </a:p>
          <a:p>
            <a:pPr lvl="2"/>
            <a:r>
              <a:rPr lang="de-AT" b="1" dirty="0"/>
              <a:t>Nicht umfasst </a:t>
            </a:r>
            <a:r>
              <a:rPr lang="de-AT" dirty="0"/>
              <a:t>sind </a:t>
            </a:r>
            <a:r>
              <a:rPr lang="de-AT" dirty="0" err="1"/>
              <a:t>zB</a:t>
            </a:r>
            <a:r>
              <a:rPr lang="de-AT" dirty="0"/>
              <a:t> Kosten für Teilnahme am </a:t>
            </a:r>
            <a:r>
              <a:rPr lang="de-AT" dirty="0" err="1"/>
              <a:t>Meistbotsverteilungsverfahren</a:t>
            </a:r>
            <a:r>
              <a:rPr lang="de-AT" dirty="0"/>
              <a:t> (RS00002186); bei Forderungsanmeldung im Insolvenzverfahren</a:t>
            </a:r>
            <a:r>
              <a:rPr lang="de-AT" b="1" dirty="0"/>
              <a:t> </a:t>
            </a:r>
            <a:r>
              <a:rPr lang="de-AT" dirty="0"/>
              <a:t>strittig</a:t>
            </a:r>
            <a:r>
              <a:rPr lang="de-AT" b="1" dirty="0"/>
              <a:t> </a:t>
            </a:r>
            <a:r>
              <a:rPr lang="de-AT" dirty="0"/>
              <a:t>(</a:t>
            </a:r>
            <a:r>
              <a:rPr lang="de-AT" b="1" dirty="0"/>
              <a:t>für </a:t>
            </a:r>
            <a:r>
              <a:rPr lang="de-AT" dirty="0"/>
              <a:t>Umfassung </a:t>
            </a:r>
            <a:r>
              <a:rPr lang="de-AT" i="1" dirty="0"/>
              <a:t>Widhalm-Budak</a:t>
            </a:r>
            <a:r>
              <a:rPr lang="de-AT" dirty="0"/>
              <a:t>, </a:t>
            </a:r>
            <a:r>
              <a:rPr lang="de-AT" b="1" dirty="0"/>
              <a:t>dagegen </a:t>
            </a:r>
            <a:r>
              <a:rPr lang="de-AT" i="1" dirty="0"/>
              <a:t>Schneider/Maschke</a:t>
            </a:r>
            <a:r>
              <a:rPr lang="de-AT" dirty="0"/>
              <a:t>)</a:t>
            </a:r>
            <a:endParaRPr lang="de-AT" b="1" dirty="0"/>
          </a:p>
          <a:p>
            <a:pPr lvl="1"/>
            <a:r>
              <a:rPr lang="de-AT" dirty="0"/>
              <a:t>Bestimmte </a:t>
            </a:r>
            <a:r>
              <a:rPr lang="de-AT" b="1" dirty="0"/>
              <a:t>Sekundäransprüche</a:t>
            </a:r>
            <a:r>
              <a:rPr lang="de-AT" dirty="0"/>
              <a:t> (</a:t>
            </a:r>
            <a:r>
              <a:rPr lang="de-AT" dirty="0" err="1"/>
              <a:t>zB</a:t>
            </a:r>
            <a:r>
              <a:rPr lang="de-AT" dirty="0"/>
              <a:t> wegen Nicht- oder Schlechterfüllung): Frage der Auslegung des Pfandbestellungsvertrags</a:t>
            </a:r>
          </a:p>
          <a:p>
            <a:pPr lvl="1"/>
            <a:endParaRPr lang="de-AT" dirty="0"/>
          </a:p>
          <a:p>
            <a:pPr lvl="1"/>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32173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 Grundlagen</a:t>
            </a:r>
            <a:br>
              <a:rPr lang="de-AT" sz="4000" b="1" dirty="0"/>
            </a:br>
            <a:r>
              <a:rPr lang="de-AT" sz="3200" b="1" dirty="0"/>
              <a:t>2. Das Absonderungsrecht</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fontScale="92500" lnSpcReduction="10000"/>
          </a:bodyPr>
          <a:lstStyle/>
          <a:p>
            <a:r>
              <a:rPr lang="de-AT" dirty="0"/>
              <a:t>Das </a:t>
            </a:r>
            <a:r>
              <a:rPr lang="de-AT" b="1" dirty="0"/>
              <a:t>Absonderungsrecht</a:t>
            </a:r>
            <a:r>
              <a:rPr lang="de-AT" dirty="0"/>
              <a:t> gibt dem Absonderungsgläubiger das Recht auf </a:t>
            </a:r>
            <a:r>
              <a:rPr lang="de-AT" b="1" dirty="0"/>
              <a:t>abgesonderte Befriedigung </a:t>
            </a:r>
            <a:r>
              <a:rPr lang="de-AT" dirty="0"/>
              <a:t>aus </a:t>
            </a:r>
            <a:r>
              <a:rPr lang="de-AT" b="1" dirty="0"/>
              <a:t>bestimmten Sachen </a:t>
            </a:r>
            <a:r>
              <a:rPr lang="de-AT" dirty="0"/>
              <a:t>des Insolvenzschuldners (vgl § 48 Abs 1 IO)</a:t>
            </a:r>
          </a:p>
          <a:p>
            <a:r>
              <a:rPr lang="de-AT" dirty="0"/>
              <a:t>Dazu gehören:</a:t>
            </a:r>
          </a:p>
          <a:p>
            <a:pPr lvl="1"/>
            <a:r>
              <a:rPr lang="de-AT" dirty="0"/>
              <a:t>Gesetzliche, richterliche und vertragliche </a:t>
            </a:r>
            <a:r>
              <a:rPr lang="de-AT" b="1" dirty="0"/>
              <a:t>Pfandrechte</a:t>
            </a:r>
            <a:r>
              <a:rPr lang="de-AT" dirty="0"/>
              <a:t> </a:t>
            </a:r>
          </a:p>
          <a:p>
            <a:pPr lvl="1"/>
            <a:r>
              <a:rPr lang="de-AT" b="1" dirty="0"/>
              <a:t>Außerdem:</a:t>
            </a:r>
          </a:p>
          <a:p>
            <a:pPr lvl="2"/>
            <a:r>
              <a:rPr lang="de-AT" b="1" dirty="0"/>
              <a:t>Zurückbehaltungsrechte </a:t>
            </a:r>
            <a:r>
              <a:rPr lang="de-AT" dirty="0"/>
              <a:t>sind wie Pfandrechte zu behandeln (§ 10 Abs 2 IO)</a:t>
            </a:r>
          </a:p>
          <a:p>
            <a:pPr lvl="2"/>
            <a:r>
              <a:rPr lang="de-AT" dirty="0"/>
              <a:t>Für Absonderungsgläubiger getroffenen Bestimmungen gelten außerdem für das  </a:t>
            </a:r>
            <a:r>
              <a:rPr lang="de-AT" b="1" dirty="0"/>
              <a:t>Sicherungseigentum</a:t>
            </a:r>
            <a:r>
              <a:rPr lang="de-AT" dirty="0"/>
              <a:t> und </a:t>
            </a:r>
            <a:r>
              <a:rPr lang="de-AT" b="1" dirty="0"/>
              <a:t>Sicherungszession</a:t>
            </a:r>
            <a:r>
              <a:rPr lang="de-AT" dirty="0"/>
              <a:t> (§ 10 Abs 3 IO)</a:t>
            </a:r>
          </a:p>
          <a:p>
            <a:r>
              <a:rPr lang="de-AT" dirty="0"/>
              <a:t>Absonderungsrechte bilden in der Insolvenz eine </a:t>
            </a:r>
            <a:r>
              <a:rPr lang="de-AT" b="1" dirty="0"/>
              <a:t>Sondermasse, </a:t>
            </a:r>
            <a:r>
              <a:rPr lang="de-AT" dirty="0"/>
              <a:t>die der bevorzugten Befriedigung des Absonderungsgläubigers dienen</a:t>
            </a:r>
          </a:p>
          <a:p>
            <a:pPr lvl="1"/>
            <a:r>
              <a:rPr lang="de-AT" dirty="0"/>
              <a:t>Nur eine allfällige </a:t>
            </a:r>
            <a:r>
              <a:rPr lang="de-AT" dirty="0" err="1"/>
              <a:t>Hyperrocha</a:t>
            </a:r>
            <a:r>
              <a:rPr lang="de-AT" dirty="0"/>
              <a:t> fließt in die allgemeine Masse</a:t>
            </a:r>
          </a:p>
          <a:p>
            <a:endParaRPr lang="de-AT" dirty="0"/>
          </a:p>
          <a:p>
            <a:pPr lvl="1"/>
            <a:endParaRPr lang="de-AT"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14010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65826"/>
            <a:ext cx="10515600" cy="5711137"/>
          </a:xfrm>
        </p:spPr>
        <p:txBody>
          <a:bodyPr anchor="ctr">
            <a:normAutofit/>
          </a:bodyPr>
          <a:lstStyle/>
          <a:p>
            <a:pPr marL="0" indent="0" algn="ctr">
              <a:buNone/>
            </a:pPr>
            <a:r>
              <a:rPr lang="de-AT" sz="4400" b="1" dirty="0">
                <a:latin typeface="+mj-lt"/>
              </a:rPr>
              <a:t>II. Auswirkungen der Insolvenzeröffnung auf Absonderungsrechte </a:t>
            </a:r>
            <a:br>
              <a:rPr lang="de-AT" dirty="0"/>
            </a:br>
            <a:endParaRPr lang="de-AT" dirty="0"/>
          </a:p>
        </p:txBody>
      </p:sp>
      <p:sp>
        <p:nvSpPr>
          <p:cNvPr id="5" name="Fußzeilenplatzhalter 3">
            <a:extLst>
              <a:ext uri="{FF2B5EF4-FFF2-40B4-BE49-F238E27FC236}">
                <a16:creationId xmlns:a16="http://schemas.microsoft.com/office/drawing/2014/main" id="{FDF8497C-D601-4F6E-BCCD-F7587C22FA48}"/>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190081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77F2D-C03E-4A34-A939-52EE1383C53D}"/>
              </a:ext>
            </a:extLst>
          </p:cNvPr>
          <p:cNvSpPr>
            <a:spLocks noGrp="1"/>
          </p:cNvSpPr>
          <p:nvPr>
            <p:ph type="title"/>
          </p:nvPr>
        </p:nvSpPr>
        <p:spPr/>
        <p:txBody>
          <a:bodyPr>
            <a:normAutofit/>
          </a:bodyPr>
          <a:lstStyle/>
          <a:p>
            <a:r>
              <a:rPr lang="de-AT" sz="4000" b="1" dirty="0"/>
              <a:t>II. Auswirkungen der Insolvenzeröffnung</a:t>
            </a:r>
          </a:p>
        </p:txBody>
      </p:sp>
      <p:sp>
        <p:nvSpPr>
          <p:cNvPr id="3" name="Inhaltsplatzhalter 2">
            <a:extLst>
              <a:ext uri="{FF2B5EF4-FFF2-40B4-BE49-F238E27FC236}">
                <a16:creationId xmlns:a16="http://schemas.microsoft.com/office/drawing/2014/main" id="{B9EE974C-EE1E-4C39-9613-F6A9B124A2F4}"/>
              </a:ext>
            </a:extLst>
          </p:cNvPr>
          <p:cNvSpPr>
            <a:spLocks noGrp="1"/>
          </p:cNvSpPr>
          <p:nvPr>
            <p:ph idx="1"/>
          </p:nvPr>
        </p:nvSpPr>
        <p:spPr>
          <a:xfrm>
            <a:off x="838200" y="1690688"/>
            <a:ext cx="10515600" cy="4486275"/>
          </a:xfrm>
        </p:spPr>
        <p:txBody>
          <a:bodyPr>
            <a:normAutofit fontScale="92500" lnSpcReduction="20000"/>
          </a:bodyPr>
          <a:lstStyle/>
          <a:p>
            <a:r>
              <a:rPr lang="de-AT" b="1" dirty="0"/>
              <a:t>Grundregel:</a:t>
            </a:r>
            <a:r>
              <a:rPr lang="de-AT" dirty="0"/>
              <a:t> Unberührtheit von Absonderungsrechten in der Insolvenz des Absonderungsschuldners</a:t>
            </a:r>
          </a:p>
          <a:p>
            <a:pPr lvl="1"/>
            <a:r>
              <a:rPr lang="de-AT" dirty="0"/>
              <a:t>§ 11 Abs 1 IO: Absonderungsrechte werden durch </a:t>
            </a:r>
            <a:r>
              <a:rPr lang="de-AT" b="1" dirty="0"/>
              <a:t>Eröffnung des Insolvenzverfahrens</a:t>
            </a:r>
            <a:r>
              <a:rPr lang="de-AT" dirty="0"/>
              <a:t> </a:t>
            </a:r>
            <a:r>
              <a:rPr lang="de-AT" b="1" dirty="0"/>
              <a:t>nicht berührt </a:t>
            </a:r>
          </a:p>
          <a:p>
            <a:pPr lvl="1"/>
            <a:r>
              <a:rPr lang="de-AT" dirty="0"/>
              <a:t>ABER: Ausnahmen! </a:t>
            </a:r>
          </a:p>
          <a:p>
            <a:r>
              <a:rPr lang="de-AT" b="1" dirty="0"/>
              <a:t>Erlöschen gem §§ 12 f IO </a:t>
            </a:r>
          </a:p>
          <a:p>
            <a:pPr lvl="1"/>
            <a:r>
              <a:rPr lang="de-AT" b="1" dirty="0"/>
              <a:t>Exekutive </a:t>
            </a:r>
            <a:r>
              <a:rPr lang="de-AT" dirty="0"/>
              <a:t>Absonderungsrechte </a:t>
            </a:r>
          </a:p>
          <a:p>
            <a:pPr lvl="2"/>
            <a:r>
              <a:rPr lang="de-AT" dirty="0"/>
              <a:t>Exekutive Absonderungsrechte, die in den letzten </a:t>
            </a:r>
            <a:r>
              <a:rPr lang="de-AT" b="1" dirty="0"/>
              <a:t>60 Tagen vor Insolvenzeröffnung</a:t>
            </a:r>
            <a:r>
              <a:rPr lang="de-AT" dirty="0"/>
              <a:t> erworben worden sind, erlöschen mit der </a:t>
            </a:r>
            <a:r>
              <a:rPr lang="de-AT" b="1" dirty="0"/>
              <a:t>Insolvenzeröffnung</a:t>
            </a:r>
            <a:r>
              <a:rPr lang="de-AT" dirty="0"/>
              <a:t> (§ 12 Abs 1 IO; „Rückschlagsperre“)</a:t>
            </a:r>
          </a:p>
          <a:p>
            <a:pPr lvl="2"/>
            <a:r>
              <a:rPr lang="de-AT" dirty="0"/>
              <a:t>Exekutive Absonderungsrechte am </a:t>
            </a:r>
            <a:r>
              <a:rPr lang="de-AT" b="1" dirty="0"/>
              <a:t>Arbeitseinkommen</a:t>
            </a:r>
            <a:r>
              <a:rPr lang="de-AT" dirty="0"/>
              <a:t> erlöschen mit </a:t>
            </a:r>
            <a:r>
              <a:rPr lang="de-AT" b="1" dirty="0"/>
              <a:t>Ablauf des Kalendermonats der Insolvenzeröffnung </a:t>
            </a:r>
            <a:r>
              <a:rPr lang="de-AT" dirty="0"/>
              <a:t>bzw Ablauf des nachfolgenden Kalendermonats bei Verfahrenseröffnung nach dem 15. Tag des Monats (§ 12a Abs 3 IO)</a:t>
            </a:r>
          </a:p>
          <a:p>
            <a:pPr lvl="1"/>
            <a:r>
              <a:rPr lang="de-AT" b="1" dirty="0"/>
              <a:t>Vertragliche</a:t>
            </a:r>
            <a:r>
              <a:rPr lang="de-AT" b="1" i="1" dirty="0"/>
              <a:t> </a:t>
            </a:r>
            <a:r>
              <a:rPr lang="de-AT" dirty="0"/>
              <a:t>Absonderungsrechte</a:t>
            </a:r>
            <a:r>
              <a:rPr lang="de-AT" b="1" dirty="0"/>
              <a:t> </a:t>
            </a:r>
            <a:r>
              <a:rPr lang="de-AT" dirty="0"/>
              <a:t>am </a:t>
            </a:r>
            <a:r>
              <a:rPr lang="de-AT" b="1" dirty="0"/>
              <a:t>Arbeitseinkommen </a:t>
            </a:r>
          </a:p>
          <a:p>
            <a:pPr lvl="2"/>
            <a:r>
              <a:rPr lang="de-AT" dirty="0"/>
              <a:t>Erlöschen</a:t>
            </a:r>
            <a:r>
              <a:rPr lang="de-AT" b="1" dirty="0"/>
              <a:t> zwei Jahre </a:t>
            </a:r>
            <a:r>
              <a:rPr lang="de-AT" dirty="0"/>
              <a:t>nach Ablauf des Kalendermonats, in welches die Insolvenzeröffnung fällt § 12a Abs 1 IO</a:t>
            </a:r>
          </a:p>
          <a:p>
            <a:pPr lvl="1"/>
            <a:endParaRPr lang="de-AT" b="1" dirty="0"/>
          </a:p>
          <a:p>
            <a:pPr lvl="2"/>
            <a:endParaRPr lang="de-AT" b="1" dirty="0"/>
          </a:p>
          <a:p>
            <a:pPr lvl="2"/>
            <a:endParaRPr lang="de-AT" b="1" dirty="0"/>
          </a:p>
          <a:p>
            <a:pPr lvl="1"/>
            <a:endParaRPr lang="de-AT" b="1" dirty="0"/>
          </a:p>
        </p:txBody>
      </p:sp>
      <p:sp>
        <p:nvSpPr>
          <p:cNvPr id="4" name="Fußzeilenplatzhalter 3">
            <a:extLst>
              <a:ext uri="{FF2B5EF4-FFF2-40B4-BE49-F238E27FC236}">
                <a16:creationId xmlns:a16="http://schemas.microsoft.com/office/drawing/2014/main" id="{2F996DC6-8AB7-4B5D-947A-89AEEDF2EFA7}"/>
              </a:ext>
            </a:extLst>
          </p:cNvPr>
          <p:cNvSpPr>
            <a:spLocks noGrp="1"/>
          </p:cNvSpPr>
          <p:nvPr>
            <p:ph type="ftr" sz="quarter" idx="11"/>
          </p:nvPr>
        </p:nvSpPr>
        <p:spPr>
          <a:xfrm>
            <a:off x="838200" y="6356350"/>
            <a:ext cx="10515600" cy="365125"/>
          </a:xfrm>
        </p:spPr>
        <p:txBody>
          <a:bodyPr/>
          <a:lstStyle/>
          <a:p>
            <a:r>
              <a:rPr lang="de-AT" dirty="0"/>
              <a:t>Univ.-Prof. </a:t>
            </a:r>
            <a:r>
              <a:rPr lang="de-AT" dirty="0" err="1"/>
              <a:t>MMMag</a:t>
            </a:r>
            <a:r>
              <a:rPr lang="de-AT" dirty="0"/>
              <a:t>. Dr. Philipp Anzenberger</a:t>
            </a:r>
          </a:p>
        </p:txBody>
      </p:sp>
    </p:spTree>
    <p:extLst>
      <p:ext uri="{BB962C8B-B14F-4D97-AF65-F5344CB8AC3E}">
        <p14:creationId xmlns:p14="http://schemas.microsoft.com/office/powerpoint/2010/main" val="927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4740</Words>
  <Application>Microsoft Office PowerPoint</Application>
  <PresentationFormat>Breitbild</PresentationFormat>
  <Paragraphs>349</Paragraphs>
  <Slides>36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36</vt:i4>
      </vt:variant>
    </vt:vector>
  </HeadingPairs>
  <TitlesOfParts>
    <vt:vector size="40" baseType="lpstr">
      <vt:lpstr>Arial</vt:lpstr>
      <vt:lpstr>Calibri</vt:lpstr>
      <vt:lpstr>Calibri Light</vt:lpstr>
      <vt:lpstr>Office</vt:lpstr>
      <vt:lpstr>   Kreditsicherungsrecht: Das Schicksal von Absonderungsrechten in der Insolvenz des Bankkunden    Innsbrucker Bankrechtsgespräche</vt:lpstr>
      <vt:lpstr>Vortragsübersicht</vt:lpstr>
      <vt:lpstr>PowerPoint-Präsentation</vt:lpstr>
      <vt:lpstr>I. Grundlagen 1. Das Pfandrecht (§§ 447 ff ABGB)</vt:lpstr>
      <vt:lpstr>I. Grundlagen 1. Das Pfandrecht (§§ 447 ff ABGB)</vt:lpstr>
      <vt:lpstr>I. Grundlagen 1. Das Pfandrecht (§§ 447 ff ABGB)</vt:lpstr>
      <vt:lpstr>I. Grundlagen 2. Das Absonderungsrecht</vt:lpstr>
      <vt:lpstr>PowerPoint-Präsentation</vt:lpstr>
      <vt:lpstr>II. Auswirkungen der Insolvenzeröffnung</vt:lpstr>
      <vt:lpstr>II. Auswirkungen der Insolvenzeröffnung</vt:lpstr>
      <vt:lpstr>PowerPoint-Präsentation</vt:lpstr>
      <vt:lpstr>III. Durchsetzung 1. Allgemeines </vt:lpstr>
      <vt:lpstr>III. Durchsetzung 1. Allgemeines </vt:lpstr>
      <vt:lpstr>III. Durchsetzung 1. Allgemeines </vt:lpstr>
      <vt:lpstr>III. Durchsetzung 2. Doppelstellung von Absonderungsgläubigern</vt:lpstr>
      <vt:lpstr>III. Durchsetzung 2. Doppelstellung von Absonderungsgläubigern</vt:lpstr>
      <vt:lpstr>PowerPoint-Präsentation</vt:lpstr>
      <vt:lpstr>IV. Sanierungsplan  1. Einführung</vt:lpstr>
      <vt:lpstr>IV. Sanierungsplan  1. Einführung</vt:lpstr>
      <vt:lpstr>IV. Sanierungsplan  2. Wertermittlung</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3. Erlöschen des Pfandrechts </vt:lpstr>
      <vt:lpstr>IV. Sanierungsplan  4. Handhabung bei Wertänderungen nach Sanierungsplanbestätigung</vt:lpstr>
      <vt:lpstr>IV. Sanierungsplan  4. Handhabung bei Wertänderungen nach Sanierungsplanbestätigung</vt:lpstr>
      <vt:lpstr>IV. Sanierungsplan  4. Handhabung bei Wertänderungen nach Sanierungsplanbestätigung</vt:lpstr>
      <vt:lpstr>IV. Sanierungsplan  4. Handhabung bei Wertänderungen nach Sanierungsplanbestätigung</vt:lpstr>
      <vt:lpstr>Vielen Dank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Gaggl, Lena Maria</dc:creator>
  <cp:lastModifiedBy>Philipp Anzenberger</cp:lastModifiedBy>
  <cp:revision>263</cp:revision>
  <dcterms:created xsi:type="dcterms:W3CDTF">2023-08-10T06:56:15Z</dcterms:created>
  <dcterms:modified xsi:type="dcterms:W3CDTF">2025-09-25T05:39:29Z</dcterms:modified>
</cp:coreProperties>
</file>